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19"/>
  </p:notesMasterIdLst>
  <p:handoutMasterIdLst>
    <p:handoutMasterId r:id="rId20"/>
  </p:handoutMasterIdLst>
  <p:sldIdLst>
    <p:sldId id="651" r:id="rId5"/>
    <p:sldId id="508" r:id="rId6"/>
    <p:sldId id="2145707060" r:id="rId7"/>
    <p:sldId id="304" r:id="rId8"/>
    <p:sldId id="545" r:id="rId9"/>
    <p:sldId id="313" r:id="rId10"/>
    <p:sldId id="636" r:id="rId11"/>
    <p:sldId id="634" r:id="rId12"/>
    <p:sldId id="648" r:id="rId13"/>
    <p:sldId id="629" r:id="rId14"/>
    <p:sldId id="647" r:id="rId15"/>
    <p:sldId id="652" r:id="rId16"/>
    <p:sldId id="650" r:id="rId17"/>
    <p:sldId id="4293" r:id="rId18"/>
  </p:sldIdLst>
  <p:sldSz cx="9144000" cy="5143500" type="screen16x9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944" userDrawn="1">
          <p15:clr>
            <a:srgbClr val="A4A3A4"/>
          </p15:clr>
        </p15:guide>
        <p15:guide id="4" orient="horz" pos="100" userDrawn="1">
          <p15:clr>
            <a:srgbClr val="A4A3A4"/>
          </p15:clr>
        </p15:guide>
        <p15:guide id="5" pos="5602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109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FF"/>
    <a:srgbClr val="0144FF"/>
    <a:srgbClr val="376192"/>
    <a:srgbClr val="2B3D5A"/>
    <a:srgbClr val="F53A71"/>
    <a:srgbClr val="F7D555"/>
    <a:srgbClr val="E88938"/>
    <a:srgbClr val="DA4622"/>
    <a:srgbClr val="752E1E"/>
    <a:srgbClr val="37A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84" autoAdjust="0"/>
    <p:restoredTop sz="88132" autoAdjust="0"/>
  </p:normalViewPr>
  <p:slideViewPr>
    <p:cSldViewPr snapToGrid="0" showGuides="1">
      <p:cViewPr varScale="1">
        <p:scale>
          <a:sx n="128" d="100"/>
          <a:sy n="128" d="100"/>
        </p:scale>
        <p:origin x="1374" y="126"/>
      </p:cViewPr>
      <p:guideLst>
        <p:guide pos="4944"/>
        <p:guide orient="horz" pos="100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516"/>
    </p:cViewPr>
  </p:sorterViewPr>
  <p:notesViewPr>
    <p:cSldViewPr snapToGrid="0">
      <p:cViewPr varScale="1">
        <p:scale>
          <a:sx n="69" d="100"/>
          <a:sy n="69" d="100"/>
        </p:scale>
        <p:origin x="2456" y="216"/>
      </p:cViewPr>
      <p:guideLst>
        <p:guide orient="horz" pos="3126"/>
        <p:guide pos="2100"/>
        <p:guide orient="horz" pos="310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har_he\Desktop\Heymi%20Working\Renewables%202022_Chapter4_REPowerEU%20Electricity_Paolo%20pres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har_he\Desktop\Heymi%20Working\Renewables%202022_Chapter4_REPowerEU%20Electricity_Paolo%20preso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ieaorg.sharepoint.com/sites/EEMR/Shared%20Documents/General/2023/Internal%201st%20draft%20peer%20reviews/4.4%20-%20Doubling%20online%20commentary%20fig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ieaorg.sharepoint.com/sites/EEMR/Shared%20Documents/General/2023/Internal%201st%20draft%20peer%20reviews/4.4%20-%20Doubling%20online%20commentary%20fig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'Figure review (2)'!$C$13</c:f>
          <c:strCache>
            <c:ptCount val="1"/>
            <c:pt idx="0">
              <c:v>Solar PV annual additions</c:v>
            </c:pt>
          </c:strCache>
        </c:strRef>
      </c:tx>
      <c:layout>
        <c:manualLayout>
          <c:xMode val="edge"/>
          <c:yMode val="edge"/>
          <c:x val="0.20253990316102116"/>
          <c:y val="7.6511611410127953E-3"/>
        </c:manualLayout>
      </c:layout>
      <c:overlay val="1"/>
      <c:txPr>
        <a:bodyPr/>
        <a:lstStyle/>
        <a:p>
          <a:pPr algn="ctr" rtl="0">
            <a:defRPr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359978100191628"/>
          <c:y val="0.1277335164835165"/>
          <c:w val="0.76655238078142229"/>
          <c:h val="0.6254696826588130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'Figure review (2)'!$N$41</c:f>
              <c:strCache>
                <c:ptCount val="1"/>
                <c:pt idx="0">
                  <c:v>Average annual additions</c:v>
                </c:pt>
              </c:strCache>
            </c:strRef>
          </c:tx>
          <c:spPr>
            <a:solidFill>
              <a:srgbClr val="FED520"/>
            </a:solidFill>
            <a:ln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'Figure review (2)'!$O$40:$R$40</c:f>
              <c:strCache>
                <c:ptCount val="4"/>
                <c:pt idx="0">
                  <c:v>2016-21</c:v>
                </c:pt>
                <c:pt idx="1">
                  <c:v>Main 
case</c:v>
                </c:pt>
                <c:pt idx="2">
                  <c:v>Acc. 
case</c:v>
                </c:pt>
                <c:pt idx="3">
                  <c:v>2030 capacity needs</c:v>
                </c:pt>
              </c:strCache>
            </c:strRef>
          </c:cat>
          <c:val>
            <c:numRef>
              <c:f>'Figure review (2)'!$O$41:$R$41</c:f>
              <c:numCache>
                <c:formatCode>0</c:formatCode>
                <c:ptCount val="4"/>
                <c:pt idx="0" formatCode="General">
                  <c:v>12.61</c:v>
                </c:pt>
                <c:pt idx="1">
                  <c:v>39.13681103144242</c:v>
                </c:pt>
                <c:pt idx="2">
                  <c:v>51.631834183632741</c:v>
                </c:pt>
                <c:pt idx="3">
                  <c:v>47.881726549323119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C-4625-B1D8-842D3C60C6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40"/>
        <c:axId val="189981056"/>
        <c:axId val="189982592"/>
        <c:extLst>
          <c:ext xmlns:c15="http://schemas.microsoft.com/office/drawing/2012/chart" uri="{02D57815-91ED-43cb-92C2-25804820EDAC}">
            <c15:filteredBar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'Figure review (2)'!$N$42</c15:sqref>
                        </c15:formulaRef>
                      </c:ext>
                    </c:extLst>
                    <c:strCache>
                      <c:ptCount val="1"/>
                      <c:pt idx="0">
                        <c:v>Target needs
2028-30</c:v>
                      </c:pt>
                    </c:strCache>
                  </c:strRef>
                </c:tx>
                <c:spPr>
                  <a:solidFill>
                    <a:srgbClr val="E34846"/>
                  </a:solidFill>
                  <a:ln>
                    <a:solidFill>
                      <a:schemeClr val="tx1"/>
                    </a:solidFill>
                    <a:prstDash val="solid"/>
                  </a:ln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'Figure review (2)'!$O$40:$R$40</c15:sqref>
                        </c15:formulaRef>
                      </c:ext>
                    </c:extLst>
                    <c:strCache>
                      <c:ptCount val="4"/>
                      <c:pt idx="0">
                        <c:v>2016-21</c:v>
                      </c:pt>
                      <c:pt idx="1">
                        <c:v>Main 
case</c:v>
                      </c:pt>
                      <c:pt idx="2">
                        <c:v>Acc. 
case</c:v>
                      </c:pt>
                      <c:pt idx="3">
                        <c:v>2030 capacity needs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'Figure review (2)'!$O$42:$P$42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DB9C-4625-B1D8-842D3C60C69F}"/>
                  </c:ext>
                </c:extLst>
              </c15:ser>
            </c15:filteredBarSeries>
          </c:ext>
        </c:extLst>
      </c:barChart>
      <c:catAx>
        <c:axId val="18998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chemeClr val="tx1"/>
            </a:solidFill>
            <a:prstDash val="solid"/>
          </a:ln>
        </c:spPr>
        <c:crossAx val="189982592"/>
        <c:crossesAt val="0"/>
        <c:auto val="1"/>
        <c:lblAlgn val="ctr"/>
        <c:lblOffset val="150"/>
        <c:noMultiLvlLbl val="0"/>
      </c:catAx>
      <c:valAx>
        <c:axId val="189982592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GW</a:t>
                </a:r>
              </a:p>
            </c:rich>
          </c:tx>
          <c:layout>
            <c:manualLayout>
              <c:xMode val="edge"/>
              <c:yMode val="edge"/>
              <c:x val="4.5504929700717579E-3"/>
              <c:y val="0.10678400454893669"/>
            </c:manualLayout>
          </c:layout>
          <c:overlay val="0"/>
        </c:title>
        <c:numFmt formatCode="#\ ##0;\-#\ ##0;0" sourceLinked="0"/>
        <c:majorTickMark val="none"/>
        <c:minorTickMark val="none"/>
        <c:tickLblPos val="nextTo"/>
        <c:spPr>
          <a:ln>
            <a:noFill/>
          </a:ln>
        </c:spPr>
        <c:crossAx val="189981056"/>
        <c:crosses val="autoZero"/>
        <c:crossBetween val="between"/>
      </c:valAx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15237253226089245"/>
          <c:y val="0.95388198249428013"/>
          <c:w val="0.8319185831918976"/>
          <c:h val="4.6118017505719852E-2"/>
        </c:manualLayout>
      </c:layout>
      <c:overlay val="0"/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00" b="0" i="0">
          <a:solidFill>
            <a:sysClr val="windowText" lastClr="000000"/>
          </a:solidFill>
          <a:latin typeface="Arial" panose="020B0604020202020204" pitchFamily="34" charset="0"/>
          <a:ea typeface="Segoe UI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'Figure review (2)'!$C$14</c:f>
          <c:strCache>
            <c:ptCount val="1"/>
            <c:pt idx="0">
              <c:v>Wind annual additions</c:v>
            </c:pt>
          </c:strCache>
        </c:strRef>
      </c:tx>
      <c:layout>
        <c:manualLayout>
          <c:xMode val="edge"/>
          <c:yMode val="edge"/>
          <c:x val="0.1883074594642718"/>
          <c:y val="1.7573381300927575E-5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598074403725093"/>
          <c:y val="0.1036312242512662"/>
          <c:w val="0.79652716785978894"/>
          <c:h val="0.5658147997712145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'Figure review (2)'!$Y$41</c:f>
              <c:strCache>
                <c:ptCount val="1"/>
                <c:pt idx="0">
                  <c:v>Average annual additions</c:v>
                </c:pt>
              </c:strCache>
            </c:strRef>
          </c:tx>
          <c:spPr>
            <a:solidFill>
              <a:srgbClr val="49D3FF"/>
            </a:solidFill>
            <a:ln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'Figure review (2)'!$Z$40:$AC$40</c:f>
              <c:strCache>
                <c:ptCount val="4"/>
                <c:pt idx="0">
                  <c:v>2016-21</c:v>
                </c:pt>
                <c:pt idx="1">
                  <c:v>Main 
case</c:v>
                </c:pt>
                <c:pt idx="2">
                  <c:v>Acc. 
case</c:v>
                </c:pt>
                <c:pt idx="3">
                  <c:v>2030 capacity needs</c:v>
                </c:pt>
              </c:strCache>
              <c:extLst/>
            </c:strRef>
          </c:cat>
          <c:val>
            <c:numRef>
              <c:f>'Figure review (2)'!$Z$41:$AC$41</c:f>
              <c:numCache>
                <c:formatCode>0</c:formatCode>
                <c:ptCount val="4"/>
                <c:pt idx="0" formatCode="General">
                  <c:v>10.220000000000001</c:v>
                </c:pt>
                <c:pt idx="1">
                  <c:v>16.919731999018385</c:v>
                </c:pt>
                <c:pt idx="2">
                  <c:v>21.213934940324137</c:v>
                </c:pt>
                <c:pt idx="3">
                  <c:v>35.722889121222224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35D9-4AE4-B265-2F5EA85C82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40"/>
        <c:axId val="207736192"/>
        <c:axId val="207750272"/>
      </c:barChart>
      <c:catAx>
        <c:axId val="20773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chemeClr val="tx1"/>
            </a:solidFill>
            <a:prstDash val="solid"/>
          </a:ln>
        </c:spPr>
        <c:crossAx val="207750272"/>
        <c:crossesAt val="0"/>
        <c:auto val="1"/>
        <c:lblAlgn val="ctr"/>
        <c:lblOffset val="150"/>
        <c:noMultiLvlLbl val="0"/>
      </c:catAx>
      <c:valAx>
        <c:axId val="207750272"/>
        <c:scaling>
          <c:orientation val="minMax"/>
          <c:max val="6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c:spPr>
        </c:majorGridlines>
        <c:numFmt formatCode="#\ ##0;\-#\ ##0;0" sourceLinked="0"/>
        <c:majorTickMark val="none"/>
        <c:minorTickMark val="none"/>
        <c:tickLblPos val="nextTo"/>
        <c:spPr>
          <a:ln w="12700">
            <a:noFill/>
            <a:prstDash val="solid"/>
          </a:ln>
        </c:spPr>
        <c:crossAx val="207736192"/>
        <c:crosses val="autoZero"/>
        <c:crossBetween val="between"/>
      </c:valAx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9.0398513226276719E-2"/>
          <c:y val="0.83056508368079462"/>
          <c:w val="0.8992490444391017"/>
          <c:h val="5.573857502999631E-2"/>
        </c:manualLayout>
      </c:layout>
      <c:overlay val="0"/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00" b="0" i="0">
          <a:solidFill>
            <a:sysClr val="windowText" lastClr="000000"/>
          </a:solidFill>
          <a:latin typeface="Arial" panose="020B0604020202020204" pitchFamily="34" charset="0"/>
          <a:ea typeface="Segoe UI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00572296883942"/>
          <c:y val="4.1748320227469812E-2"/>
          <c:w val="0.81506778757918419"/>
          <c:h val="0.80298229676079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'EI change since 2012'!$C$38</c:f>
              <c:strCache>
                <c:ptCount val="1"/>
                <c:pt idx="0">
                  <c:v>4% EI improv.</c:v>
                </c:pt>
              </c:strCache>
            </c:strRef>
          </c:tx>
          <c:spPr>
            <a:solidFill>
              <a:srgbClr val="49D3FF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'EI change since 2012'!$B$39:$B$43</c:f>
              <c:strCache>
                <c:ptCount val="5"/>
                <c:pt idx="0">
                  <c:v>Once in 10 years</c:v>
                </c:pt>
                <c:pt idx="1">
                  <c:v>Twice in 10 years</c:v>
                </c:pt>
                <c:pt idx="2">
                  <c:v>3 times in 10 years</c:v>
                </c:pt>
                <c:pt idx="3">
                  <c:v>4 times in 10 years</c:v>
                </c:pt>
                <c:pt idx="4">
                  <c:v>5 times in 10 years</c:v>
                </c:pt>
              </c:strCache>
            </c:strRef>
          </c:cat>
          <c:val>
            <c:numRef>
              <c:f>'EI change since 2012'!$C$39:$C$43</c:f>
              <c:numCache>
                <c:formatCode>0%</c:formatCode>
                <c:ptCount val="5"/>
                <c:pt idx="0">
                  <c:v>0.91333333333333333</c:v>
                </c:pt>
                <c:pt idx="1">
                  <c:v>0.72666666666666668</c:v>
                </c:pt>
                <c:pt idx="2">
                  <c:v>0.52</c:v>
                </c:pt>
                <c:pt idx="3">
                  <c:v>0.28000000000000003</c:v>
                </c:pt>
                <c:pt idx="4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4F-4E75-BCB3-248048577E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15124992"/>
        <c:axId val="215126784"/>
      </c:barChart>
      <c:catAx>
        <c:axId val="21512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A6A6A6"/>
            </a:solidFill>
            <a:prstDash val="solid"/>
          </a:ln>
        </c:spPr>
        <c:crossAx val="215126784"/>
        <c:crossesAt val="0"/>
        <c:auto val="0"/>
        <c:lblAlgn val="ctr"/>
        <c:lblOffset val="0"/>
        <c:noMultiLvlLbl val="0"/>
      </c:catAx>
      <c:valAx>
        <c:axId val="215126784"/>
        <c:scaling>
          <c:orientation val="minMax"/>
        </c:scaling>
        <c:delete val="0"/>
        <c:axPos val="l"/>
        <c:majorGridlines>
          <c:spPr>
            <a:ln w="12700" cap="rnd" cmpd="sng" algn="ctr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Proportion of countries</a:t>
                </a:r>
              </a:p>
            </c:rich>
          </c:tx>
          <c:layout>
            <c:manualLayout>
              <c:xMode val="edge"/>
              <c:yMode val="edge"/>
              <c:x val="2.865431294772364E-3"/>
              <c:y val="9.4223588194694338E-3"/>
            </c:manualLayout>
          </c:layout>
          <c:overlay val="0"/>
        </c:title>
        <c:numFmt formatCode="0%" sourceLinked="0"/>
        <c:majorTickMark val="none"/>
        <c:minorTickMark val="none"/>
        <c:tickLblPos val="nextTo"/>
        <c:spPr>
          <a:ln>
            <a:noFill/>
          </a:ln>
        </c:spPr>
        <c:crossAx val="21512499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cap="none">
          <a:latin typeface="Arial" panose="020B0604020202020204" pitchFamily="34" charset="0"/>
          <a:ea typeface="Segoe UI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11897761271022E-2"/>
          <c:y val="2.8252400767373936E-2"/>
          <c:w val="0.89759542969152994"/>
          <c:h val="0.788147869919211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'Premise ACs simplified'!$B$41</c:f>
              <c:strCache>
                <c:ptCount val="1"/>
                <c:pt idx="0">
                  <c:v>bottom hidden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'Premise ACs simplified'!$C$40:$F$40</c:f>
              <c:strCache>
                <c:ptCount val="4"/>
                <c:pt idx="0">
                  <c:v>Sub-Saharan Africa</c:v>
                </c:pt>
                <c:pt idx="1">
                  <c:v>Latin America</c:v>
                </c:pt>
                <c:pt idx="2">
                  <c:v>Southeast Asia</c:v>
                </c:pt>
                <c:pt idx="3">
                  <c:v>NZE 2030</c:v>
                </c:pt>
              </c:strCache>
            </c:strRef>
          </c:cat>
          <c:val>
            <c:numRef>
              <c:f>'Premise ACs simplified'!$C$41:$F$41</c:f>
              <c:numCache>
                <c:formatCode>0.00</c:formatCode>
                <c:ptCount val="4"/>
                <c:pt idx="0">
                  <c:v>2.2999999999999998</c:v>
                </c:pt>
                <c:pt idx="1">
                  <c:v>2.5299999999999998</c:v>
                </c:pt>
                <c:pt idx="2">
                  <c:v>2.8938547486033523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FE-43DC-A6D4-8BEC7BED3428}"/>
            </c:ext>
          </c:extLst>
        </c:ser>
        <c:ser>
          <c:idx val="1"/>
          <c:order val="1"/>
          <c:tx>
            <c:strRef>
              <c:f>'Premise ACs simplified'!$B$42</c:f>
              <c:strCache>
                <c:ptCount val="1"/>
                <c:pt idx="0">
                  <c:v>Efficiency range</c:v>
                </c:pt>
              </c:strCache>
            </c:strRef>
          </c:tx>
          <c:spPr>
            <a:solidFill>
              <a:srgbClr val="49D3FF"/>
            </a:solidFill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rgbClr val="68F394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77FE-43DC-A6D4-8BEC7BED3428}"/>
              </c:ext>
            </c:extLst>
          </c:dPt>
          <c:cat>
            <c:strRef>
              <c:f>'Premise ACs simplified'!$C$40:$F$40</c:f>
              <c:strCache>
                <c:ptCount val="4"/>
                <c:pt idx="0">
                  <c:v>Sub-Saharan Africa</c:v>
                </c:pt>
                <c:pt idx="1">
                  <c:v>Latin America</c:v>
                </c:pt>
                <c:pt idx="2">
                  <c:v>Southeast Asia</c:v>
                </c:pt>
                <c:pt idx="3">
                  <c:v>NZE 2030</c:v>
                </c:pt>
              </c:strCache>
            </c:strRef>
          </c:cat>
          <c:val>
            <c:numRef>
              <c:f>'Premise ACs simplified'!$C$42:$F$42</c:f>
              <c:numCache>
                <c:formatCode>0.00</c:formatCode>
                <c:ptCount val="4"/>
                <c:pt idx="0">
                  <c:v>2.1000000000000005</c:v>
                </c:pt>
                <c:pt idx="1">
                  <c:v>4.67</c:v>
                </c:pt>
                <c:pt idx="2">
                  <c:v>4.8061452513966501</c:v>
                </c:pt>
                <c:pt idx="3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FE-43DC-A6D4-8BEC7BED34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50639744"/>
        <c:axId val="150641664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'Premise ACs simplified'!$B$43</c15:sqref>
                        </c15:formulaRef>
                      </c:ext>
                    </c:extLst>
                    <c:strCache>
                      <c:ptCount val="1"/>
                      <c:pt idx="0">
                        <c:v>Medium Efficiency</c:v>
                      </c:pt>
                    </c:strCache>
                  </c:strRef>
                </c:tx>
                <c:spPr>
                  <a:solidFill>
                    <a:srgbClr val="00ADA1"/>
                  </a:solidFill>
                  <a:ln>
                    <a:solidFill>
                      <a:schemeClr val="tx1"/>
                    </a:solidFill>
                  </a:ln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'Premise ACs simplified'!$C$40:$F$40</c15:sqref>
                        </c15:formulaRef>
                      </c:ext>
                    </c:extLst>
                    <c:strCache>
                      <c:ptCount val="4"/>
                      <c:pt idx="0">
                        <c:v>Sub-Saharan Africa</c:v>
                      </c:pt>
                      <c:pt idx="1">
                        <c:v>Latin America</c:v>
                      </c:pt>
                      <c:pt idx="2">
                        <c:v>Southeast Asia</c:v>
                      </c:pt>
                      <c:pt idx="3">
                        <c:v>NZE 2030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'Premise ACs simplified'!$C$43:$F$43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0.40000000000000036</c:v>
                      </c:pt>
                      <c:pt idx="1">
                        <c:v>1</c:v>
                      </c:pt>
                      <c:pt idx="2">
                        <c:v>1</c:v>
                      </c:pt>
                      <c:pt idx="3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6-77FE-43DC-A6D4-8BEC7BED3428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simplified'!$B$44</c15:sqref>
                        </c15:formulaRef>
                      </c:ext>
                    </c:extLst>
                    <c:strCache>
                      <c:ptCount val="1"/>
                      <c:pt idx="0">
                        <c:v>High Efficiency</c:v>
                      </c:pt>
                    </c:strCache>
                  </c:strRef>
                </c:tx>
                <c:spPr>
                  <a:solidFill>
                    <a:srgbClr val="49D3FF"/>
                  </a:solidFill>
                  <a:ln>
                    <a:solidFill>
                      <a:schemeClr val="tx1"/>
                    </a:solidFill>
                  </a:ln>
                </c:spPr>
                <c:invertIfNegative val="0"/>
                <c:dPt>
                  <c:idx val="3"/>
                  <c:invertIfNegative val="0"/>
                  <c:bubble3D val="0"/>
                  <c:spPr>
                    <a:solidFill>
                      <a:srgbClr val="68F394"/>
                    </a:solidFill>
                    <a:ln>
                      <a:solidFill>
                        <a:schemeClr val="tx1"/>
                      </a:solidFill>
                    </a:ln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08-77FE-43DC-A6D4-8BEC7BED3428}"/>
                    </c:ext>
                  </c:extLst>
                </c:dPt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simplified'!$C$40:$F$40</c15:sqref>
                        </c15:formulaRef>
                      </c:ext>
                    </c:extLst>
                    <c:strCache>
                      <c:ptCount val="4"/>
                      <c:pt idx="0">
                        <c:v>Sub-Saharan Africa</c:v>
                      </c:pt>
                      <c:pt idx="1">
                        <c:v>Latin America</c:v>
                      </c:pt>
                      <c:pt idx="2">
                        <c:v>Southeast Asia</c:v>
                      </c:pt>
                      <c:pt idx="3">
                        <c:v>NZE 2030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simplified'!$C$44:$F$44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0</c:v>
                      </c:pt>
                      <c:pt idx="1">
                        <c:v>2.2000000000000002</c:v>
                      </c:pt>
                      <c:pt idx="2">
                        <c:v>2.7</c:v>
                      </c:pt>
                      <c:pt idx="3">
                        <c:v>1.5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77FE-43DC-A6D4-8BEC7BED3428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simplified'!$B$45</c15:sqref>
                        </c15:formulaRef>
                      </c:ext>
                    </c:extLst>
                    <c:strCache>
                      <c:ptCount val="1"/>
                      <c:pt idx="0">
                        <c:v>Area 5</c:v>
                      </c:pt>
                    </c:strCache>
                  </c:strRef>
                </c:tx>
                <c:spPr>
                  <a:solidFill>
                    <a:srgbClr val="FFD320"/>
                  </a:solidFill>
                  <a:ln>
                    <a:solidFill>
                      <a:schemeClr val="tx1"/>
                    </a:solidFill>
                  </a:ln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simplified'!$C$40:$F$40</c15:sqref>
                        </c15:formulaRef>
                      </c:ext>
                    </c:extLst>
                    <c:strCache>
                      <c:ptCount val="4"/>
                      <c:pt idx="0">
                        <c:v>Sub-Saharan Africa</c:v>
                      </c:pt>
                      <c:pt idx="1">
                        <c:v>Latin America</c:v>
                      </c:pt>
                      <c:pt idx="2">
                        <c:v>Southeast Asia</c:v>
                      </c:pt>
                      <c:pt idx="3">
                        <c:v>NZE 2030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simplified'!$C$45:$F$45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15.80696</c:v>
                      </c:pt>
                      <c:pt idx="1">
                        <c:v>92.000625319612908</c:v>
                      </c:pt>
                      <c:pt idx="2">
                        <c:v>109.2715625573851</c:v>
                      </c:pt>
                      <c:pt idx="3">
                        <c:v>109.74665673023698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77FE-43DC-A6D4-8BEC7BED3428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simplified'!$B$46</c15:sqref>
                        </c15:formulaRef>
                      </c:ext>
                    </c:extLst>
                    <c:strCache>
                      <c:ptCount val="1"/>
                      <c:pt idx="0">
                        <c:v>Area 6</c:v>
                      </c:pt>
                    </c:strCache>
                  </c:strRef>
                </c:tx>
                <c:spPr>
                  <a:solidFill>
                    <a:srgbClr val="F0A900"/>
                  </a:solidFill>
                  <a:ln>
                    <a:solidFill>
                      <a:schemeClr val="tx1"/>
                    </a:solidFill>
                  </a:ln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simplified'!$C$40:$F$40</c15:sqref>
                        </c15:formulaRef>
                      </c:ext>
                    </c:extLst>
                    <c:strCache>
                      <c:ptCount val="4"/>
                      <c:pt idx="0">
                        <c:v>Sub-Saharan Africa</c:v>
                      </c:pt>
                      <c:pt idx="1">
                        <c:v>Latin America</c:v>
                      </c:pt>
                      <c:pt idx="2">
                        <c:v>Southeast Asia</c:v>
                      </c:pt>
                      <c:pt idx="3">
                        <c:v>NZE 2030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simplified'!$C$46:$F$46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3.5221870000000037</c:v>
                      </c:pt>
                      <c:pt idx="1">
                        <c:v>20.138098699878793</c:v>
                      </c:pt>
                      <c:pt idx="2">
                        <c:v>29.082532108575009</c:v>
                      </c:pt>
                      <c:pt idx="3">
                        <c:v>47.360170627588715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77FE-43DC-A6D4-8BEC7BED3428}"/>
                  </c:ext>
                </c:extLst>
              </c15:ser>
            </c15:filteredBarSeries>
            <c15:filteredBarSeries>
              <c15:ser>
                <c:idx val="10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simplified'!$B$47</c15:sqref>
                        </c15:formulaRef>
                      </c:ext>
                    </c:extLst>
                    <c:strCache>
                      <c:ptCount val="1"/>
                      <c:pt idx="0">
                        <c:v>Area 7</c:v>
                      </c:pt>
                    </c:strCache>
                  </c:strRef>
                </c:tx>
                <c:spPr>
                  <a:solidFill>
                    <a:srgbClr val="E34845"/>
                  </a:solidFill>
                  <a:ln>
                    <a:solidFill>
                      <a:schemeClr val="tx1"/>
                    </a:solidFill>
                  </a:ln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simplified'!$C$40:$F$40</c15:sqref>
                        </c15:formulaRef>
                      </c:ext>
                    </c:extLst>
                    <c:strCache>
                      <c:ptCount val="4"/>
                      <c:pt idx="0">
                        <c:v>Sub-Saharan Africa</c:v>
                      </c:pt>
                      <c:pt idx="1">
                        <c:v>Latin America</c:v>
                      </c:pt>
                      <c:pt idx="2">
                        <c:v>Southeast Asia</c:v>
                      </c:pt>
                      <c:pt idx="3">
                        <c:v>NZE 2030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simplified'!$C$47:$F$47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10.149163679999999</c:v>
                      </c:pt>
                      <c:pt idx="1">
                        <c:v>57.028326808897397</c:v>
                      </c:pt>
                      <c:pt idx="2">
                        <c:v>66.108608232937002</c:v>
                      </c:pt>
                      <c:pt idx="3">
                        <c:v>73.1615339584623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77FE-43DC-A6D4-8BEC7BED3428}"/>
                  </c:ext>
                </c:extLst>
              </c15:ser>
            </c15:filteredBarSeries>
            <c15:filteredBarSeries>
              <c15:ser>
                <c:idx val="11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simplified'!$B$48</c15:sqref>
                        </c15:formulaRef>
                      </c:ext>
                    </c:extLst>
                    <c:strCache>
                      <c:ptCount val="1"/>
                      <c:pt idx="0">
                        <c:v>Area 8</c:v>
                      </c:pt>
                    </c:strCache>
                  </c:strRef>
                </c:tx>
                <c:spPr>
                  <a:solidFill>
                    <a:srgbClr val="B287EF"/>
                  </a:solidFill>
                  <a:ln>
                    <a:solidFill>
                      <a:schemeClr val="tx1"/>
                    </a:solidFill>
                  </a:ln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simplified'!$C$40:$F$40</c15:sqref>
                        </c15:formulaRef>
                      </c:ext>
                    </c:extLst>
                    <c:strCache>
                      <c:ptCount val="4"/>
                      <c:pt idx="0">
                        <c:v>Sub-Saharan Africa</c:v>
                      </c:pt>
                      <c:pt idx="1">
                        <c:v>Latin America</c:v>
                      </c:pt>
                      <c:pt idx="2">
                        <c:v>Southeast Asia</c:v>
                      </c:pt>
                      <c:pt idx="3">
                        <c:v>NZE 2030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'Premise ACs simplified'!$C$48:$F$48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12.0445744314286</c:v>
                      </c:pt>
                      <c:pt idx="1">
                        <c:v>64.575287204428093</c:v>
                      </c:pt>
                      <c:pt idx="2">
                        <c:v>72.039757217874197</c:v>
                      </c:pt>
                      <c:pt idx="3">
                        <c:v>74.833619113601898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77FE-43DC-A6D4-8BEC7BED3428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6"/>
          <c:order val="8"/>
          <c:tx>
            <c:strRef>
              <c:f>'Premise ACs simplified'!$B$55</c:f>
              <c:strCache>
                <c:ptCount val="1"/>
                <c:pt idx="0">
                  <c:v>Median NZE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strRef>
              <c:f>'Premise ACs simplified'!$C$40:$F$40</c:f>
              <c:strCache>
                <c:ptCount val="4"/>
                <c:pt idx="0">
                  <c:v>Sub-Saharan Africa</c:v>
                </c:pt>
                <c:pt idx="1">
                  <c:v>Latin America</c:v>
                </c:pt>
                <c:pt idx="2">
                  <c:v>Southeast Asia</c:v>
                </c:pt>
                <c:pt idx="3">
                  <c:v>NZE 2030</c:v>
                </c:pt>
              </c:strCache>
            </c:strRef>
          </c:cat>
          <c:val>
            <c:numRef>
              <c:f>'Premise ACs simplified'!$C$55:$F$55</c:f>
              <c:numCache>
                <c:formatCode>_(* #,##0.00_);_(* \(#,##0.00\);_(* "-"??_);_(@_)</c:formatCode>
                <c:ptCount val="4"/>
                <c:pt idx="0">
                  <c:v>5.75</c:v>
                </c:pt>
                <c:pt idx="1">
                  <c:v>5.75</c:v>
                </c:pt>
                <c:pt idx="2">
                  <c:v>5.75</c:v>
                </c:pt>
                <c:pt idx="3">
                  <c:v>5.75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7FE-43DC-A6D4-8BEC7BED3428}"/>
            </c:ext>
          </c:extLst>
        </c:ser>
        <c:ser>
          <c:idx val="7"/>
          <c:order val="9"/>
          <c:tx>
            <c:strRef>
              <c:f>'Premise ACs simplified'!$B$56</c:f>
              <c:strCache>
                <c:ptCount val="1"/>
                <c:pt idx="0">
                  <c:v>Median efficiency per region</c:v>
                </c:pt>
              </c:strCache>
            </c:strRef>
          </c:tx>
          <c:spPr>
            <a:ln w="25400">
              <a:noFill/>
              <a:prstDash val="solid"/>
            </a:ln>
          </c:spPr>
          <c:marker>
            <c:symbol val="diamond"/>
            <c:size val="8"/>
            <c:spPr>
              <a:solidFill>
                <a:schemeClr val="bg1"/>
              </a:solidFill>
              <a:ln w="9525">
                <a:solidFill>
                  <a:schemeClr val="tx1"/>
                </a:solidFill>
              </a:ln>
            </c:spPr>
          </c:marker>
          <c:cat>
            <c:strRef>
              <c:f>'Premise ACs simplified'!$C$40:$F$40</c:f>
              <c:strCache>
                <c:ptCount val="4"/>
                <c:pt idx="0">
                  <c:v>Sub-Saharan Africa</c:v>
                </c:pt>
                <c:pt idx="1">
                  <c:v>Latin America</c:v>
                </c:pt>
                <c:pt idx="2">
                  <c:v>Southeast Asia</c:v>
                </c:pt>
                <c:pt idx="3">
                  <c:v>NZE 2030</c:v>
                </c:pt>
              </c:strCache>
            </c:strRef>
          </c:cat>
          <c:val>
            <c:numRef>
              <c:f>'Premise ACs simplified'!$C$56:$E$56</c:f>
              <c:numCache>
                <c:formatCode>_(* #,##0.00_);_(* \(#,##0.00\);_(* "-"??_);_(@_)</c:formatCode>
                <c:ptCount val="3"/>
                <c:pt idx="0">
                  <c:v>3.13</c:v>
                </c:pt>
                <c:pt idx="1">
                  <c:v>3.41</c:v>
                </c:pt>
                <c:pt idx="2">
                  <c:v>4.6933333333333342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7FE-43DC-A6D4-8BEC7BED34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639744"/>
        <c:axId val="150641664"/>
      </c:lineChart>
      <c:catAx>
        <c:axId val="15063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chemeClr val="tx1"/>
            </a:solidFill>
            <a:prstDash val="solid"/>
          </a:ln>
        </c:spPr>
        <c:crossAx val="150641664"/>
        <c:crossesAt val="0"/>
        <c:auto val="1"/>
        <c:lblAlgn val="ctr"/>
        <c:lblOffset val="0"/>
        <c:noMultiLvlLbl val="0"/>
      </c:catAx>
      <c:valAx>
        <c:axId val="150641664"/>
        <c:scaling>
          <c:orientation val="minMax"/>
          <c:max val="9"/>
        </c:scaling>
        <c:delete val="0"/>
        <c:axPos val="l"/>
        <c:majorGridlines>
          <c:spPr>
            <a:ln w="12700" cap="rnd" cmpd="sng" algn="ctr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c:spPr>
        </c:majorGridlines>
        <c:title>
          <c:tx>
            <c:strRef>
              <c:f>'Premise ACs simplified'!$C$11</c:f>
              <c:strCache>
                <c:ptCount val="1"/>
                <c:pt idx="0">
                  <c:v>Energy Efficiency Rating</c:v>
                </c:pt>
              </c:strCache>
            </c:strRef>
          </c:tx>
          <c:layout>
            <c:manualLayout>
              <c:xMode val="edge"/>
              <c:yMode val="edge"/>
              <c:x val="1.9083359125141855E-3"/>
              <c:y val="2.0085470085470093E-3"/>
            </c:manualLayout>
          </c:layout>
          <c:overlay val="0"/>
          <c:txPr>
            <a:bodyPr rot="-5400000" vert="horz"/>
            <a:lstStyle/>
            <a:p>
              <a:pPr>
                <a:defRPr/>
              </a:pPr>
              <a:endParaRPr lang="en-US"/>
            </a:p>
          </c:txPr>
        </c:title>
        <c:numFmt formatCode="#\ ##0;\-#\ ##0;0" sourceLinked="0"/>
        <c:majorTickMark val="out"/>
        <c:minorTickMark val="none"/>
        <c:tickLblPos val="nextTo"/>
        <c:spPr>
          <a:ln>
            <a:noFill/>
          </a:ln>
        </c:spPr>
        <c:crossAx val="150639744"/>
        <c:crosses val="autoZero"/>
        <c:crossBetween val="between"/>
      </c:valAx>
      <c:spPr>
        <a:noFill/>
        <a:ln>
          <a:noFill/>
        </a:ln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"/>
          <c:y val="0.93124886925311789"/>
          <c:w val="1"/>
          <c:h val="6.6093535095372663E-2"/>
        </c:manualLayout>
      </c:layout>
      <c:overlay val="0"/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100" b="0" i="0">
          <a:latin typeface="Arial" panose="020B0604020202020204" pitchFamily="34" charset="0"/>
          <a:ea typeface="Segoe UI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0.65155</cdr:x>
      <cdr:y>0.35539</cdr:y>
    </cdr:from>
    <cdr:to>
      <cdr:x>0.73489</cdr:x>
      <cdr:y>0.55539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149354" y="162485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B6714-7BAF-4DAF-8232-AA0EFD3D7F80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C4779-9F3B-4023-9A64-7223096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14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2E4AE-A23F-4D9F-B4EF-A6ED45CEC049}" type="datetimeFigureOut">
              <a:rPr lang="en-GB" smtClean="0"/>
              <a:t>24-10-2023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49404-AEEE-4B4E-B616-1BC6E4EEE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255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854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04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73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8688" y="228600"/>
            <a:ext cx="4651375" cy="2617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86699" y="2908531"/>
            <a:ext cx="5335270" cy="7016384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883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0950" y="447675"/>
            <a:ext cx="4083050" cy="2297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911" y="3080085"/>
            <a:ext cx="5505291" cy="6102056"/>
          </a:xfrm>
        </p:spPr>
        <p:txBody>
          <a:bodyPr/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B5674-2F74-4782-996D-40F25906E44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626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0950" y="447675"/>
            <a:ext cx="4083050" cy="2297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910" y="3080085"/>
            <a:ext cx="5505291" cy="6102056"/>
          </a:xfrm>
        </p:spPr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B5674-2F74-4782-996D-40F25906E44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64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1925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128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00F79F-DB11-4198-A7DF-40030CA4172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087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27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vent 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98F9523-551E-0142-9D19-344D0575BD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6"/>
            <a:ext cx="9144000" cy="514263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6" y="2326924"/>
            <a:ext cx="730892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Event Name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2897418"/>
            <a:ext cx="7308923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Date of event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88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826">
          <p15:clr>
            <a:srgbClr val="FBAE40"/>
          </p15:clr>
        </p15:guide>
        <p15:guide id="3" pos="5602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mple transitions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5BC928-9BC5-F248-A7F3-3734723B880A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4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F86AF94-3E0F-B442-BFFF-6EE66DBC5A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448299"/>
            <a:ext cx="8642350" cy="437996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baseline="0" dirty="0">
                <a:solidFill>
                  <a:schemeClr val="bg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Simple transition slide v2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B55C91-93F2-D146-9C15-835D87D2F4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175" y="231001"/>
            <a:ext cx="522000" cy="217298"/>
          </a:xfrm>
          <a:prstGeom prst="rect">
            <a:avLst/>
          </a:prstGeom>
        </p:spPr>
      </p:pic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B142D6C9-BFEE-744C-8EC2-8EA2C369A31E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11">
            <a:extLst>
              <a:ext uri="{FF2B5EF4-FFF2-40B4-BE49-F238E27FC236}">
                <a16:creationId xmlns:a16="http://schemas.microsoft.com/office/drawing/2014/main" id="{9E7AB45F-C5E5-BF4D-B6F9-17E9DB13D747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2023. CC BY 4.0. </a:t>
            </a:r>
            <a:endParaRPr lang="en-GB" sz="55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6538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39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91531" y="172157"/>
            <a:ext cx="4360940" cy="177982"/>
          </a:xfrm>
        </p:spPr>
        <p:txBody>
          <a:bodyPr lIns="0" tIns="0" rIns="0" bIns="0"/>
          <a:lstStyle>
            <a:lvl1pPr>
              <a:defRPr sz="1157" b="1" i="0">
                <a:solidFill>
                  <a:srgbClr val="0044F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46" b="0" i="0">
                <a:solidFill>
                  <a:srgbClr val="0044FF"/>
                </a:solidFill>
                <a:latin typeface="Arial"/>
                <a:cs typeface="Arial"/>
              </a:defRPr>
            </a:lvl1pPr>
          </a:lstStyle>
          <a:p>
            <a:pPr marL="8637">
              <a:spcBef>
                <a:spcPts val="7"/>
              </a:spcBef>
            </a:pPr>
            <a:r>
              <a:rPr lang="en-GB"/>
              <a:t>All</a:t>
            </a:r>
            <a:r>
              <a:rPr lang="en-GB" spc="-24"/>
              <a:t> </a:t>
            </a:r>
            <a:r>
              <a:rPr lang="en-GB"/>
              <a:t>rights</a:t>
            </a:r>
            <a:r>
              <a:rPr lang="en-GB" spc="-24"/>
              <a:t> </a:t>
            </a:r>
            <a:r>
              <a:rPr lang="en-GB" spc="-7"/>
              <a:t>reserved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7989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, Graph &amp;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EE5D73-C830-1143-842D-936CB876E640}"/>
              </a:ext>
            </a:extLst>
          </p:cNvPr>
          <p:cNvSpPr/>
          <p:nvPr userDrawn="1"/>
        </p:nvSpPr>
        <p:spPr>
          <a:xfrm>
            <a:off x="252139" y="4216451"/>
            <a:ext cx="50283" cy="431800"/>
          </a:xfrm>
          <a:prstGeom prst="rect">
            <a:avLst/>
          </a:prstGeom>
          <a:solidFill>
            <a:srgbClr val="014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4" y="231775"/>
            <a:ext cx="8316913" cy="43476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lang="en-US" sz="20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Century Gothic"/>
                <a:ea typeface="+mj-ea"/>
                <a:cs typeface="Century Gothic"/>
              </a:defRPr>
            </a:lvl1pPr>
          </a:lstStyle>
          <a:p>
            <a:pPr lvl="0"/>
            <a:r>
              <a:rPr lang="en-US" dirty="0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2803" y="4203205"/>
            <a:ext cx="8194933" cy="43476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spcBef>
                <a:spcPts val="0"/>
              </a:spcBef>
              <a:buNone/>
              <a:defRPr lang="en-US" sz="1400" b="0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+mn-lt"/>
                <a:ea typeface="+mj-ea"/>
                <a:cs typeface="Century Gothic"/>
              </a:defRPr>
            </a:lvl1pPr>
          </a:lstStyle>
          <a:p>
            <a:pPr lvl="0"/>
            <a:r>
              <a:rPr lang="en-US" dirty="0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783462"/>
            <a:ext cx="8316913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buNone/>
              <a:defRPr lang="en-US" sz="1200" kern="1200" dirty="0">
                <a:solidFill>
                  <a:schemeClr val="tx1"/>
                </a:solidFill>
                <a:latin typeface="+mn-lt"/>
                <a:ea typeface="Century Gothic" charset="0"/>
                <a:cs typeface="Century Gothic" charset="0"/>
              </a:defRPr>
            </a:lvl1pPr>
          </a:lstStyle>
          <a:p>
            <a:pPr lvl="0"/>
            <a:r>
              <a:rPr lang="en-US" dirty="0"/>
              <a:t>Graph title, centered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E8E9CF0-58E5-4841-B1E4-C6CFE4281E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04663" y="4739842"/>
            <a:ext cx="588512" cy="24490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B09AFF7-D1B6-934B-8C0C-6CF0053708C9}"/>
              </a:ext>
            </a:extLst>
          </p:cNvPr>
          <p:cNvCxnSpPr/>
          <p:nvPr userDrawn="1"/>
        </p:nvCxnSpPr>
        <p:spPr>
          <a:xfrm>
            <a:off x="250825" y="675564"/>
            <a:ext cx="83267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11">
            <a:extLst>
              <a:ext uri="{FF2B5EF4-FFF2-40B4-BE49-F238E27FC236}">
                <a16:creationId xmlns:a16="http://schemas.microsoft.com/office/drawing/2014/main" id="{B51E1D33-22D2-6941-A9B1-144888E6D90B}"/>
              </a:ext>
            </a:extLst>
          </p:cNvPr>
          <p:cNvSpPr txBox="1">
            <a:spLocks/>
          </p:cNvSpPr>
          <p:nvPr userDrawn="1"/>
        </p:nvSpPr>
        <p:spPr>
          <a:xfrm>
            <a:off x="250825" y="4828268"/>
            <a:ext cx="1219200" cy="249492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b="0" kern="1200" dirty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IEA 2023. All rights reserved. </a:t>
            </a:r>
            <a:endParaRPr lang="en-GB" sz="600" b="0" dirty="0">
              <a:solidFill>
                <a:srgbClr val="000000">
                  <a:tint val="75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183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602">
          <p15:clr>
            <a:srgbClr val="FBAE40"/>
          </p15:clr>
        </p15:guide>
        <p15:guide id="3" orient="horz" pos="146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2326924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6" y="2857662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Name of presenter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A22A76E3-FACB-144E-89F4-0207A42AFB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243583" y="734937"/>
            <a:ext cx="917611" cy="269300"/>
          </a:xfrm>
          <a:prstGeom prst="rect">
            <a:avLst/>
          </a:prstGeom>
        </p:spPr>
      </p:pic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3160965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Location &amp; date of presentation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C2E5FB71-DFE3-B444-A769-C71490AF107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 dirty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 dirty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53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826" userDrawn="1">
          <p15:clr>
            <a:srgbClr val="FBAE40"/>
          </p15:clr>
        </p15:guide>
        <p15:guide id="3" pos="5602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63489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379883"/>
            <a:ext cx="8642350" cy="434767"/>
          </a:xfrm>
          <a:prstGeom prst="rect">
            <a:avLst/>
          </a:prstGeom>
        </p:spPr>
        <p:txBody>
          <a:bodyPr lIns="0" tIns="0" bIns="7200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669475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77552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BC6A219-A130-4648-B363-F5ABAB9D85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85E2FE6-DF00-CF4E-9C6E-0A053A04CB2A}"/>
              </a:ext>
            </a:extLst>
          </p:cNvPr>
          <p:cNvSpPr/>
          <p:nvPr userDrawn="1"/>
        </p:nvSpPr>
        <p:spPr>
          <a:xfrm>
            <a:off x="3362917" y="4840464"/>
            <a:ext cx="2418166" cy="25200"/>
          </a:xfrm>
          <a:prstGeom prst="rect">
            <a:avLst/>
          </a:prstGeom>
          <a:solidFill>
            <a:srgbClr val="0044FF"/>
          </a:solidFill>
          <a:ln w="6350">
            <a:solidFill>
              <a:srgbClr val="0044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0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orient="horz" pos="100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No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63489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– one line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669475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62236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B09F562-73F0-B74E-9D0B-A9A3CB8E23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41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602">
          <p15:clr>
            <a:srgbClr val="FBAE40"/>
          </p15:clr>
        </p15:guide>
        <p15:guide id="3" orient="horz" pos="100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64878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– body text in one column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787179"/>
            <a:ext cx="7993290" cy="3976207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1060A425-25A1-3443-A9BE-3F4ABC1587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63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64878"/>
            <a:ext cx="7993289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– body text in two columns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1060A425-25A1-3443-A9BE-3F4ABC1587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EF7B2F5-10F5-C24F-BEBF-8DC8B3E598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787179"/>
            <a:ext cx="8642350" cy="3976207"/>
          </a:xfrm>
          <a:prstGeom prst="rect">
            <a:avLst/>
          </a:prstGeom>
        </p:spPr>
        <p:txBody>
          <a:bodyPr lIns="0" numCol="2" spcCol="18000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11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Point, no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388F3BA-6D4F-AD4D-BC19-B728482D6C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90837"/>
            <a:ext cx="8642350" cy="4272549"/>
          </a:xfrm>
          <a:prstGeom prst="rect">
            <a:avLst/>
          </a:prstGeom>
        </p:spPr>
        <p:txBody>
          <a:bodyPr lIns="360000" rIns="360000" anchor="ctr" anchorCtr="0"/>
          <a:lstStyle>
            <a:lvl1pPr marL="0" indent="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This slide can be used to highlight a standout quote or key finding.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716B70B-E096-584E-8446-CBF857AB2C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326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95F3DF4-8EA0-6440-9F6C-69B61C554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804726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Transition slide with extra info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35992F8-323D-EF4B-867E-02F746EE31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Line 1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6184C6-4F83-044B-B28D-60A04D01A5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3596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Line 2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C3B69BCF-B964-9B47-BB18-D1EDE43D40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sp>
        <p:nvSpPr>
          <p:cNvPr id="8" name="Footer Placeholder 11">
            <a:extLst>
              <a:ext uri="{FF2B5EF4-FFF2-40B4-BE49-F238E27FC236}">
                <a16:creationId xmlns:a16="http://schemas.microsoft.com/office/drawing/2014/main" id="{B01EC7E4-7767-A640-987A-121CEFB16F0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 dirty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 dirty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11">
            <a:extLst>
              <a:ext uri="{FF2B5EF4-FFF2-40B4-BE49-F238E27FC236}">
                <a16:creationId xmlns:a16="http://schemas.microsoft.com/office/drawing/2014/main" id="{C68431E3-186F-A849-A7F4-37A23CC394EF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 dirty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2023. CC BY 4.0. </a:t>
            </a:r>
            <a:endParaRPr lang="en-GB" sz="550" b="0" dirty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397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mple transitions slide v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F86AF94-3E0F-B442-BFFF-6EE66DBC5A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448299"/>
            <a:ext cx="8642350" cy="437996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2800" b="1" kern="1200" baseline="0" dirty="0">
                <a:solidFill>
                  <a:srgbClr val="0044F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Simple transition slide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9619F63-6760-6948-9875-A24ABB38BA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sp>
        <p:nvSpPr>
          <p:cNvPr id="4" name="Footer Placeholder 11">
            <a:extLst>
              <a:ext uri="{FF2B5EF4-FFF2-40B4-BE49-F238E27FC236}">
                <a16:creationId xmlns:a16="http://schemas.microsoft.com/office/drawing/2014/main" id="{FF0730F9-6847-7A41-8261-EB3DD35E8188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 dirty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 dirty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23DDA43C-6E24-0E4D-90DE-7B6674E303FD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 dirty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2023. CC BY 4.0. </a:t>
            </a:r>
            <a:endParaRPr lang="en-GB" sz="550" b="0" dirty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851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39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1">
            <a:extLst>
              <a:ext uri="{FF2B5EF4-FFF2-40B4-BE49-F238E27FC236}">
                <a16:creationId xmlns:a16="http://schemas.microsoft.com/office/drawing/2014/main" id="{73A191AD-991B-394A-B906-00EE56EBDCE2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 dirty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2023. CC BY 4.0. </a:t>
            </a:r>
            <a:endParaRPr lang="en-GB" sz="550" b="0" dirty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BB6901B4-351B-EC4D-98D3-6E2470A8B6FB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 dirty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 dirty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73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684" r:id="rId2"/>
    <p:sldLayoutId id="2147483703" r:id="rId3"/>
    <p:sldLayoutId id="2147483711" r:id="rId4"/>
    <p:sldLayoutId id="2147483704" r:id="rId5"/>
    <p:sldLayoutId id="2147483714" r:id="rId6"/>
    <p:sldLayoutId id="2147483710" r:id="rId7"/>
    <p:sldLayoutId id="2147483708" r:id="rId8"/>
    <p:sldLayoutId id="2147483712" r:id="rId9"/>
    <p:sldLayoutId id="2147483713" r:id="rId10"/>
    <p:sldLayoutId id="2147483716" r:id="rId11"/>
    <p:sldLayoutId id="2147483717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spcBef>
          <a:spcPts val="2200"/>
        </a:spcBef>
        <a:buClr>
          <a:schemeClr val="bg1">
            <a:lumMod val="65000"/>
          </a:schemeClr>
        </a:buClr>
        <a:buSzPct val="100000"/>
        <a:buFont typeface="Calibri" panose="020F05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spcBef>
          <a:spcPts val="500"/>
        </a:spcBef>
        <a:buClr>
          <a:schemeClr val="bg1">
            <a:lumMod val="65000"/>
          </a:schemeClr>
        </a:buClr>
        <a:buSzPct val="100000"/>
        <a:buFont typeface="Segoe UI" panose="020B0502040204020203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180000" algn="l" defTabSz="914400" rtl="0" eaLnBrk="1" latinLnBrk="0" hangingPunct="1">
        <a:spcBef>
          <a:spcPts val="500"/>
        </a:spcBef>
        <a:buClr>
          <a:schemeClr val="bg1">
            <a:lumMod val="75000"/>
          </a:schemeClr>
        </a:buClr>
        <a:buFont typeface="Segoe UI" panose="020B0502040204020203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∙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▫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18" Type="http://schemas.openxmlformats.org/officeDocument/2006/relationships/image" Target="../media/image36.png"/><Relationship Id="rId26" Type="http://schemas.openxmlformats.org/officeDocument/2006/relationships/image" Target="../media/image44.png"/><Relationship Id="rId3" Type="http://schemas.openxmlformats.org/officeDocument/2006/relationships/image" Target="../media/image21.png"/><Relationship Id="rId21" Type="http://schemas.openxmlformats.org/officeDocument/2006/relationships/image" Target="../media/image39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25" Type="http://schemas.openxmlformats.org/officeDocument/2006/relationships/image" Target="../media/image43.png"/><Relationship Id="rId2" Type="http://schemas.openxmlformats.org/officeDocument/2006/relationships/image" Target="../media/image20.png"/><Relationship Id="rId16" Type="http://schemas.openxmlformats.org/officeDocument/2006/relationships/image" Target="../media/image34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24" Type="http://schemas.openxmlformats.org/officeDocument/2006/relationships/image" Target="../media/image42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23" Type="http://schemas.openxmlformats.org/officeDocument/2006/relationships/image" Target="../media/image41.png"/><Relationship Id="rId28" Type="http://schemas.openxmlformats.org/officeDocument/2006/relationships/image" Target="../media/image46.png"/><Relationship Id="rId10" Type="http://schemas.openxmlformats.org/officeDocument/2006/relationships/image" Target="../media/image28.png"/><Relationship Id="rId19" Type="http://schemas.openxmlformats.org/officeDocument/2006/relationships/image" Target="../media/image37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Relationship Id="rId22" Type="http://schemas.openxmlformats.org/officeDocument/2006/relationships/image" Target="../media/image40.png"/><Relationship Id="rId27" Type="http://schemas.openxmlformats.org/officeDocument/2006/relationships/image" Target="../media/image4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image" Target="../media/image10.jpeg"/><Relationship Id="rId7" Type="http://schemas.openxmlformats.org/officeDocument/2006/relationships/image" Target="../media/image14.emf"/><Relationship Id="rId12" Type="http://schemas.openxmlformats.org/officeDocument/2006/relationships/image" Target="../media/image1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emf"/><Relationship Id="rId11" Type="http://schemas.openxmlformats.org/officeDocument/2006/relationships/image" Target="../media/image18.emf"/><Relationship Id="rId5" Type="http://schemas.openxmlformats.org/officeDocument/2006/relationships/image" Target="../media/image12.emf"/><Relationship Id="rId10" Type="http://schemas.openxmlformats.org/officeDocument/2006/relationships/image" Target="../media/image17.emf"/><Relationship Id="rId4" Type="http://schemas.openxmlformats.org/officeDocument/2006/relationships/image" Target="../media/image11.jpeg"/><Relationship Id="rId9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B69C78-200F-A12B-041E-E8F7853802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44475" y="2612674"/>
            <a:ext cx="8316913" cy="519694"/>
          </a:xfrm>
        </p:spPr>
        <p:txBody>
          <a:bodyPr/>
          <a:lstStyle/>
          <a:p>
            <a:r>
              <a:rPr lang="en-GB" dirty="0">
                <a:latin typeface="Graphik Semibold" panose="020B0703030202060203" pitchFamily="34" charset="0"/>
              </a:rPr>
              <a:t>Delivering on higher ambition for energy efficiency and renewables</a:t>
            </a:r>
            <a:endParaRPr lang="en-US" dirty="0">
              <a:latin typeface="Graphik Semibold" panose="020B0703030202060203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3242E-6D7C-1B94-B6F9-D4A9AB5D63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4476" y="3143412"/>
            <a:ext cx="8316912" cy="306684"/>
          </a:xfrm>
        </p:spPr>
        <p:txBody>
          <a:bodyPr/>
          <a:lstStyle/>
          <a:p>
            <a:r>
              <a:rPr lang="en-GB" dirty="0"/>
              <a:t>Brian Motherway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61F63-E734-AD27-CFEF-25212B1F88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476" y="3446715"/>
            <a:ext cx="8316912" cy="306684"/>
          </a:xfrm>
        </p:spPr>
        <p:txBody>
          <a:bodyPr/>
          <a:lstStyle/>
          <a:p>
            <a:r>
              <a:rPr lang="en-GB" dirty="0"/>
              <a:t>Head, Energy Efficiency and Inclusive Transitions</a:t>
            </a:r>
          </a:p>
          <a:p>
            <a:r>
              <a:rPr lang="en-GB" dirty="0"/>
              <a:t>Stockholm, 27 October 2023</a:t>
            </a:r>
          </a:p>
        </p:txBody>
      </p:sp>
    </p:spTree>
    <p:extLst>
      <p:ext uri="{BB962C8B-B14F-4D97-AF65-F5344CB8AC3E}">
        <p14:creationId xmlns:p14="http://schemas.microsoft.com/office/powerpoint/2010/main" val="467718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8F2B932-0BD0-7C28-5252-A44FED623C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4369375"/>
            <a:ext cx="8229600" cy="365914"/>
          </a:xfrm>
        </p:spPr>
        <p:txBody>
          <a:bodyPr vert="horz" lIns="0" tIns="0" rIns="91440" bIns="72000" rtlCol="0" anchor="ctr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During the past 10 years, more than 50% of countries have surpassed an annual 4% Energy Intensity improvement at least three times.</a:t>
            </a:r>
            <a:endParaRPr lang="en-GB">
              <a:highlight>
                <a:srgbClr val="FFFF00"/>
              </a:highlight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9C00F8F-6E7B-325C-1929-1E2306553E3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0826" y="610218"/>
            <a:ext cx="8642350" cy="28437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GB" dirty="0">
                <a:latin typeface="Arial"/>
                <a:cs typeface="Arial"/>
              </a:rPr>
              <a:t>Proportion of countries to surpass a 4% annual energy intensity improvement one or more times, 2012-2021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0F8189D-A360-422F-B238-F17A2A609C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8754270"/>
              </p:ext>
            </p:extLst>
          </p:nvPr>
        </p:nvGraphicFramePr>
        <p:xfrm>
          <a:off x="1812925" y="930028"/>
          <a:ext cx="5518150" cy="3390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A92AA02C-E829-2F7A-F99C-22213AF4CF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163489"/>
            <a:ext cx="7993289" cy="39223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uFill>
                  <a:solidFill>
                    <a:srgbClr val="0044FE"/>
                  </a:solidFill>
                </a:uFill>
                <a:latin typeface="Graphik Semibold" panose="020B0703030202060203" pitchFamily="34" charset="0"/>
                <a:cs typeface="Arial"/>
              </a:rPr>
              <a:t>Doubling is within reach of all countries</a:t>
            </a:r>
            <a:endParaRPr lang="en-US" dirty="0">
              <a:latin typeface="Graphik Semibold" panose="020B0703030202060203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6235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DAEF80C-E029-633F-BBCC-A3716E1528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uFill>
                  <a:solidFill>
                    <a:srgbClr val="0044FE"/>
                  </a:solidFill>
                </a:uFill>
                <a:latin typeface="Graphik Semibold" panose="020B0703030202060203" pitchFamily="34" charset="0"/>
                <a:cs typeface="Arial"/>
              </a:rPr>
              <a:t>In </a:t>
            </a:r>
            <a:r>
              <a:rPr lang="en-GB">
                <a:uFill>
                  <a:solidFill>
                    <a:srgbClr val="0044FE"/>
                  </a:solidFill>
                </a:uFill>
                <a:latin typeface="Graphik Semibold" panose="020B0703030202060203" pitchFamily="34" charset="0"/>
                <a:cs typeface="Arial"/>
              </a:rPr>
              <a:t>most regions, </a:t>
            </a:r>
            <a:r>
              <a:rPr lang="en-GB" dirty="0">
                <a:uFill>
                  <a:solidFill>
                    <a:srgbClr val="0044FE"/>
                  </a:solidFill>
                </a:uFill>
                <a:latin typeface="Graphik Semibold" panose="020B0703030202060203" pitchFamily="34" charset="0"/>
                <a:cs typeface="Arial"/>
              </a:rPr>
              <a:t>the required technologies are already on the market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8F2B932-0BD0-7C28-5252-A44FED623C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7206" y="4421489"/>
            <a:ext cx="8910594" cy="434767"/>
          </a:xfrm>
        </p:spPr>
        <p:txBody>
          <a:bodyPr vert="horz" lIns="0" tIns="0" rIns="91440" bIns="72000" rtlCol="0" anchor="ctr">
            <a:noAutofit/>
          </a:bodyPr>
          <a:lstStyle/>
          <a:p>
            <a:r>
              <a:rPr lang="en-GB" dirty="0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Affordable, net zero-compatible AC models are already widely accessible in major cooling growth markets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B4EC07C-0149-474E-8795-B803DF2B41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8967524"/>
              </p:ext>
            </p:extLst>
          </p:nvPr>
        </p:nvGraphicFramePr>
        <p:xfrm>
          <a:off x="1689100" y="933749"/>
          <a:ext cx="5765800" cy="3250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BF218096-BFDE-57C5-4C18-8D2C181AB5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0826" y="610218"/>
            <a:ext cx="8642350" cy="28437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GB" dirty="0">
                <a:latin typeface="Arial"/>
                <a:cs typeface="Arial"/>
              </a:rPr>
              <a:t>Market sample of air conditioners by efficiency performance in selected regions and in the Net Zero Scenario, 2023</a:t>
            </a:r>
          </a:p>
        </p:txBody>
      </p:sp>
    </p:spTree>
    <p:extLst>
      <p:ext uri="{BB962C8B-B14F-4D97-AF65-F5344CB8AC3E}">
        <p14:creationId xmlns:p14="http://schemas.microsoft.com/office/powerpoint/2010/main" val="3194895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B814533-54E8-0FD4-D832-CB1707F6D6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000" dirty="0">
                <a:latin typeface="Graphik Semibold" panose="020B0703030202060203" pitchFamily="34" charset="0"/>
              </a:rPr>
              <a:t>The required policies also already exist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93CF4-0665-8C4C-13FC-852798735B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3225" y="599646"/>
            <a:ext cx="7993291" cy="4098716"/>
          </a:xfrm>
        </p:spPr>
        <p:txBody>
          <a:bodyPr/>
          <a:lstStyle/>
          <a:p>
            <a:pPr marL="0" indent="0" algn="l">
              <a:lnSpc>
                <a:spcPct val="2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GB" sz="1400" dirty="0"/>
              <a:t>Governments would achieve doubling if they adopted policies that matched</a:t>
            </a:r>
            <a:endParaRPr lang="en-GB" sz="1400" b="0" i="1" dirty="0"/>
          </a:p>
          <a:p>
            <a:pPr marL="653175" lvl="1" indent="-257175">
              <a:lnSpc>
                <a:spcPct val="2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0" dirty="0"/>
              <a:t>Lighting standards in South Africa</a:t>
            </a:r>
          </a:p>
          <a:p>
            <a:pPr marL="653175" lvl="1" indent="-257175">
              <a:lnSpc>
                <a:spcPct val="2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0" dirty="0"/>
              <a:t>Building codes in Türkiye</a:t>
            </a:r>
          </a:p>
          <a:p>
            <a:pPr marL="653175" lvl="1" indent="-257175">
              <a:lnSpc>
                <a:spcPct val="2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0" dirty="0"/>
              <a:t>Air conditioner regulations in China</a:t>
            </a:r>
          </a:p>
          <a:p>
            <a:pPr marL="653175" lvl="1" indent="-257175">
              <a:lnSpc>
                <a:spcPct val="2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0" dirty="0"/>
              <a:t>Car fuel economy standards in the United States</a:t>
            </a:r>
          </a:p>
          <a:p>
            <a:pPr marL="653175" lvl="1" indent="-257175">
              <a:lnSpc>
                <a:spcPct val="2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0" dirty="0"/>
              <a:t>Electric motor regulations in the European Union</a:t>
            </a:r>
          </a:p>
          <a:p>
            <a:pPr marL="653175" lvl="1" indent="-257175">
              <a:lnSpc>
                <a:spcPct val="2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0" dirty="0"/>
              <a:t>Policies for heavy industry in India</a:t>
            </a:r>
          </a:p>
          <a:p>
            <a:pPr marL="0" indent="0" algn="l">
              <a:lnSpc>
                <a:spcPts val="18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GB" sz="1400" dirty="0"/>
              <a:t>…as a package of policies, covering all key sectors, with a strong focus on policy implementation and enforcement.</a:t>
            </a:r>
          </a:p>
          <a:p>
            <a:pPr>
              <a:lnSpc>
                <a:spcPct val="200000"/>
              </a:lnSpc>
              <a:spcBef>
                <a:spcPts val="400"/>
              </a:spcBef>
              <a:spcAft>
                <a:spcPts val="4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745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74093" y="3972967"/>
            <a:ext cx="4836445" cy="582153"/>
          </a:xfrm>
          <a:custGeom>
            <a:avLst/>
            <a:gdLst/>
            <a:ahLst/>
            <a:cxnLst/>
            <a:rect l="l" t="t" r="r" b="b"/>
            <a:pathLst>
              <a:path w="7111365" h="855979">
                <a:moveTo>
                  <a:pt x="0" y="855624"/>
                </a:moveTo>
                <a:lnTo>
                  <a:pt x="7111301" y="855624"/>
                </a:lnTo>
                <a:lnTo>
                  <a:pt x="7111301" y="0"/>
                </a:lnTo>
                <a:lnTo>
                  <a:pt x="0" y="0"/>
                </a:lnTo>
                <a:lnTo>
                  <a:pt x="0" y="855624"/>
                </a:lnTo>
                <a:close/>
              </a:path>
            </a:pathLst>
          </a:custGeom>
          <a:ln w="12700">
            <a:solidFill>
              <a:srgbClr val="0044FF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524" y="2605980"/>
            <a:ext cx="0" cy="71258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0"/>
                </a:moveTo>
                <a:lnTo>
                  <a:pt x="0" y="104203"/>
                </a:lnTo>
              </a:path>
            </a:pathLst>
          </a:custGeom>
          <a:ln w="19050">
            <a:solidFill>
              <a:srgbClr val="68F394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07282" y="2146839"/>
            <a:ext cx="6528488" cy="190884"/>
          </a:xfrm>
          <a:custGeom>
            <a:avLst/>
            <a:gdLst/>
            <a:ahLst/>
            <a:cxnLst/>
            <a:rect l="l" t="t" r="r" b="b"/>
            <a:pathLst>
              <a:path w="9599295" h="280670">
                <a:moveTo>
                  <a:pt x="9599295" y="280530"/>
                </a:moveTo>
                <a:lnTo>
                  <a:pt x="9599295" y="0"/>
                </a:lnTo>
                <a:lnTo>
                  <a:pt x="0" y="0"/>
                </a:lnTo>
                <a:lnTo>
                  <a:pt x="0" y="280530"/>
                </a:lnTo>
              </a:path>
            </a:pathLst>
          </a:custGeom>
          <a:ln w="12700">
            <a:solidFill>
              <a:srgbClr val="0044FF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07282" y="1223450"/>
            <a:ext cx="6528488" cy="190884"/>
          </a:xfrm>
          <a:custGeom>
            <a:avLst/>
            <a:gdLst/>
            <a:ahLst/>
            <a:cxnLst/>
            <a:rect l="l" t="t" r="r" b="b"/>
            <a:pathLst>
              <a:path w="9599295" h="280669">
                <a:moveTo>
                  <a:pt x="9599295" y="280530"/>
                </a:moveTo>
                <a:lnTo>
                  <a:pt x="9599295" y="0"/>
                </a:lnTo>
                <a:lnTo>
                  <a:pt x="0" y="0"/>
                </a:lnTo>
                <a:lnTo>
                  <a:pt x="0" y="280530"/>
                </a:lnTo>
              </a:path>
            </a:pathLst>
          </a:custGeom>
          <a:ln w="12700">
            <a:solidFill>
              <a:srgbClr val="0044FF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07282" y="530989"/>
            <a:ext cx="6528488" cy="190884"/>
          </a:xfrm>
          <a:custGeom>
            <a:avLst/>
            <a:gdLst/>
            <a:ahLst/>
            <a:cxnLst/>
            <a:rect l="l" t="t" r="r" b="b"/>
            <a:pathLst>
              <a:path w="9599295" h="280669">
                <a:moveTo>
                  <a:pt x="9599295" y="280530"/>
                </a:moveTo>
                <a:lnTo>
                  <a:pt x="9599295" y="0"/>
                </a:lnTo>
                <a:lnTo>
                  <a:pt x="0" y="0"/>
                </a:lnTo>
                <a:lnTo>
                  <a:pt x="0" y="280530"/>
                </a:lnTo>
              </a:path>
            </a:pathLst>
          </a:custGeom>
          <a:ln w="12700">
            <a:solidFill>
              <a:srgbClr val="0044FF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15245" y="614404"/>
            <a:ext cx="6133764" cy="144784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8637" defTabSz="621884">
              <a:spcBef>
                <a:spcPts val="68"/>
              </a:spcBef>
            </a:pP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all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sectors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greatest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efficiency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gains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are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achieved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by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package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policies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combine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three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main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types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884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mechanisms:</a:t>
            </a:r>
            <a:endParaRPr sz="884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12267" y="790838"/>
            <a:ext cx="594245" cy="128240"/>
          </a:xfrm>
          <a:prstGeom prst="rect">
            <a:avLst/>
          </a:prstGeom>
          <a:ln w="19050">
            <a:solidFill>
              <a:srgbClr val="F1A8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1459" defTabSz="621884">
              <a:lnSpc>
                <a:spcPts val="1034"/>
              </a:lnSpc>
            </a:pP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Regulation</a:t>
            </a:r>
            <a:endParaRPr sz="884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23827" y="778565"/>
            <a:ext cx="48801" cy="144784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8637" defTabSz="621884">
              <a:spcBef>
                <a:spcPts val="68"/>
              </a:spcBef>
            </a:pP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,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095649" y="790838"/>
            <a:ext cx="645637" cy="128240"/>
          </a:xfrm>
          <a:prstGeom prst="rect">
            <a:avLst/>
          </a:prstGeom>
          <a:ln w="19050">
            <a:solidFill>
              <a:srgbClr val="68F39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7006" defTabSz="621884">
              <a:lnSpc>
                <a:spcPts val="1034"/>
              </a:lnSpc>
            </a:pP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information</a:t>
            </a:r>
            <a:endParaRPr sz="884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72094" y="778565"/>
            <a:ext cx="201248" cy="144784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8637" defTabSz="621884">
              <a:spcBef>
                <a:spcPts val="68"/>
              </a:spcBef>
            </a:pP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endParaRPr sz="884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01259" y="790838"/>
            <a:ext cx="574379" cy="128240"/>
          </a:xfrm>
          <a:prstGeom prst="rect">
            <a:avLst/>
          </a:prstGeom>
          <a:ln w="19050">
            <a:solidFill>
              <a:srgbClr val="4AD4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1824" defTabSz="621884">
              <a:lnSpc>
                <a:spcPts val="1034"/>
              </a:lnSpc>
            </a:pP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incentives</a:t>
            </a:r>
            <a:endParaRPr sz="884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86155" y="778565"/>
            <a:ext cx="4023245" cy="144784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8637" defTabSz="621884">
              <a:spcBef>
                <a:spcPts val="68"/>
              </a:spcBef>
            </a:pP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.</a:t>
            </a:r>
            <a:r>
              <a:rPr sz="884" kern="0" spc="-2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Careful</a:t>
            </a:r>
            <a:r>
              <a:rPr sz="884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design</a:t>
            </a:r>
            <a:r>
              <a:rPr sz="884" kern="0" spc="-2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884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implementation</a:t>
            </a:r>
            <a:r>
              <a:rPr sz="884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will</a:t>
            </a:r>
            <a:r>
              <a:rPr sz="884" kern="0" spc="-2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deliver</a:t>
            </a:r>
            <a:r>
              <a:rPr sz="884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efficiency’s</a:t>
            </a:r>
            <a:r>
              <a:rPr sz="884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full</a:t>
            </a:r>
            <a:r>
              <a:rPr sz="884" kern="0" spc="-2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potential</a:t>
            </a:r>
            <a:r>
              <a:rPr sz="884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884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enhance</a:t>
            </a:r>
            <a:endParaRPr sz="884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15245" y="942725"/>
            <a:ext cx="4500454" cy="827728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8637" defTabSz="621884">
              <a:spcBef>
                <a:spcPts val="68"/>
              </a:spcBef>
            </a:pP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energy</a:t>
            </a:r>
            <a:r>
              <a:rPr sz="884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security,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create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jobs,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increase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living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standards,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cut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energy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bills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reduce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emissions.</a:t>
            </a:r>
            <a:endParaRPr sz="884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621884"/>
            <a:endParaRPr sz="953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55471" marR="2838207" defTabSz="621884">
              <a:lnSpc>
                <a:spcPct val="109000"/>
              </a:lnSpc>
              <a:spcBef>
                <a:spcPts val="799"/>
              </a:spcBef>
            </a:pPr>
            <a:r>
              <a:rPr sz="884" b="1" kern="0" spc="-24">
                <a:solidFill>
                  <a:sysClr val="windowText" lastClr="000000"/>
                </a:solidFill>
                <a:latin typeface="Arial"/>
                <a:cs typeface="Arial"/>
              </a:rPr>
              <a:t>Policies</a:t>
            </a:r>
            <a:r>
              <a:rPr sz="884" b="1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b="1" kern="0" spc="-7">
                <a:solidFill>
                  <a:sysClr val="windowText" lastClr="000000"/>
                </a:solidFill>
                <a:latin typeface="Arial"/>
                <a:cs typeface="Arial"/>
              </a:rPr>
              <a:t>are</a:t>
            </a:r>
            <a:r>
              <a:rPr sz="884" b="1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b="1" kern="0" spc="-14">
                <a:solidFill>
                  <a:sysClr val="windowText" lastClr="000000"/>
                </a:solidFill>
                <a:latin typeface="Arial"/>
                <a:cs typeface="Arial"/>
              </a:rPr>
              <a:t>more</a:t>
            </a:r>
            <a:r>
              <a:rPr sz="884" b="1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b="1" kern="0" spc="-7">
                <a:solidFill>
                  <a:sysClr val="windowText" lastClr="000000"/>
                </a:solidFill>
                <a:latin typeface="Arial"/>
                <a:cs typeface="Arial"/>
              </a:rPr>
              <a:t>effective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when</a:t>
            </a:r>
            <a:r>
              <a:rPr sz="884" kern="0" spc="-4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20">
                <a:solidFill>
                  <a:sysClr val="windowText" lastClr="000000"/>
                </a:solidFill>
                <a:latin typeface="Arial"/>
                <a:cs typeface="Arial"/>
              </a:rPr>
              <a:t>they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are</a:t>
            </a:r>
            <a:r>
              <a:rPr sz="884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set</a:t>
            </a:r>
            <a:r>
              <a:rPr sz="884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884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24">
                <a:solidFill>
                  <a:sysClr val="windowText" lastClr="000000"/>
                </a:solidFill>
                <a:latin typeface="Arial"/>
                <a:cs typeface="Arial"/>
              </a:rPr>
              <a:t>context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884" kern="0" spc="-4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clear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24">
                <a:solidFill>
                  <a:sysClr val="windowText" lastClr="000000"/>
                </a:solidFill>
                <a:latin typeface="Arial"/>
                <a:cs typeface="Arial"/>
              </a:rPr>
              <a:t>strategies</a:t>
            </a:r>
            <a:r>
              <a:rPr sz="884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4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targets.</a:t>
            </a:r>
            <a:endParaRPr sz="884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66494" y="4005849"/>
            <a:ext cx="1095639" cy="442430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73417" marR="177928" defTabSz="621884">
              <a:lnSpc>
                <a:spcPct val="109000"/>
              </a:lnSpc>
              <a:spcBef>
                <a:spcPts val="68"/>
              </a:spcBef>
            </a:pPr>
            <a:r>
              <a:rPr sz="884" b="1" kern="0" spc="-7">
                <a:solidFill>
                  <a:sysClr val="windowText" lastClr="000000"/>
                </a:solidFill>
                <a:latin typeface="Arial"/>
                <a:cs typeface="Arial"/>
              </a:rPr>
              <a:t>Implementation </a:t>
            </a:r>
            <a:r>
              <a:rPr sz="884" kern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884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as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20">
                <a:solidFill>
                  <a:sysClr val="windowText" lastClr="000000"/>
                </a:solidFill>
                <a:latin typeface="Arial"/>
                <a:cs typeface="Arial"/>
              </a:rPr>
              <a:t>important</a:t>
            </a:r>
            <a:r>
              <a:rPr sz="884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17">
                <a:solidFill>
                  <a:sysClr val="windowText" lastClr="000000"/>
                </a:solidFill>
                <a:latin typeface="Arial"/>
                <a:cs typeface="Arial"/>
              </a:rPr>
              <a:t>as </a:t>
            </a:r>
            <a:r>
              <a:rPr sz="884" kern="0" spc="-20">
                <a:solidFill>
                  <a:sysClr val="windowText" lastClr="000000"/>
                </a:solidFill>
                <a:latin typeface="Arial"/>
                <a:cs typeface="Arial"/>
              </a:rPr>
              <a:t>policy</a:t>
            </a:r>
            <a:r>
              <a:rPr sz="884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84" kern="0" spc="-7">
                <a:solidFill>
                  <a:sysClr val="windowText" lastClr="000000"/>
                </a:solidFill>
                <a:latin typeface="Arial"/>
                <a:cs typeface="Arial"/>
              </a:rPr>
              <a:t>design.</a:t>
            </a:r>
            <a:endParaRPr sz="884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19398" y="1529927"/>
            <a:ext cx="166712" cy="49837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8637" defTabSz="621884">
              <a:lnSpc>
                <a:spcPts val="1272"/>
              </a:lnSpc>
            </a:pPr>
            <a:r>
              <a:rPr sz="1088" b="1" kern="0" spc="-20">
                <a:solidFill>
                  <a:sysClr val="windowText" lastClr="000000"/>
                </a:solidFill>
                <a:latin typeface="Arial"/>
                <a:cs typeface="Arial"/>
              </a:rPr>
              <a:t>Targets</a:t>
            </a:r>
            <a:endParaRPr sz="108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54584" y="3514958"/>
            <a:ext cx="261225" cy="840512"/>
          </a:xfrm>
          <a:prstGeom prst="rect">
            <a:avLst/>
          </a:prstGeom>
        </p:spPr>
        <p:txBody>
          <a:bodyPr vert="vert270" wrap="square" lIns="0" tIns="31526" rIns="0" bIns="0" rtlCol="0">
            <a:spAutoFit/>
          </a:bodyPr>
          <a:lstStyle/>
          <a:p>
            <a:pPr marL="8637" marR="3455" defTabSz="621884">
              <a:lnSpc>
                <a:spcPct val="78100"/>
              </a:lnSpc>
              <a:spcBef>
                <a:spcPts val="248"/>
              </a:spcBef>
            </a:pPr>
            <a:r>
              <a:rPr sz="1088" b="1" kern="0" spc="-20">
                <a:solidFill>
                  <a:sysClr val="windowText" lastClr="000000"/>
                </a:solidFill>
                <a:latin typeface="Arial"/>
                <a:cs typeface="Arial"/>
              </a:rPr>
              <a:t>Essential </a:t>
            </a:r>
            <a:r>
              <a:rPr sz="1088" b="1" kern="0" spc="-14">
                <a:solidFill>
                  <a:sysClr val="windowText" lastClr="000000"/>
                </a:solidFill>
                <a:latin typeface="Arial"/>
                <a:cs typeface="Arial"/>
              </a:rPr>
              <a:t>elements</a:t>
            </a:r>
            <a:endParaRPr sz="108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2489730" y="140258"/>
            <a:ext cx="3954505" cy="239554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434023">
              <a:spcBef>
                <a:spcPts val="68"/>
              </a:spcBef>
            </a:pPr>
            <a:r>
              <a:rPr sz="1500" spc="-17"/>
              <a:t>Policy</a:t>
            </a:r>
            <a:r>
              <a:rPr sz="1500" spc="-58"/>
              <a:t> </a:t>
            </a:r>
            <a:r>
              <a:rPr sz="1500" spc="-14"/>
              <a:t>Packages</a:t>
            </a:r>
            <a:r>
              <a:rPr sz="1500" spc="-47"/>
              <a:t> </a:t>
            </a:r>
            <a:r>
              <a:rPr sz="1500"/>
              <a:t>for</a:t>
            </a:r>
            <a:r>
              <a:rPr sz="1500" spc="-51"/>
              <a:t> </a:t>
            </a:r>
            <a:r>
              <a:rPr sz="1500" spc="-7"/>
              <a:t>Energy</a:t>
            </a:r>
            <a:r>
              <a:rPr sz="1500" spc="-47"/>
              <a:t> </a:t>
            </a:r>
            <a:r>
              <a:rPr sz="1500" spc="-7"/>
              <a:t>Efficiency</a:t>
            </a:r>
          </a:p>
        </p:txBody>
      </p:sp>
      <p:grpSp>
        <p:nvGrpSpPr>
          <p:cNvPr id="19" name="object 19"/>
          <p:cNvGrpSpPr/>
          <p:nvPr/>
        </p:nvGrpSpPr>
        <p:grpSpPr>
          <a:xfrm>
            <a:off x="4535044" y="2038046"/>
            <a:ext cx="72984" cy="103647"/>
            <a:chOff x="5292360" y="2996681"/>
            <a:chExt cx="107314" cy="152400"/>
          </a:xfrm>
        </p:grpSpPr>
        <p:sp>
          <p:nvSpPr>
            <p:cNvPr id="20" name="object 20"/>
            <p:cNvSpPr/>
            <p:nvPr/>
          </p:nvSpPr>
          <p:spPr>
            <a:xfrm>
              <a:off x="5346000" y="3003029"/>
              <a:ext cx="0" cy="146050"/>
            </a:xfrm>
            <a:custGeom>
              <a:avLst/>
              <a:gdLst/>
              <a:ahLst/>
              <a:cxnLst/>
              <a:rect l="l" t="t" r="r" b="b"/>
              <a:pathLst>
                <a:path h="146050">
                  <a:moveTo>
                    <a:pt x="0" y="145707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44FF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5298710" y="3003031"/>
              <a:ext cx="94615" cy="51435"/>
            </a:xfrm>
            <a:custGeom>
              <a:avLst/>
              <a:gdLst/>
              <a:ahLst/>
              <a:cxnLst/>
              <a:rect l="l" t="t" r="r" b="b"/>
              <a:pathLst>
                <a:path w="94614" h="51435">
                  <a:moveTo>
                    <a:pt x="0" y="50863"/>
                  </a:moveTo>
                  <a:lnTo>
                    <a:pt x="47294" y="0"/>
                  </a:lnTo>
                  <a:lnTo>
                    <a:pt x="94576" y="50863"/>
                  </a:lnTo>
                </a:path>
              </a:pathLst>
            </a:custGeom>
            <a:ln w="12700">
              <a:solidFill>
                <a:srgbClr val="0044FF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338338" y="2233998"/>
            <a:ext cx="2466375" cy="298974"/>
          </a:xfrm>
          <a:prstGeom prst="rect">
            <a:avLst/>
          </a:prstGeom>
          <a:ln w="19050">
            <a:solidFill>
              <a:srgbClr val="68F394"/>
            </a:solidFill>
          </a:ln>
        </p:spPr>
        <p:txBody>
          <a:bodyPr vert="horz" wrap="square" lIns="0" tIns="46210" rIns="0" bIns="0" rtlCol="0">
            <a:spAutoFit/>
          </a:bodyPr>
          <a:lstStyle/>
          <a:p>
            <a:pPr marL="79895" marR="111853" defTabSz="621884">
              <a:lnSpc>
                <a:spcPct val="104200"/>
              </a:lnSpc>
              <a:spcBef>
                <a:spcPts val="364"/>
              </a:spcBef>
            </a:pPr>
            <a:r>
              <a:rPr sz="816" b="1" kern="0" spc="-7">
                <a:solidFill>
                  <a:sysClr val="windowText" lastClr="000000"/>
                </a:solidFill>
                <a:latin typeface="Arial"/>
                <a:cs typeface="Arial"/>
              </a:rPr>
              <a:t>Information</a:t>
            </a:r>
            <a:r>
              <a:rPr sz="816" b="1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helps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people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make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more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efficient choices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what</a:t>
            </a:r>
            <a:r>
              <a:rPr sz="816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they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buy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816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how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they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use</a:t>
            </a:r>
            <a:r>
              <a:rPr sz="816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20">
                <a:solidFill>
                  <a:sysClr val="windowText" lastClr="000000"/>
                </a:solidFill>
                <a:latin typeface="Arial"/>
                <a:cs typeface="Arial"/>
              </a:rPr>
              <a:t>energy.</a:t>
            </a:r>
            <a:endParaRPr sz="81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280012" y="411397"/>
            <a:ext cx="2583410" cy="0"/>
          </a:xfrm>
          <a:custGeom>
            <a:avLst/>
            <a:gdLst/>
            <a:ahLst/>
            <a:cxnLst/>
            <a:rect l="l" t="t" r="r" b="b"/>
            <a:pathLst>
              <a:path w="3798570">
                <a:moveTo>
                  <a:pt x="0" y="0"/>
                </a:moveTo>
                <a:lnTo>
                  <a:pt x="3797998" y="0"/>
                </a:lnTo>
              </a:path>
            </a:pathLst>
          </a:custGeom>
          <a:ln w="19050">
            <a:solidFill>
              <a:srgbClr val="0044FF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562176" y="3972967"/>
            <a:ext cx="1104276" cy="582153"/>
          </a:xfrm>
          <a:custGeom>
            <a:avLst/>
            <a:gdLst/>
            <a:ahLst/>
            <a:cxnLst/>
            <a:rect l="l" t="t" r="r" b="b"/>
            <a:pathLst>
              <a:path w="1623695" h="855979">
                <a:moveTo>
                  <a:pt x="0" y="855624"/>
                </a:moveTo>
                <a:lnTo>
                  <a:pt x="1623504" y="855624"/>
                </a:lnTo>
                <a:lnTo>
                  <a:pt x="1623504" y="0"/>
                </a:lnTo>
                <a:lnTo>
                  <a:pt x="0" y="0"/>
                </a:lnTo>
                <a:lnTo>
                  <a:pt x="0" y="855624"/>
                </a:lnTo>
                <a:close/>
              </a:path>
            </a:pathLst>
          </a:custGeom>
          <a:ln w="12700">
            <a:solidFill>
              <a:srgbClr val="0044FF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126635" y="2673703"/>
            <a:ext cx="2883988" cy="1299047"/>
            <a:chOff x="3221478" y="3931334"/>
            <a:chExt cx="4240530" cy="1910080"/>
          </a:xfrm>
        </p:grpSpPr>
        <p:sp>
          <p:nvSpPr>
            <p:cNvPr id="26" name="object 26"/>
            <p:cNvSpPr/>
            <p:nvPr/>
          </p:nvSpPr>
          <p:spPr>
            <a:xfrm>
              <a:off x="6810343" y="4410008"/>
              <a:ext cx="641985" cy="364490"/>
            </a:xfrm>
            <a:custGeom>
              <a:avLst/>
              <a:gdLst/>
              <a:ahLst/>
              <a:cxnLst/>
              <a:rect l="l" t="t" r="r" b="b"/>
              <a:pathLst>
                <a:path w="641984" h="364489">
                  <a:moveTo>
                    <a:pt x="641654" y="0"/>
                  </a:moveTo>
                  <a:lnTo>
                    <a:pt x="0" y="364337"/>
                  </a:lnTo>
                </a:path>
              </a:pathLst>
            </a:custGeom>
            <a:ln w="19050">
              <a:solidFill>
                <a:srgbClr val="4AD4FF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3231003" y="4392009"/>
              <a:ext cx="650875" cy="382905"/>
            </a:xfrm>
            <a:custGeom>
              <a:avLst/>
              <a:gdLst/>
              <a:ahLst/>
              <a:cxnLst/>
              <a:rect l="l" t="t" r="r" b="b"/>
              <a:pathLst>
                <a:path w="650875" h="382904">
                  <a:moveTo>
                    <a:pt x="0" y="0"/>
                  </a:moveTo>
                  <a:lnTo>
                    <a:pt x="650659" y="382333"/>
                  </a:lnTo>
                </a:path>
              </a:pathLst>
            </a:custGeom>
            <a:ln w="19050">
              <a:solidFill>
                <a:srgbClr val="F1A8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5346000" y="5675688"/>
              <a:ext cx="0" cy="165735"/>
            </a:xfrm>
            <a:custGeom>
              <a:avLst/>
              <a:gdLst/>
              <a:ahLst/>
              <a:cxnLst/>
              <a:rect l="l" t="t" r="r" b="b"/>
              <a:pathLst>
                <a:path h="165735">
                  <a:moveTo>
                    <a:pt x="0" y="16515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0044FF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5273310" y="5675685"/>
              <a:ext cx="145415" cy="78740"/>
            </a:xfrm>
            <a:custGeom>
              <a:avLst/>
              <a:gdLst/>
              <a:ahLst/>
              <a:cxnLst/>
              <a:rect l="l" t="t" r="r" b="b"/>
              <a:pathLst>
                <a:path w="145414" h="78739">
                  <a:moveTo>
                    <a:pt x="0" y="78181"/>
                  </a:moveTo>
                  <a:lnTo>
                    <a:pt x="72694" y="0"/>
                  </a:lnTo>
                  <a:lnTo>
                    <a:pt x="145376" y="78181"/>
                  </a:lnTo>
                </a:path>
              </a:pathLst>
            </a:custGeom>
            <a:ln w="38100">
              <a:solidFill>
                <a:srgbClr val="0044FF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37235" y="3931334"/>
              <a:ext cx="3417528" cy="1704479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4642704" y="4010425"/>
            <a:ext cx="1006243" cy="469104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8637" marR="3455" defTabSz="621884">
              <a:spcBef>
                <a:spcPts val="68"/>
              </a:spcBef>
            </a:pP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Address</a:t>
            </a:r>
            <a:r>
              <a:rPr sz="748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b="1" kern="0">
                <a:solidFill>
                  <a:sysClr val="windowText" lastClr="000000"/>
                </a:solidFill>
                <a:latin typeface="Arial"/>
                <a:cs typeface="Arial"/>
              </a:rPr>
              <a:t>vital</a:t>
            </a:r>
            <a:r>
              <a:rPr sz="748" b="1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b="1" kern="0" spc="-7">
                <a:solidFill>
                  <a:sysClr val="windowText" lastClr="000000"/>
                </a:solidFill>
                <a:latin typeface="Arial"/>
                <a:cs typeface="Arial"/>
              </a:rPr>
              <a:t>elements </a:t>
            </a: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such</a:t>
            </a:r>
            <a:r>
              <a:rPr sz="748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as</a:t>
            </a:r>
            <a:r>
              <a:rPr sz="748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capacity </a:t>
            </a:r>
            <a:r>
              <a:rPr sz="748" kern="0" spc="-14">
                <a:solidFill>
                  <a:sysClr val="windowText" lastClr="000000"/>
                </a:solidFill>
                <a:latin typeface="Arial"/>
                <a:cs typeface="Arial"/>
              </a:rPr>
              <a:t>building,</a:t>
            </a:r>
            <a:r>
              <a:rPr sz="748" kern="0" spc="1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enforcement, monitoring.</a:t>
            </a:r>
            <a:endParaRPr sz="74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318836" y="4071157"/>
            <a:ext cx="208159" cy="277688"/>
            <a:chOff x="4974455" y="5986107"/>
            <a:chExt cx="306070" cy="408305"/>
          </a:xfrm>
        </p:grpSpPr>
        <p:sp>
          <p:nvSpPr>
            <p:cNvPr id="33" name="object 33"/>
            <p:cNvSpPr/>
            <p:nvPr/>
          </p:nvSpPr>
          <p:spPr>
            <a:xfrm>
              <a:off x="4981440" y="6010544"/>
              <a:ext cx="266065" cy="346710"/>
            </a:xfrm>
            <a:custGeom>
              <a:avLst/>
              <a:gdLst/>
              <a:ahLst/>
              <a:cxnLst/>
              <a:rect l="l" t="t" r="r" b="b"/>
              <a:pathLst>
                <a:path w="266064" h="346710">
                  <a:moveTo>
                    <a:pt x="265836" y="318515"/>
                  </a:moveTo>
                  <a:lnTo>
                    <a:pt x="263629" y="329445"/>
                  </a:lnTo>
                  <a:lnTo>
                    <a:pt x="257611" y="338370"/>
                  </a:lnTo>
                  <a:lnTo>
                    <a:pt x="248686" y="344388"/>
                  </a:lnTo>
                  <a:lnTo>
                    <a:pt x="237756" y="346595"/>
                  </a:lnTo>
                  <a:lnTo>
                    <a:pt x="28079" y="346595"/>
                  </a:lnTo>
                  <a:lnTo>
                    <a:pt x="17150" y="344388"/>
                  </a:lnTo>
                  <a:lnTo>
                    <a:pt x="8224" y="338370"/>
                  </a:lnTo>
                  <a:lnTo>
                    <a:pt x="2206" y="329445"/>
                  </a:lnTo>
                  <a:lnTo>
                    <a:pt x="0" y="318515"/>
                  </a:lnTo>
                  <a:lnTo>
                    <a:pt x="0" y="28079"/>
                  </a:lnTo>
                  <a:lnTo>
                    <a:pt x="2206" y="17150"/>
                  </a:lnTo>
                  <a:lnTo>
                    <a:pt x="8224" y="8224"/>
                  </a:lnTo>
                  <a:lnTo>
                    <a:pt x="17150" y="2206"/>
                  </a:lnTo>
                  <a:lnTo>
                    <a:pt x="28079" y="0"/>
                  </a:lnTo>
                  <a:lnTo>
                    <a:pt x="237756" y="0"/>
                  </a:lnTo>
                  <a:lnTo>
                    <a:pt x="248686" y="2206"/>
                  </a:lnTo>
                  <a:lnTo>
                    <a:pt x="257611" y="8224"/>
                  </a:lnTo>
                  <a:lnTo>
                    <a:pt x="263629" y="17150"/>
                  </a:lnTo>
                  <a:lnTo>
                    <a:pt x="265836" y="28079"/>
                  </a:lnTo>
                  <a:lnTo>
                    <a:pt x="265836" y="318515"/>
                  </a:lnTo>
                  <a:close/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5058549" y="5993092"/>
              <a:ext cx="111760" cy="41275"/>
            </a:xfrm>
            <a:custGeom>
              <a:avLst/>
              <a:gdLst/>
              <a:ahLst/>
              <a:cxnLst/>
              <a:rect l="l" t="t" r="r" b="b"/>
              <a:pathLst>
                <a:path w="111760" h="41275">
                  <a:moveTo>
                    <a:pt x="111620" y="0"/>
                  </a:moveTo>
                  <a:lnTo>
                    <a:pt x="0" y="0"/>
                  </a:lnTo>
                  <a:lnTo>
                    <a:pt x="0" y="40665"/>
                  </a:lnTo>
                  <a:lnTo>
                    <a:pt x="111620" y="40665"/>
                  </a:lnTo>
                  <a:lnTo>
                    <a:pt x="1116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5058549" y="5993092"/>
              <a:ext cx="111760" cy="41275"/>
            </a:xfrm>
            <a:custGeom>
              <a:avLst/>
              <a:gdLst/>
              <a:ahLst/>
              <a:cxnLst/>
              <a:rect l="l" t="t" r="r" b="b"/>
              <a:pathLst>
                <a:path w="111760" h="41275">
                  <a:moveTo>
                    <a:pt x="0" y="40665"/>
                  </a:moveTo>
                  <a:lnTo>
                    <a:pt x="111620" y="40665"/>
                  </a:lnTo>
                  <a:lnTo>
                    <a:pt x="111620" y="0"/>
                  </a:lnTo>
                  <a:lnTo>
                    <a:pt x="0" y="0"/>
                  </a:lnTo>
                  <a:lnTo>
                    <a:pt x="0" y="40665"/>
                  </a:lnTo>
                  <a:close/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5030139" y="6088888"/>
              <a:ext cx="41275" cy="41275"/>
            </a:xfrm>
            <a:custGeom>
              <a:avLst/>
              <a:gdLst/>
              <a:ahLst/>
              <a:cxnLst/>
              <a:rect l="l" t="t" r="r" b="b"/>
              <a:pathLst>
                <a:path w="41275" h="41275">
                  <a:moveTo>
                    <a:pt x="40665" y="0"/>
                  </a:moveTo>
                  <a:lnTo>
                    <a:pt x="0" y="0"/>
                  </a:lnTo>
                  <a:lnTo>
                    <a:pt x="0" y="40665"/>
                  </a:lnTo>
                  <a:lnTo>
                    <a:pt x="40665" y="40665"/>
                  </a:lnTo>
                  <a:lnTo>
                    <a:pt x="406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7" name="object 37"/>
            <p:cNvSpPr/>
            <p:nvPr/>
          </p:nvSpPr>
          <p:spPr>
            <a:xfrm>
              <a:off x="5030139" y="6088888"/>
              <a:ext cx="41275" cy="41275"/>
            </a:xfrm>
            <a:custGeom>
              <a:avLst/>
              <a:gdLst/>
              <a:ahLst/>
              <a:cxnLst/>
              <a:rect l="l" t="t" r="r" b="b"/>
              <a:pathLst>
                <a:path w="41275" h="41275">
                  <a:moveTo>
                    <a:pt x="0" y="40665"/>
                  </a:moveTo>
                  <a:lnTo>
                    <a:pt x="40665" y="40665"/>
                  </a:lnTo>
                  <a:lnTo>
                    <a:pt x="40665" y="0"/>
                  </a:lnTo>
                  <a:lnTo>
                    <a:pt x="0" y="0"/>
                  </a:lnTo>
                  <a:lnTo>
                    <a:pt x="0" y="40665"/>
                  </a:lnTo>
                  <a:close/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8" name="object 38"/>
            <p:cNvSpPr/>
            <p:nvPr/>
          </p:nvSpPr>
          <p:spPr>
            <a:xfrm>
              <a:off x="5101290" y="6109218"/>
              <a:ext cx="103505" cy="0"/>
            </a:xfrm>
            <a:custGeom>
              <a:avLst/>
              <a:gdLst/>
              <a:ahLst/>
              <a:cxnLst/>
              <a:rect l="l" t="t" r="r" b="b"/>
              <a:pathLst>
                <a:path w="103504">
                  <a:moveTo>
                    <a:pt x="0" y="0"/>
                  </a:moveTo>
                  <a:lnTo>
                    <a:pt x="103479" y="0"/>
                  </a:lnTo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9" name="object 39"/>
            <p:cNvSpPr/>
            <p:nvPr/>
          </p:nvSpPr>
          <p:spPr>
            <a:xfrm>
              <a:off x="5030139" y="6169241"/>
              <a:ext cx="41275" cy="41275"/>
            </a:xfrm>
            <a:custGeom>
              <a:avLst/>
              <a:gdLst/>
              <a:ahLst/>
              <a:cxnLst/>
              <a:rect l="l" t="t" r="r" b="b"/>
              <a:pathLst>
                <a:path w="41275" h="41275">
                  <a:moveTo>
                    <a:pt x="40665" y="0"/>
                  </a:moveTo>
                  <a:lnTo>
                    <a:pt x="0" y="0"/>
                  </a:lnTo>
                  <a:lnTo>
                    <a:pt x="0" y="40665"/>
                  </a:lnTo>
                  <a:lnTo>
                    <a:pt x="40665" y="40665"/>
                  </a:lnTo>
                  <a:lnTo>
                    <a:pt x="406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0" name="object 40"/>
            <p:cNvSpPr/>
            <p:nvPr/>
          </p:nvSpPr>
          <p:spPr>
            <a:xfrm>
              <a:off x="5030139" y="6169241"/>
              <a:ext cx="41275" cy="41275"/>
            </a:xfrm>
            <a:custGeom>
              <a:avLst/>
              <a:gdLst/>
              <a:ahLst/>
              <a:cxnLst/>
              <a:rect l="l" t="t" r="r" b="b"/>
              <a:pathLst>
                <a:path w="41275" h="41275">
                  <a:moveTo>
                    <a:pt x="0" y="40665"/>
                  </a:moveTo>
                  <a:lnTo>
                    <a:pt x="40665" y="40665"/>
                  </a:lnTo>
                  <a:lnTo>
                    <a:pt x="40665" y="0"/>
                  </a:lnTo>
                  <a:lnTo>
                    <a:pt x="0" y="0"/>
                  </a:lnTo>
                  <a:lnTo>
                    <a:pt x="0" y="40665"/>
                  </a:lnTo>
                  <a:close/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1" name="object 41"/>
            <p:cNvSpPr/>
            <p:nvPr/>
          </p:nvSpPr>
          <p:spPr>
            <a:xfrm>
              <a:off x="5101290" y="6189582"/>
              <a:ext cx="103505" cy="0"/>
            </a:xfrm>
            <a:custGeom>
              <a:avLst/>
              <a:gdLst/>
              <a:ahLst/>
              <a:cxnLst/>
              <a:rect l="l" t="t" r="r" b="b"/>
              <a:pathLst>
                <a:path w="103504">
                  <a:moveTo>
                    <a:pt x="0" y="0"/>
                  </a:moveTo>
                  <a:lnTo>
                    <a:pt x="103479" y="0"/>
                  </a:lnTo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2" name="object 42"/>
            <p:cNvSpPr/>
            <p:nvPr/>
          </p:nvSpPr>
          <p:spPr>
            <a:xfrm>
              <a:off x="5030139" y="6249606"/>
              <a:ext cx="41275" cy="41275"/>
            </a:xfrm>
            <a:custGeom>
              <a:avLst/>
              <a:gdLst/>
              <a:ahLst/>
              <a:cxnLst/>
              <a:rect l="l" t="t" r="r" b="b"/>
              <a:pathLst>
                <a:path w="41275" h="41275">
                  <a:moveTo>
                    <a:pt x="40665" y="0"/>
                  </a:moveTo>
                  <a:lnTo>
                    <a:pt x="0" y="0"/>
                  </a:lnTo>
                  <a:lnTo>
                    <a:pt x="0" y="40665"/>
                  </a:lnTo>
                  <a:lnTo>
                    <a:pt x="40665" y="40665"/>
                  </a:lnTo>
                  <a:lnTo>
                    <a:pt x="406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3" name="object 43"/>
            <p:cNvSpPr/>
            <p:nvPr/>
          </p:nvSpPr>
          <p:spPr>
            <a:xfrm>
              <a:off x="5030139" y="6249606"/>
              <a:ext cx="41275" cy="41275"/>
            </a:xfrm>
            <a:custGeom>
              <a:avLst/>
              <a:gdLst/>
              <a:ahLst/>
              <a:cxnLst/>
              <a:rect l="l" t="t" r="r" b="b"/>
              <a:pathLst>
                <a:path w="41275" h="41275">
                  <a:moveTo>
                    <a:pt x="0" y="40665"/>
                  </a:moveTo>
                  <a:lnTo>
                    <a:pt x="40665" y="40665"/>
                  </a:lnTo>
                  <a:lnTo>
                    <a:pt x="40665" y="0"/>
                  </a:lnTo>
                  <a:lnTo>
                    <a:pt x="0" y="0"/>
                  </a:lnTo>
                  <a:lnTo>
                    <a:pt x="0" y="40665"/>
                  </a:lnTo>
                  <a:close/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01290" y="6262963"/>
              <a:ext cx="178680" cy="131027"/>
            </a:xfrm>
            <a:prstGeom prst="rect">
              <a:avLst/>
            </a:prstGeom>
          </p:spPr>
        </p:pic>
      </p:grpSp>
      <p:sp>
        <p:nvSpPr>
          <p:cNvPr id="45" name="object 45"/>
          <p:cNvSpPr txBox="1"/>
          <p:nvPr/>
        </p:nvSpPr>
        <p:spPr>
          <a:xfrm>
            <a:off x="6182071" y="4019063"/>
            <a:ext cx="1422992" cy="469104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8637" marR="3455" defTabSz="621884">
              <a:spcBef>
                <a:spcPts val="68"/>
              </a:spcBef>
            </a:pP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748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748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14">
                <a:solidFill>
                  <a:sysClr val="windowText" lastClr="000000"/>
                </a:solidFill>
                <a:latin typeface="Arial"/>
                <a:cs typeface="Arial"/>
              </a:rPr>
              <a:t>important</a:t>
            </a:r>
            <a:r>
              <a:rPr sz="748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748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20">
                <a:solidFill>
                  <a:sysClr val="windowText" lastClr="000000"/>
                </a:solidFill>
                <a:latin typeface="Arial"/>
                <a:cs typeface="Arial"/>
              </a:rPr>
              <a:t>continually</a:t>
            </a:r>
            <a:r>
              <a:rPr sz="748" kern="0" spc="-2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14">
                <a:solidFill>
                  <a:sysClr val="windowText" lastClr="000000"/>
                </a:solidFill>
                <a:latin typeface="Arial"/>
                <a:cs typeface="Arial"/>
              </a:rPr>
              <a:t>assess </a:t>
            </a:r>
            <a:r>
              <a:rPr sz="748" b="1" kern="0" spc="-14">
                <a:solidFill>
                  <a:sysClr val="windowText" lastClr="000000"/>
                </a:solidFill>
                <a:latin typeface="Arial"/>
                <a:cs typeface="Arial"/>
              </a:rPr>
              <a:t>policies</a:t>
            </a:r>
            <a:r>
              <a:rPr sz="748" b="1" kern="0" spc="-2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b="1" kern="0" spc="-7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748" b="1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b="1" kern="0" spc="-14">
                <a:solidFill>
                  <a:sysClr val="windowText" lastClr="000000"/>
                </a:solidFill>
                <a:latin typeface="Arial"/>
                <a:cs typeface="Arial"/>
              </a:rPr>
              <a:t>programmes</a:t>
            </a:r>
            <a:r>
              <a:rPr sz="748" b="1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so</a:t>
            </a:r>
            <a:r>
              <a:rPr sz="748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17">
                <a:solidFill>
                  <a:sysClr val="windowText" lastClr="000000"/>
                </a:solidFill>
                <a:latin typeface="Arial"/>
                <a:cs typeface="Arial"/>
              </a:rPr>
              <a:t>as </a:t>
            </a: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748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17">
                <a:solidFill>
                  <a:sysClr val="windowText" lastClr="000000"/>
                </a:solidFill>
                <a:latin typeface="Arial"/>
                <a:cs typeface="Arial"/>
              </a:rPr>
              <a:t>keep</a:t>
            </a:r>
            <a:r>
              <a:rPr sz="748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up</a:t>
            </a:r>
            <a:r>
              <a:rPr sz="748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748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17">
                <a:solidFill>
                  <a:sysClr val="windowText" lastClr="000000"/>
                </a:solidFill>
                <a:latin typeface="Arial"/>
                <a:cs typeface="Arial"/>
              </a:rPr>
              <a:t>date</a:t>
            </a:r>
            <a:r>
              <a:rPr sz="748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14">
                <a:solidFill>
                  <a:sysClr val="windowText" lastClr="000000"/>
                </a:solidFill>
                <a:latin typeface="Arial"/>
                <a:cs typeface="Arial"/>
              </a:rPr>
              <a:t>with</a:t>
            </a:r>
            <a:r>
              <a:rPr sz="748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technology developments.</a:t>
            </a:r>
            <a:endParaRPr sz="74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5780213" y="4088674"/>
            <a:ext cx="305760" cy="205568"/>
            <a:chOff x="7123220" y="6011865"/>
            <a:chExt cx="449580" cy="302260"/>
          </a:xfrm>
        </p:grpSpPr>
        <p:sp>
          <p:nvSpPr>
            <p:cNvPr id="47" name="object 47"/>
            <p:cNvSpPr/>
            <p:nvPr/>
          </p:nvSpPr>
          <p:spPr>
            <a:xfrm>
              <a:off x="7130205" y="6137831"/>
              <a:ext cx="370840" cy="169545"/>
            </a:xfrm>
            <a:custGeom>
              <a:avLst/>
              <a:gdLst/>
              <a:ahLst/>
              <a:cxnLst/>
              <a:rect l="l" t="t" r="r" b="b"/>
              <a:pathLst>
                <a:path w="370840" h="169545">
                  <a:moveTo>
                    <a:pt x="80479" y="0"/>
                  </a:moveTo>
                  <a:lnTo>
                    <a:pt x="0" y="169024"/>
                  </a:lnTo>
                  <a:lnTo>
                    <a:pt x="290360" y="169024"/>
                  </a:lnTo>
                  <a:lnTo>
                    <a:pt x="370827" y="0"/>
                  </a:lnTo>
                  <a:lnTo>
                    <a:pt x="80479" y="0"/>
                  </a:lnTo>
                  <a:close/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8" name="object 48"/>
            <p:cNvSpPr/>
            <p:nvPr/>
          </p:nvSpPr>
          <p:spPr>
            <a:xfrm>
              <a:off x="7130212" y="6045575"/>
              <a:ext cx="293370" cy="261620"/>
            </a:xfrm>
            <a:custGeom>
              <a:avLst/>
              <a:gdLst/>
              <a:ahLst/>
              <a:cxnLst/>
              <a:rect l="l" t="t" r="r" b="b"/>
              <a:pathLst>
                <a:path w="293370" h="261620">
                  <a:moveTo>
                    <a:pt x="292773" y="57454"/>
                  </a:moveTo>
                  <a:lnTo>
                    <a:pt x="292773" y="26758"/>
                  </a:lnTo>
                  <a:lnTo>
                    <a:pt x="160934" y="26758"/>
                  </a:lnTo>
                  <a:lnTo>
                    <a:pt x="133057" y="0"/>
                  </a:lnTo>
                  <a:lnTo>
                    <a:pt x="0" y="0"/>
                  </a:lnTo>
                  <a:lnTo>
                    <a:pt x="0" y="261289"/>
                  </a:lnTo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49" name="object 4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12683" y="6011865"/>
              <a:ext cx="247295" cy="248537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7131079" y="6106021"/>
              <a:ext cx="318770" cy="201295"/>
            </a:xfrm>
            <a:custGeom>
              <a:avLst/>
              <a:gdLst/>
              <a:ahLst/>
              <a:cxnLst/>
              <a:rect l="l" t="t" r="r" b="b"/>
              <a:pathLst>
                <a:path w="318770" h="201295">
                  <a:moveTo>
                    <a:pt x="314536" y="26073"/>
                  </a:moveTo>
                  <a:lnTo>
                    <a:pt x="318642" y="596"/>
                  </a:lnTo>
                  <a:lnTo>
                    <a:pt x="25739" y="0"/>
                  </a:lnTo>
                  <a:lnTo>
                    <a:pt x="0" y="200837"/>
                  </a:lnTo>
                </a:path>
              </a:pathLst>
            </a:custGeom>
            <a:ln w="140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1" name="object 51"/>
            <p:cNvSpPr/>
            <p:nvPr/>
          </p:nvSpPr>
          <p:spPr>
            <a:xfrm>
              <a:off x="7518984" y="6060079"/>
              <a:ext cx="46990" cy="41275"/>
            </a:xfrm>
            <a:custGeom>
              <a:avLst/>
              <a:gdLst/>
              <a:ahLst/>
              <a:cxnLst/>
              <a:rect l="l" t="t" r="r" b="b"/>
              <a:pathLst>
                <a:path w="46990" h="41275">
                  <a:moveTo>
                    <a:pt x="0" y="41186"/>
                  </a:moveTo>
                  <a:lnTo>
                    <a:pt x="4724" y="0"/>
                  </a:lnTo>
                  <a:lnTo>
                    <a:pt x="46532" y="7607"/>
                  </a:lnTo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2" name="object 52"/>
            <p:cNvSpPr/>
            <p:nvPr/>
          </p:nvSpPr>
          <p:spPr>
            <a:xfrm>
              <a:off x="7309906" y="6172870"/>
              <a:ext cx="46990" cy="41275"/>
            </a:xfrm>
            <a:custGeom>
              <a:avLst/>
              <a:gdLst/>
              <a:ahLst/>
              <a:cxnLst/>
              <a:rect l="l" t="t" r="r" b="b"/>
              <a:pathLst>
                <a:path w="46990" h="41275">
                  <a:moveTo>
                    <a:pt x="46532" y="0"/>
                  </a:moveTo>
                  <a:lnTo>
                    <a:pt x="41808" y="41186"/>
                  </a:lnTo>
                  <a:lnTo>
                    <a:pt x="0" y="33578"/>
                  </a:lnTo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4375826" y="3514958"/>
            <a:ext cx="399906" cy="255802"/>
          </a:xfrm>
          <a:prstGeom prst="rect">
            <a:avLst/>
          </a:prstGeom>
        </p:spPr>
        <p:txBody>
          <a:bodyPr vert="horz" wrap="square" lIns="0" tIns="3455" rIns="0" bIns="0" rtlCol="0">
            <a:spAutoFit/>
          </a:bodyPr>
          <a:lstStyle/>
          <a:p>
            <a:pPr marL="8637" marR="3455" indent="98897" defTabSz="621884">
              <a:lnSpc>
                <a:spcPct val="104200"/>
              </a:lnSpc>
              <a:spcBef>
                <a:spcPts val="27"/>
              </a:spcBef>
            </a:pPr>
            <a:r>
              <a:rPr sz="816" b="1" kern="0" spc="-17">
                <a:solidFill>
                  <a:sysClr val="windowText" lastClr="000000"/>
                </a:solidFill>
                <a:latin typeface="Arial"/>
                <a:cs typeface="Arial"/>
              </a:rPr>
              <a:t>Key Policies</a:t>
            </a:r>
            <a:endParaRPr sz="81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798975" y="2395255"/>
            <a:ext cx="1331868" cy="1082266"/>
          </a:xfrm>
          <a:prstGeom prst="rect">
            <a:avLst/>
          </a:prstGeom>
          <a:ln w="19050">
            <a:solidFill>
              <a:srgbClr val="F1A800"/>
            </a:solidFill>
          </a:ln>
        </p:spPr>
        <p:txBody>
          <a:bodyPr vert="horz" wrap="square" lIns="0" tIns="46210" rIns="0" bIns="0" rtlCol="0">
            <a:spAutoFit/>
          </a:bodyPr>
          <a:lstStyle/>
          <a:p>
            <a:pPr marL="79895" marR="168427" defTabSz="621884">
              <a:lnSpc>
                <a:spcPct val="104200"/>
              </a:lnSpc>
              <a:spcBef>
                <a:spcPts val="364"/>
              </a:spcBef>
            </a:pPr>
            <a:r>
              <a:rPr sz="816" b="1" kern="0" spc="-7">
                <a:solidFill>
                  <a:sysClr val="windowText" lastClr="000000"/>
                </a:solidFill>
                <a:latin typeface="Arial"/>
                <a:cs typeface="Arial"/>
              </a:rPr>
              <a:t>Regulation</a:t>
            </a:r>
            <a:r>
              <a:rPr sz="816" b="1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essential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exclude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816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worst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performing</a:t>
            </a:r>
            <a:r>
              <a:rPr sz="816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equipment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816" kern="0" spc="-5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practices</a:t>
            </a:r>
            <a:r>
              <a:rPr sz="816" kern="0" spc="-4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from</a:t>
            </a:r>
            <a:r>
              <a:rPr sz="816" kern="0" spc="-4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7">
                <a:solidFill>
                  <a:sysClr val="windowText" lastClr="000000"/>
                </a:solidFill>
                <a:latin typeface="Arial"/>
                <a:cs typeface="Arial"/>
              </a:rPr>
              <a:t>the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market,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816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drive</a:t>
            </a:r>
            <a:r>
              <a:rPr sz="816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20">
                <a:solidFill>
                  <a:sysClr val="windowText" lastClr="000000"/>
                </a:solidFill>
                <a:latin typeface="Arial"/>
                <a:cs typeface="Arial"/>
              </a:rPr>
              <a:t>average</a:t>
            </a:r>
            <a:endParaRPr sz="81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9895" marR="74713" algn="just" defTabSz="621884">
              <a:lnSpc>
                <a:spcPct val="104200"/>
              </a:lnSpc>
            </a:pP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efficiency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7">
                <a:solidFill>
                  <a:sysClr val="windowText" lastClr="000000"/>
                </a:solidFill>
                <a:latin typeface="Arial"/>
                <a:cs typeface="Arial"/>
              </a:rPr>
              <a:t>levels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up,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7">
                <a:solidFill>
                  <a:sysClr val="windowText" lastClr="000000"/>
                </a:solidFill>
                <a:latin typeface="Arial"/>
                <a:cs typeface="Arial"/>
              </a:rPr>
              <a:t>to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set</a:t>
            </a:r>
            <a:r>
              <a:rPr sz="816" kern="0" spc="-5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rules</a:t>
            </a:r>
            <a:r>
              <a:rPr sz="816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for</a:t>
            </a:r>
            <a:r>
              <a:rPr sz="816" kern="0" spc="-4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7">
                <a:solidFill>
                  <a:sysClr val="windowText" lastClr="000000"/>
                </a:solidFill>
                <a:latin typeface="Arial"/>
                <a:cs typeface="Arial"/>
              </a:rPr>
              <a:t>measurement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performance.</a:t>
            </a:r>
            <a:endParaRPr sz="81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007136" y="2395255"/>
            <a:ext cx="1388875" cy="1082266"/>
          </a:xfrm>
          <a:prstGeom prst="rect">
            <a:avLst/>
          </a:prstGeom>
          <a:ln w="19050">
            <a:solidFill>
              <a:srgbClr val="4AD4FF"/>
            </a:solidFill>
          </a:ln>
        </p:spPr>
        <p:txBody>
          <a:bodyPr vert="horz" wrap="square" lIns="0" tIns="46210" rIns="0" bIns="0" rtlCol="0">
            <a:spAutoFit/>
          </a:bodyPr>
          <a:lstStyle/>
          <a:p>
            <a:pPr marL="79895" marR="91555" defTabSz="621884">
              <a:lnSpc>
                <a:spcPct val="104200"/>
              </a:lnSpc>
              <a:spcBef>
                <a:spcPts val="364"/>
              </a:spcBef>
            </a:pPr>
            <a:r>
              <a:rPr sz="816" b="1" kern="0" spc="-7">
                <a:solidFill>
                  <a:sysClr val="windowText" lastClr="000000"/>
                </a:solidFill>
                <a:latin typeface="Arial"/>
                <a:cs typeface="Arial"/>
              </a:rPr>
              <a:t>Incentives</a:t>
            </a:r>
            <a:r>
              <a:rPr sz="816" b="1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make</a:t>
            </a:r>
            <a:r>
              <a:rPr sz="816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efficient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options</a:t>
            </a:r>
            <a:r>
              <a:rPr sz="816" kern="0" spc="-2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more</a:t>
            </a:r>
            <a:r>
              <a:rPr sz="816" kern="0" spc="-2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attractive</a:t>
            </a:r>
            <a:r>
              <a:rPr sz="816" kern="0" spc="-17">
                <a:solidFill>
                  <a:sysClr val="windowText" lastClr="000000"/>
                </a:solidFill>
                <a:latin typeface="Arial"/>
                <a:cs typeface="Arial"/>
              </a:rPr>
              <a:t> and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speed</a:t>
            </a:r>
            <a:r>
              <a:rPr sz="816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up</a:t>
            </a:r>
            <a:r>
              <a:rPr sz="816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816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upgrade</a:t>
            </a:r>
            <a:r>
              <a:rPr sz="816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7">
                <a:solidFill>
                  <a:sysClr val="windowText" lastClr="000000"/>
                </a:solidFill>
                <a:latin typeface="Arial"/>
                <a:cs typeface="Arial"/>
              </a:rPr>
              <a:t>and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replacement</a:t>
            </a:r>
            <a:r>
              <a:rPr sz="816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816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appliances,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buildings</a:t>
            </a:r>
            <a:r>
              <a:rPr sz="816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816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vehicles.</a:t>
            </a:r>
            <a:endParaRPr sz="81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9895" marR="194339" algn="just" defTabSz="621884">
              <a:lnSpc>
                <a:spcPct val="104200"/>
              </a:lnSpc>
            </a:pP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They</a:t>
            </a:r>
            <a:r>
              <a:rPr sz="816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also</a:t>
            </a:r>
            <a:r>
              <a:rPr sz="816" kern="0" spc="-2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4">
                <a:solidFill>
                  <a:sysClr val="windowText" lastClr="000000"/>
                </a:solidFill>
                <a:latin typeface="Arial"/>
                <a:cs typeface="Arial"/>
              </a:rPr>
              <a:t>encourage</a:t>
            </a:r>
            <a:r>
              <a:rPr sz="816" kern="0" spc="-2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17">
                <a:solidFill>
                  <a:sysClr val="windowText" lastClr="000000"/>
                </a:solidFill>
                <a:latin typeface="Arial"/>
                <a:cs typeface="Arial"/>
              </a:rPr>
              <a:t>the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use</a:t>
            </a:r>
            <a:r>
              <a:rPr sz="816" kern="0" spc="-4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new</a:t>
            </a:r>
            <a:r>
              <a:rPr sz="816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technologies </a:t>
            </a:r>
            <a:r>
              <a:rPr sz="816" kern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816" kern="0" spc="-55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816" kern="0" spc="-7">
                <a:solidFill>
                  <a:sysClr val="windowText" lastClr="000000"/>
                </a:solidFill>
                <a:latin typeface="Arial"/>
                <a:cs typeface="Arial"/>
              </a:rPr>
              <a:t>practices.</a:t>
            </a:r>
            <a:endParaRPr sz="81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1307278" y="4500128"/>
            <a:ext cx="6528488" cy="190884"/>
          </a:xfrm>
          <a:custGeom>
            <a:avLst/>
            <a:gdLst/>
            <a:ahLst/>
            <a:cxnLst/>
            <a:rect l="l" t="t" r="r" b="b"/>
            <a:pathLst>
              <a:path w="9599295" h="280670">
                <a:moveTo>
                  <a:pt x="0" y="0"/>
                </a:moveTo>
                <a:lnTo>
                  <a:pt x="0" y="280530"/>
                </a:lnTo>
                <a:lnTo>
                  <a:pt x="9599295" y="280530"/>
                </a:lnTo>
                <a:lnTo>
                  <a:pt x="9599295" y="0"/>
                </a:lnTo>
              </a:path>
            </a:pathLst>
          </a:custGeom>
          <a:ln w="12700">
            <a:solidFill>
              <a:srgbClr val="0044FF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355640" y="4027700"/>
            <a:ext cx="798948" cy="469104"/>
          </a:xfrm>
          <a:prstGeom prst="rect">
            <a:avLst/>
          </a:prstGeom>
        </p:spPr>
        <p:txBody>
          <a:bodyPr vert="horz" wrap="square" lIns="0" tIns="8637" rIns="0" bIns="0" rtlCol="0">
            <a:spAutoFit/>
          </a:bodyPr>
          <a:lstStyle/>
          <a:p>
            <a:pPr marL="8637" marR="84214" defTabSz="621884">
              <a:spcBef>
                <a:spcPts val="68"/>
              </a:spcBef>
            </a:pP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Ensuring</a:t>
            </a:r>
            <a:r>
              <a:rPr sz="748" kern="0" spc="-4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748" kern="0" spc="-4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17">
                <a:solidFill>
                  <a:sysClr val="windowText" lastClr="000000"/>
                </a:solidFill>
                <a:latin typeface="Arial"/>
                <a:cs typeface="Arial"/>
              </a:rPr>
              <a:t>the </a:t>
            </a:r>
            <a:r>
              <a:rPr sz="748" b="1" kern="0" spc="-7">
                <a:solidFill>
                  <a:sysClr val="windowText" lastClr="000000"/>
                </a:solidFill>
                <a:latin typeface="Arial"/>
                <a:cs typeface="Arial"/>
              </a:rPr>
              <a:t>resources </a:t>
            </a:r>
            <a:r>
              <a:rPr sz="748" kern="0" spc="-17">
                <a:solidFill>
                  <a:sysClr val="windowText" lastClr="000000"/>
                </a:solidFill>
                <a:latin typeface="Arial"/>
                <a:cs typeface="Arial"/>
              </a:rPr>
              <a:t>are</a:t>
            </a:r>
            <a:r>
              <a:rPr sz="748" kern="0" spc="34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748" kern="0" spc="-4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place</a:t>
            </a:r>
            <a:r>
              <a:rPr sz="748" kern="0" spc="-38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748" kern="0" spc="-34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17">
                <a:solidFill>
                  <a:sysClr val="windowText" lastClr="000000"/>
                </a:solidFill>
                <a:latin typeface="Arial"/>
                <a:cs typeface="Arial"/>
              </a:rPr>
              <a:t>put</a:t>
            </a:r>
            <a:endParaRPr sz="74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8637" defTabSz="621884"/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policies</a:t>
            </a:r>
            <a:r>
              <a:rPr sz="748" kern="0" spc="-31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into</a:t>
            </a:r>
            <a:r>
              <a:rPr sz="748" kern="0" spc="-27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748" kern="0" spc="-7">
                <a:solidFill>
                  <a:sysClr val="windowText" lastClr="000000"/>
                </a:solidFill>
                <a:latin typeface="Arial"/>
                <a:cs typeface="Arial"/>
              </a:rPr>
              <a:t>action.</a:t>
            </a:r>
            <a:endParaRPr sz="74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2671117" y="4076241"/>
            <a:ext cx="579130" cy="250481"/>
            <a:chOff x="2551697" y="5993583"/>
            <a:chExt cx="851535" cy="368300"/>
          </a:xfrm>
        </p:grpSpPr>
        <p:sp>
          <p:nvSpPr>
            <p:cNvPr id="59" name="object 59"/>
            <p:cNvSpPr/>
            <p:nvPr/>
          </p:nvSpPr>
          <p:spPr>
            <a:xfrm>
              <a:off x="3003382" y="6163231"/>
              <a:ext cx="370840" cy="169545"/>
            </a:xfrm>
            <a:custGeom>
              <a:avLst/>
              <a:gdLst/>
              <a:ahLst/>
              <a:cxnLst/>
              <a:rect l="l" t="t" r="r" b="b"/>
              <a:pathLst>
                <a:path w="370839" h="169545">
                  <a:moveTo>
                    <a:pt x="80479" y="0"/>
                  </a:moveTo>
                  <a:lnTo>
                    <a:pt x="0" y="169024"/>
                  </a:lnTo>
                  <a:lnTo>
                    <a:pt x="290360" y="169024"/>
                  </a:lnTo>
                  <a:lnTo>
                    <a:pt x="370827" y="0"/>
                  </a:lnTo>
                  <a:lnTo>
                    <a:pt x="222249" y="0"/>
                  </a:lnTo>
                  <a:lnTo>
                    <a:pt x="80479" y="0"/>
                  </a:lnTo>
                  <a:close/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0" name="object 60"/>
            <p:cNvSpPr/>
            <p:nvPr/>
          </p:nvSpPr>
          <p:spPr>
            <a:xfrm>
              <a:off x="3235100" y="6097737"/>
              <a:ext cx="48895" cy="0"/>
            </a:xfrm>
            <a:custGeom>
              <a:avLst/>
              <a:gdLst/>
              <a:ahLst/>
              <a:cxnLst/>
              <a:rect l="l" t="t" r="r" b="b"/>
              <a:pathLst>
                <a:path w="48895">
                  <a:moveTo>
                    <a:pt x="48361" y="0"/>
                  </a:moveTo>
                  <a:lnTo>
                    <a:pt x="0" y="0"/>
                  </a:lnTo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1" name="object 61"/>
            <p:cNvSpPr/>
            <p:nvPr/>
          </p:nvSpPr>
          <p:spPr>
            <a:xfrm>
              <a:off x="3003387" y="6070973"/>
              <a:ext cx="51435" cy="261620"/>
            </a:xfrm>
            <a:custGeom>
              <a:avLst/>
              <a:gdLst/>
              <a:ahLst/>
              <a:cxnLst/>
              <a:rect l="l" t="t" r="r" b="b"/>
              <a:pathLst>
                <a:path w="51435" h="261620">
                  <a:moveTo>
                    <a:pt x="50914" y="0"/>
                  </a:moveTo>
                  <a:lnTo>
                    <a:pt x="0" y="0"/>
                  </a:lnTo>
                  <a:lnTo>
                    <a:pt x="0" y="261289"/>
                  </a:lnTo>
                </a:path>
              </a:pathLst>
            </a:custGeom>
            <a:ln w="1396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62" name="object 6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33869" y="5993583"/>
              <a:ext cx="369011" cy="184538"/>
            </a:xfrm>
            <a:prstGeom prst="rect">
              <a:avLst/>
            </a:prstGeom>
          </p:spPr>
        </p:pic>
        <p:sp>
          <p:nvSpPr>
            <p:cNvPr id="63" name="object 63"/>
            <p:cNvSpPr/>
            <p:nvPr/>
          </p:nvSpPr>
          <p:spPr>
            <a:xfrm>
              <a:off x="2551697" y="6269541"/>
              <a:ext cx="178435" cy="0"/>
            </a:xfrm>
            <a:custGeom>
              <a:avLst/>
              <a:gdLst/>
              <a:ahLst/>
              <a:cxnLst/>
              <a:rect l="l" t="t" r="r" b="b"/>
              <a:pathLst>
                <a:path w="178435">
                  <a:moveTo>
                    <a:pt x="0" y="0"/>
                  </a:moveTo>
                  <a:lnTo>
                    <a:pt x="177850" y="0"/>
                  </a:lnTo>
                </a:path>
              </a:pathLst>
            </a:custGeom>
            <a:ln w="38100">
              <a:solidFill>
                <a:srgbClr val="0044FF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4" name="object 64"/>
            <p:cNvSpPr/>
            <p:nvPr/>
          </p:nvSpPr>
          <p:spPr>
            <a:xfrm>
              <a:off x="2651370" y="6196852"/>
              <a:ext cx="78740" cy="145415"/>
            </a:xfrm>
            <a:custGeom>
              <a:avLst/>
              <a:gdLst/>
              <a:ahLst/>
              <a:cxnLst/>
              <a:rect l="l" t="t" r="r" b="b"/>
              <a:pathLst>
                <a:path w="78739" h="145414">
                  <a:moveTo>
                    <a:pt x="0" y="0"/>
                  </a:moveTo>
                  <a:lnTo>
                    <a:pt x="78181" y="72694"/>
                  </a:lnTo>
                  <a:lnTo>
                    <a:pt x="0" y="145376"/>
                  </a:lnTo>
                </a:path>
              </a:pathLst>
            </a:custGeom>
            <a:ln w="38100">
              <a:solidFill>
                <a:srgbClr val="0044FF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65" name="object 65"/>
          <p:cNvSpPr/>
          <p:nvPr/>
        </p:nvSpPr>
        <p:spPr>
          <a:xfrm>
            <a:off x="7428626" y="4769014"/>
            <a:ext cx="416317" cy="174041"/>
          </a:xfrm>
          <a:custGeom>
            <a:avLst/>
            <a:gdLst/>
            <a:ahLst/>
            <a:cxnLst/>
            <a:rect l="l" t="t" r="r" b="b"/>
            <a:pathLst>
              <a:path w="612140" h="255904">
                <a:moveTo>
                  <a:pt x="64516" y="3810"/>
                </a:moveTo>
                <a:lnTo>
                  <a:pt x="0" y="3810"/>
                </a:lnTo>
                <a:lnTo>
                  <a:pt x="0" y="252082"/>
                </a:lnTo>
                <a:lnTo>
                  <a:pt x="64516" y="252082"/>
                </a:lnTo>
                <a:lnTo>
                  <a:pt x="64516" y="3810"/>
                </a:lnTo>
                <a:close/>
              </a:path>
              <a:path w="612140" h="255904">
                <a:moveTo>
                  <a:pt x="334860" y="127584"/>
                </a:moveTo>
                <a:lnTo>
                  <a:pt x="325539" y="77914"/>
                </a:lnTo>
                <a:lnTo>
                  <a:pt x="299732" y="37363"/>
                </a:lnTo>
                <a:lnTo>
                  <a:pt x="260680" y="10020"/>
                </a:lnTo>
                <a:lnTo>
                  <a:pt x="211607" y="0"/>
                </a:lnTo>
                <a:lnTo>
                  <a:pt x="181533" y="3556"/>
                </a:lnTo>
                <a:lnTo>
                  <a:pt x="153504" y="13893"/>
                </a:lnTo>
                <a:lnTo>
                  <a:pt x="128651" y="30467"/>
                </a:lnTo>
                <a:lnTo>
                  <a:pt x="108077" y="52679"/>
                </a:lnTo>
                <a:lnTo>
                  <a:pt x="153974" y="85928"/>
                </a:lnTo>
                <a:lnTo>
                  <a:pt x="164922" y="72771"/>
                </a:lnTo>
                <a:lnTo>
                  <a:pt x="178536" y="62674"/>
                </a:lnTo>
                <a:lnTo>
                  <a:pt x="194271" y="56210"/>
                </a:lnTo>
                <a:lnTo>
                  <a:pt x="211607" y="53936"/>
                </a:lnTo>
                <a:lnTo>
                  <a:pt x="231216" y="56870"/>
                </a:lnTo>
                <a:lnTo>
                  <a:pt x="248666" y="65138"/>
                </a:lnTo>
                <a:lnTo>
                  <a:pt x="263182" y="77901"/>
                </a:lnTo>
                <a:lnTo>
                  <a:pt x="273977" y="94322"/>
                </a:lnTo>
                <a:lnTo>
                  <a:pt x="88049" y="94322"/>
                </a:lnTo>
                <a:lnTo>
                  <a:pt x="84937" y="145046"/>
                </a:lnTo>
                <a:lnTo>
                  <a:pt x="100952" y="191414"/>
                </a:lnTo>
                <a:lnTo>
                  <a:pt x="133197" y="228384"/>
                </a:lnTo>
                <a:lnTo>
                  <a:pt x="178752" y="250926"/>
                </a:lnTo>
                <a:lnTo>
                  <a:pt x="217220" y="255130"/>
                </a:lnTo>
                <a:lnTo>
                  <a:pt x="254393" y="247904"/>
                </a:lnTo>
                <a:lnTo>
                  <a:pt x="287845" y="230124"/>
                </a:lnTo>
                <a:lnTo>
                  <a:pt x="315112" y="202666"/>
                </a:lnTo>
                <a:lnTo>
                  <a:pt x="269240" y="169405"/>
                </a:lnTo>
                <a:lnTo>
                  <a:pt x="258267" y="182537"/>
                </a:lnTo>
                <a:lnTo>
                  <a:pt x="244652" y="192633"/>
                </a:lnTo>
                <a:lnTo>
                  <a:pt x="228917" y="199097"/>
                </a:lnTo>
                <a:lnTo>
                  <a:pt x="211607" y="201383"/>
                </a:lnTo>
                <a:lnTo>
                  <a:pt x="188887" y="197396"/>
                </a:lnTo>
                <a:lnTo>
                  <a:pt x="169291" y="186359"/>
                </a:lnTo>
                <a:lnTo>
                  <a:pt x="154076" y="169570"/>
                </a:lnTo>
                <a:lnTo>
                  <a:pt x="144475" y="148374"/>
                </a:lnTo>
                <a:lnTo>
                  <a:pt x="333171" y="148374"/>
                </a:lnTo>
                <a:lnTo>
                  <a:pt x="334302" y="141503"/>
                </a:lnTo>
                <a:lnTo>
                  <a:pt x="334860" y="134543"/>
                </a:lnTo>
                <a:lnTo>
                  <a:pt x="334860" y="127584"/>
                </a:lnTo>
                <a:close/>
              </a:path>
              <a:path w="612140" h="255904">
                <a:moveTo>
                  <a:pt x="612000" y="3937"/>
                </a:moveTo>
                <a:lnTo>
                  <a:pt x="551434" y="3937"/>
                </a:lnTo>
                <a:lnTo>
                  <a:pt x="551434" y="127876"/>
                </a:lnTo>
                <a:lnTo>
                  <a:pt x="546087" y="155943"/>
                </a:lnTo>
                <a:lnTo>
                  <a:pt x="531228" y="178473"/>
                </a:lnTo>
                <a:lnTo>
                  <a:pt x="508711" y="193446"/>
                </a:lnTo>
                <a:lnTo>
                  <a:pt x="480352" y="198869"/>
                </a:lnTo>
                <a:lnTo>
                  <a:pt x="451967" y="193421"/>
                </a:lnTo>
                <a:lnTo>
                  <a:pt x="429374" y="178409"/>
                </a:lnTo>
                <a:lnTo>
                  <a:pt x="414451" y="155841"/>
                </a:lnTo>
                <a:lnTo>
                  <a:pt x="409067" y="127685"/>
                </a:lnTo>
                <a:lnTo>
                  <a:pt x="414439" y="99504"/>
                </a:lnTo>
                <a:lnTo>
                  <a:pt x="429323" y="76873"/>
                </a:lnTo>
                <a:lnTo>
                  <a:pt x="451866" y="61823"/>
                </a:lnTo>
                <a:lnTo>
                  <a:pt x="480250" y="56349"/>
                </a:lnTo>
                <a:lnTo>
                  <a:pt x="508635" y="61849"/>
                </a:lnTo>
                <a:lnTo>
                  <a:pt x="531190" y="76962"/>
                </a:lnTo>
                <a:lnTo>
                  <a:pt x="546074" y="99644"/>
                </a:lnTo>
                <a:lnTo>
                  <a:pt x="551421" y="127685"/>
                </a:lnTo>
                <a:lnTo>
                  <a:pt x="551434" y="127876"/>
                </a:lnTo>
                <a:lnTo>
                  <a:pt x="551434" y="3937"/>
                </a:lnTo>
                <a:lnTo>
                  <a:pt x="547928" y="3937"/>
                </a:lnTo>
                <a:lnTo>
                  <a:pt x="547928" y="28143"/>
                </a:lnTo>
                <a:lnTo>
                  <a:pt x="533171" y="16027"/>
                </a:lnTo>
                <a:lnTo>
                  <a:pt x="515810" y="7277"/>
                </a:lnTo>
                <a:lnTo>
                  <a:pt x="496798" y="1981"/>
                </a:lnTo>
                <a:lnTo>
                  <a:pt x="477126" y="203"/>
                </a:lnTo>
                <a:lnTo>
                  <a:pt x="428040" y="10236"/>
                </a:lnTo>
                <a:lnTo>
                  <a:pt x="387972" y="37604"/>
                </a:lnTo>
                <a:lnTo>
                  <a:pt x="360972" y="78181"/>
                </a:lnTo>
                <a:lnTo>
                  <a:pt x="351066" y="127876"/>
                </a:lnTo>
                <a:lnTo>
                  <a:pt x="360972" y="177571"/>
                </a:lnTo>
                <a:lnTo>
                  <a:pt x="387985" y="218160"/>
                </a:lnTo>
                <a:lnTo>
                  <a:pt x="428053" y="245516"/>
                </a:lnTo>
                <a:lnTo>
                  <a:pt x="477126" y="255549"/>
                </a:lnTo>
                <a:lnTo>
                  <a:pt x="496646" y="253873"/>
                </a:lnTo>
                <a:lnTo>
                  <a:pt x="515391" y="248716"/>
                </a:lnTo>
                <a:lnTo>
                  <a:pt x="532714" y="239941"/>
                </a:lnTo>
                <a:lnTo>
                  <a:pt x="547928" y="227380"/>
                </a:lnTo>
                <a:lnTo>
                  <a:pt x="547928" y="251828"/>
                </a:lnTo>
                <a:lnTo>
                  <a:pt x="612000" y="251828"/>
                </a:lnTo>
                <a:lnTo>
                  <a:pt x="612000" y="227380"/>
                </a:lnTo>
                <a:lnTo>
                  <a:pt x="612000" y="198869"/>
                </a:lnTo>
                <a:lnTo>
                  <a:pt x="612000" y="56349"/>
                </a:lnTo>
                <a:lnTo>
                  <a:pt x="612000" y="28143"/>
                </a:lnTo>
                <a:lnTo>
                  <a:pt x="612000" y="3937"/>
                </a:lnTo>
                <a:close/>
              </a:path>
            </a:pathLst>
          </a:custGeom>
          <a:solidFill>
            <a:srgbClr val="0044FF"/>
          </a:solidFill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6152398" y="1477114"/>
            <a:ext cx="184838" cy="75576"/>
          </a:xfrm>
          <a:custGeom>
            <a:avLst/>
            <a:gdLst/>
            <a:ahLst/>
            <a:cxnLst/>
            <a:rect l="l" t="t" r="r" b="b"/>
            <a:pathLst>
              <a:path w="271779" h="111125">
                <a:moveTo>
                  <a:pt x="0" y="110998"/>
                </a:moveTo>
                <a:lnTo>
                  <a:pt x="5698" y="90051"/>
                </a:lnTo>
                <a:lnTo>
                  <a:pt x="17706" y="73117"/>
                </a:lnTo>
                <a:lnTo>
                  <a:pt x="34597" y="61788"/>
                </a:lnTo>
                <a:lnTo>
                  <a:pt x="54940" y="57658"/>
                </a:lnTo>
                <a:lnTo>
                  <a:pt x="57594" y="57658"/>
                </a:lnTo>
                <a:lnTo>
                  <a:pt x="60121" y="58102"/>
                </a:lnTo>
                <a:lnTo>
                  <a:pt x="62674" y="58483"/>
                </a:lnTo>
                <a:lnTo>
                  <a:pt x="67187" y="35699"/>
                </a:lnTo>
                <a:lnTo>
                  <a:pt x="79090" y="17111"/>
                </a:lnTo>
                <a:lnTo>
                  <a:pt x="96644" y="4589"/>
                </a:lnTo>
                <a:lnTo>
                  <a:pt x="118110" y="0"/>
                </a:lnTo>
                <a:lnTo>
                  <a:pt x="136598" y="3383"/>
                </a:lnTo>
                <a:lnTo>
                  <a:pt x="152404" y="12750"/>
                </a:lnTo>
                <a:lnTo>
                  <a:pt x="164474" y="26928"/>
                </a:lnTo>
                <a:lnTo>
                  <a:pt x="171754" y="44742"/>
                </a:lnTo>
                <a:lnTo>
                  <a:pt x="176542" y="40843"/>
                </a:lnTo>
                <a:lnTo>
                  <a:pt x="182448" y="38442"/>
                </a:lnTo>
                <a:lnTo>
                  <a:pt x="188937" y="38442"/>
                </a:lnTo>
                <a:lnTo>
                  <a:pt x="199999" y="40821"/>
                </a:lnTo>
                <a:lnTo>
                  <a:pt x="209029" y="47307"/>
                </a:lnTo>
                <a:lnTo>
                  <a:pt x="215116" y="56927"/>
                </a:lnTo>
                <a:lnTo>
                  <a:pt x="217347" y="68707"/>
                </a:lnTo>
                <a:lnTo>
                  <a:pt x="217347" y="69761"/>
                </a:lnTo>
                <a:lnTo>
                  <a:pt x="217157" y="70764"/>
                </a:lnTo>
                <a:lnTo>
                  <a:pt x="217055" y="71793"/>
                </a:lnTo>
                <a:lnTo>
                  <a:pt x="222186" y="68986"/>
                </a:lnTo>
                <a:lnTo>
                  <a:pt x="227901" y="67259"/>
                </a:lnTo>
                <a:lnTo>
                  <a:pt x="234048" y="67259"/>
                </a:lnTo>
                <a:lnTo>
                  <a:pt x="248620" y="70393"/>
                </a:lnTo>
                <a:lnTo>
                  <a:pt x="260521" y="78940"/>
                </a:lnTo>
                <a:lnTo>
                  <a:pt x="268545" y="91615"/>
                </a:lnTo>
                <a:lnTo>
                  <a:pt x="271487" y="107137"/>
                </a:lnTo>
                <a:lnTo>
                  <a:pt x="271487" y="108458"/>
                </a:lnTo>
                <a:lnTo>
                  <a:pt x="271246" y="109715"/>
                </a:lnTo>
                <a:lnTo>
                  <a:pt x="271119" y="110998"/>
                </a:lnTo>
                <a:lnTo>
                  <a:pt x="0" y="110998"/>
                </a:lnTo>
                <a:close/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5563482" y="1340399"/>
            <a:ext cx="184838" cy="75576"/>
          </a:xfrm>
          <a:custGeom>
            <a:avLst/>
            <a:gdLst/>
            <a:ahLst/>
            <a:cxnLst/>
            <a:rect l="l" t="t" r="r" b="b"/>
            <a:pathLst>
              <a:path w="271779" h="111125">
                <a:moveTo>
                  <a:pt x="0" y="110998"/>
                </a:moveTo>
                <a:lnTo>
                  <a:pt x="5698" y="90051"/>
                </a:lnTo>
                <a:lnTo>
                  <a:pt x="17706" y="73117"/>
                </a:lnTo>
                <a:lnTo>
                  <a:pt x="34597" y="61788"/>
                </a:lnTo>
                <a:lnTo>
                  <a:pt x="54940" y="57658"/>
                </a:lnTo>
                <a:lnTo>
                  <a:pt x="57594" y="57658"/>
                </a:lnTo>
                <a:lnTo>
                  <a:pt x="60121" y="58102"/>
                </a:lnTo>
                <a:lnTo>
                  <a:pt x="62674" y="58483"/>
                </a:lnTo>
                <a:lnTo>
                  <a:pt x="67187" y="35699"/>
                </a:lnTo>
                <a:lnTo>
                  <a:pt x="79090" y="17111"/>
                </a:lnTo>
                <a:lnTo>
                  <a:pt x="96644" y="4589"/>
                </a:lnTo>
                <a:lnTo>
                  <a:pt x="118110" y="0"/>
                </a:lnTo>
                <a:lnTo>
                  <a:pt x="136598" y="3383"/>
                </a:lnTo>
                <a:lnTo>
                  <a:pt x="152404" y="12750"/>
                </a:lnTo>
                <a:lnTo>
                  <a:pt x="164474" y="26928"/>
                </a:lnTo>
                <a:lnTo>
                  <a:pt x="171754" y="44742"/>
                </a:lnTo>
                <a:lnTo>
                  <a:pt x="176542" y="40843"/>
                </a:lnTo>
                <a:lnTo>
                  <a:pt x="182448" y="38442"/>
                </a:lnTo>
                <a:lnTo>
                  <a:pt x="188937" y="38442"/>
                </a:lnTo>
                <a:lnTo>
                  <a:pt x="199999" y="40821"/>
                </a:lnTo>
                <a:lnTo>
                  <a:pt x="209029" y="47307"/>
                </a:lnTo>
                <a:lnTo>
                  <a:pt x="215116" y="56927"/>
                </a:lnTo>
                <a:lnTo>
                  <a:pt x="217347" y="68707"/>
                </a:lnTo>
                <a:lnTo>
                  <a:pt x="217347" y="69761"/>
                </a:lnTo>
                <a:lnTo>
                  <a:pt x="217157" y="70764"/>
                </a:lnTo>
                <a:lnTo>
                  <a:pt x="217055" y="71793"/>
                </a:lnTo>
                <a:lnTo>
                  <a:pt x="222186" y="68986"/>
                </a:lnTo>
                <a:lnTo>
                  <a:pt x="227901" y="67259"/>
                </a:lnTo>
                <a:lnTo>
                  <a:pt x="234048" y="67259"/>
                </a:lnTo>
                <a:lnTo>
                  <a:pt x="248620" y="70393"/>
                </a:lnTo>
                <a:lnTo>
                  <a:pt x="260521" y="78940"/>
                </a:lnTo>
                <a:lnTo>
                  <a:pt x="268545" y="91615"/>
                </a:lnTo>
                <a:lnTo>
                  <a:pt x="271487" y="107137"/>
                </a:lnTo>
                <a:lnTo>
                  <a:pt x="271487" y="108458"/>
                </a:lnTo>
                <a:lnTo>
                  <a:pt x="271246" y="109715"/>
                </a:lnTo>
                <a:lnTo>
                  <a:pt x="271119" y="110998"/>
                </a:lnTo>
                <a:lnTo>
                  <a:pt x="0" y="110998"/>
                </a:lnTo>
                <a:close/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defTabSz="621884"/>
            <a:endParaRPr sz="1224" kern="0">
              <a:solidFill>
                <a:sysClr val="windowText" lastClr="000000"/>
              </a:solidFill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5812225" y="1479913"/>
            <a:ext cx="149425" cy="96737"/>
            <a:chOff x="7170290" y="2176020"/>
            <a:chExt cx="219710" cy="142240"/>
          </a:xfrm>
        </p:grpSpPr>
        <p:sp>
          <p:nvSpPr>
            <p:cNvPr id="69" name="object 69"/>
            <p:cNvSpPr/>
            <p:nvPr/>
          </p:nvSpPr>
          <p:spPr>
            <a:xfrm>
              <a:off x="7230098" y="2185545"/>
              <a:ext cx="150495" cy="66040"/>
            </a:xfrm>
            <a:custGeom>
              <a:avLst/>
              <a:gdLst/>
              <a:ahLst/>
              <a:cxnLst/>
              <a:rect l="l" t="t" r="r" b="b"/>
              <a:pathLst>
                <a:path w="150495" h="66039">
                  <a:moveTo>
                    <a:pt x="150075" y="0"/>
                  </a:moveTo>
                  <a:lnTo>
                    <a:pt x="75044" y="65874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0" name="object 70"/>
            <p:cNvSpPr/>
            <p:nvPr/>
          </p:nvSpPr>
          <p:spPr>
            <a:xfrm>
              <a:off x="7179815" y="2267173"/>
              <a:ext cx="86360" cy="41910"/>
            </a:xfrm>
            <a:custGeom>
              <a:avLst/>
              <a:gdLst/>
              <a:ahLst/>
              <a:cxnLst/>
              <a:rect l="l" t="t" r="r" b="b"/>
              <a:pathLst>
                <a:path w="86359" h="41910">
                  <a:moveTo>
                    <a:pt x="85877" y="2108"/>
                  </a:moveTo>
                  <a:lnTo>
                    <a:pt x="44069" y="41325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71" name="object 71"/>
          <p:cNvGrpSpPr/>
          <p:nvPr/>
        </p:nvGrpSpPr>
        <p:grpSpPr>
          <a:xfrm>
            <a:off x="2833779" y="1358164"/>
            <a:ext cx="4922818" cy="637862"/>
            <a:chOff x="2790871" y="1997002"/>
            <a:chExt cx="7238365" cy="937894"/>
          </a:xfrm>
        </p:grpSpPr>
        <p:sp>
          <p:nvSpPr>
            <p:cNvPr id="72" name="object 72"/>
            <p:cNvSpPr/>
            <p:nvPr/>
          </p:nvSpPr>
          <p:spPr>
            <a:xfrm>
              <a:off x="7126147" y="2607258"/>
              <a:ext cx="462915" cy="319405"/>
            </a:xfrm>
            <a:custGeom>
              <a:avLst/>
              <a:gdLst/>
              <a:ahLst/>
              <a:cxnLst/>
              <a:rect l="l" t="t" r="r" b="b"/>
              <a:pathLst>
                <a:path w="462915" h="319405">
                  <a:moveTo>
                    <a:pt x="428790" y="318947"/>
                  </a:moveTo>
                  <a:lnTo>
                    <a:pt x="33896" y="318947"/>
                  </a:lnTo>
                  <a:lnTo>
                    <a:pt x="20702" y="316310"/>
                  </a:lnTo>
                  <a:lnTo>
                    <a:pt x="9928" y="309119"/>
                  </a:lnTo>
                  <a:lnTo>
                    <a:pt x="2663" y="298454"/>
                  </a:lnTo>
                  <a:lnTo>
                    <a:pt x="0" y="285394"/>
                  </a:lnTo>
                  <a:lnTo>
                    <a:pt x="0" y="281304"/>
                  </a:lnTo>
                  <a:lnTo>
                    <a:pt x="462686" y="281304"/>
                  </a:lnTo>
                  <a:lnTo>
                    <a:pt x="462686" y="285394"/>
                  </a:lnTo>
                  <a:lnTo>
                    <a:pt x="460022" y="298454"/>
                  </a:lnTo>
                  <a:lnTo>
                    <a:pt x="452758" y="309119"/>
                  </a:lnTo>
                  <a:lnTo>
                    <a:pt x="441983" y="316310"/>
                  </a:lnTo>
                  <a:lnTo>
                    <a:pt x="428790" y="318947"/>
                  </a:lnTo>
                  <a:close/>
                </a:path>
                <a:path w="462915" h="319405">
                  <a:moveTo>
                    <a:pt x="20739" y="112750"/>
                  </a:moveTo>
                  <a:lnTo>
                    <a:pt x="20739" y="281304"/>
                  </a:lnTo>
                  <a:lnTo>
                    <a:pt x="450596" y="281304"/>
                  </a:lnTo>
                  <a:lnTo>
                    <a:pt x="450596" y="25742"/>
                  </a:lnTo>
                  <a:lnTo>
                    <a:pt x="448553" y="15719"/>
                  </a:lnTo>
                  <a:lnTo>
                    <a:pt x="442983" y="7537"/>
                  </a:lnTo>
                  <a:lnTo>
                    <a:pt x="434720" y="2022"/>
                  </a:lnTo>
                  <a:lnTo>
                    <a:pt x="424599" y="0"/>
                  </a:lnTo>
                  <a:lnTo>
                    <a:pt x="137363" y="698"/>
                  </a:lnTo>
                </a:path>
                <a:path w="462915" h="319405">
                  <a:moveTo>
                    <a:pt x="47625" y="114553"/>
                  </a:moveTo>
                  <a:lnTo>
                    <a:pt x="47625" y="254685"/>
                  </a:lnTo>
                  <a:lnTo>
                    <a:pt x="423710" y="254685"/>
                  </a:lnTo>
                  <a:lnTo>
                    <a:pt x="423710" y="31051"/>
                  </a:lnTo>
                  <a:lnTo>
                    <a:pt x="135737" y="31749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73" name="object 7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220432" y="2668853"/>
              <a:ext cx="288289" cy="191490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2794999" y="2922079"/>
              <a:ext cx="7230109" cy="8255"/>
            </a:xfrm>
            <a:custGeom>
              <a:avLst/>
              <a:gdLst/>
              <a:ahLst/>
              <a:cxnLst/>
              <a:rect l="l" t="t" r="r" b="b"/>
              <a:pathLst>
                <a:path w="7230109" h="8255">
                  <a:moveTo>
                    <a:pt x="0" y="0"/>
                  </a:moveTo>
                  <a:lnTo>
                    <a:pt x="7229995" y="0"/>
                  </a:lnTo>
                </a:path>
                <a:path w="7230109" h="8255">
                  <a:moveTo>
                    <a:pt x="0" y="8254"/>
                  </a:moveTo>
                  <a:lnTo>
                    <a:pt x="7229995" y="8254"/>
                  </a:lnTo>
                </a:path>
              </a:pathLst>
            </a:custGeom>
            <a:ln w="82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5" name="object 75"/>
            <p:cNvSpPr/>
            <p:nvPr/>
          </p:nvSpPr>
          <p:spPr>
            <a:xfrm>
              <a:off x="7890540" y="2584284"/>
              <a:ext cx="158750" cy="340360"/>
            </a:xfrm>
            <a:custGeom>
              <a:avLst/>
              <a:gdLst/>
              <a:ahLst/>
              <a:cxnLst/>
              <a:rect l="l" t="t" r="r" b="b"/>
              <a:pathLst>
                <a:path w="158750" h="340360">
                  <a:moveTo>
                    <a:pt x="0" y="339813"/>
                  </a:moveTo>
                  <a:lnTo>
                    <a:pt x="254" y="28803"/>
                  </a:lnTo>
                  <a:lnTo>
                    <a:pt x="22999" y="28803"/>
                  </a:lnTo>
                  <a:lnTo>
                    <a:pt x="22999" y="0"/>
                  </a:lnTo>
                  <a:lnTo>
                    <a:pt x="50647" y="0"/>
                  </a:lnTo>
                  <a:lnTo>
                    <a:pt x="106997" y="0"/>
                  </a:lnTo>
                  <a:lnTo>
                    <a:pt x="135521" y="0"/>
                  </a:lnTo>
                  <a:lnTo>
                    <a:pt x="135521" y="28803"/>
                  </a:lnTo>
                  <a:lnTo>
                    <a:pt x="158521" y="28803"/>
                  </a:lnTo>
                  <a:lnTo>
                    <a:pt x="158521" y="339813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6" name="object 76"/>
            <p:cNvSpPr/>
            <p:nvPr/>
          </p:nvSpPr>
          <p:spPr>
            <a:xfrm>
              <a:off x="7931696" y="2633319"/>
              <a:ext cx="76835" cy="70485"/>
            </a:xfrm>
            <a:custGeom>
              <a:avLst/>
              <a:gdLst/>
              <a:ahLst/>
              <a:cxnLst/>
              <a:rect l="l" t="t" r="r" b="b"/>
              <a:pathLst>
                <a:path w="76834" h="70485">
                  <a:moveTo>
                    <a:pt x="12153" y="57696"/>
                  </a:moveTo>
                  <a:lnTo>
                    <a:pt x="0" y="57696"/>
                  </a:lnTo>
                  <a:lnTo>
                    <a:pt x="0" y="69951"/>
                  </a:lnTo>
                  <a:lnTo>
                    <a:pt x="12153" y="69951"/>
                  </a:lnTo>
                  <a:lnTo>
                    <a:pt x="12153" y="57696"/>
                  </a:lnTo>
                  <a:close/>
                </a:path>
                <a:path w="76834" h="70485">
                  <a:moveTo>
                    <a:pt x="12153" y="28867"/>
                  </a:moveTo>
                  <a:lnTo>
                    <a:pt x="0" y="28867"/>
                  </a:lnTo>
                  <a:lnTo>
                    <a:pt x="0" y="41109"/>
                  </a:lnTo>
                  <a:lnTo>
                    <a:pt x="12153" y="41109"/>
                  </a:lnTo>
                  <a:lnTo>
                    <a:pt x="12153" y="28867"/>
                  </a:lnTo>
                  <a:close/>
                </a:path>
                <a:path w="76834" h="70485">
                  <a:moveTo>
                    <a:pt x="12153" y="0"/>
                  </a:moveTo>
                  <a:lnTo>
                    <a:pt x="0" y="0"/>
                  </a:lnTo>
                  <a:lnTo>
                    <a:pt x="0" y="12268"/>
                  </a:lnTo>
                  <a:lnTo>
                    <a:pt x="12153" y="12268"/>
                  </a:lnTo>
                  <a:lnTo>
                    <a:pt x="12153" y="0"/>
                  </a:lnTo>
                  <a:close/>
                </a:path>
                <a:path w="76834" h="70485">
                  <a:moveTo>
                    <a:pt x="44310" y="57696"/>
                  </a:moveTo>
                  <a:lnTo>
                    <a:pt x="32169" y="57696"/>
                  </a:lnTo>
                  <a:lnTo>
                    <a:pt x="32169" y="69951"/>
                  </a:lnTo>
                  <a:lnTo>
                    <a:pt x="44310" y="69951"/>
                  </a:lnTo>
                  <a:lnTo>
                    <a:pt x="44310" y="57696"/>
                  </a:lnTo>
                  <a:close/>
                </a:path>
                <a:path w="76834" h="70485">
                  <a:moveTo>
                    <a:pt x="44310" y="28867"/>
                  </a:moveTo>
                  <a:lnTo>
                    <a:pt x="32169" y="28867"/>
                  </a:lnTo>
                  <a:lnTo>
                    <a:pt x="32169" y="41109"/>
                  </a:lnTo>
                  <a:lnTo>
                    <a:pt x="44310" y="41109"/>
                  </a:lnTo>
                  <a:lnTo>
                    <a:pt x="44310" y="28867"/>
                  </a:lnTo>
                  <a:close/>
                </a:path>
                <a:path w="76834" h="70485">
                  <a:moveTo>
                    <a:pt x="44310" y="0"/>
                  </a:moveTo>
                  <a:lnTo>
                    <a:pt x="32169" y="0"/>
                  </a:lnTo>
                  <a:lnTo>
                    <a:pt x="32169" y="12268"/>
                  </a:lnTo>
                  <a:lnTo>
                    <a:pt x="44310" y="12268"/>
                  </a:lnTo>
                  <a:lnTo>
                    <a:pt x="44310" y="0"/>
                  </a:lnTo>
                  <a:close/>
                </a:path>
                <a:path w="76834" h="70485">
                  <a:moveTo>
                    <a:pt x="76466" y="57696"/>
                  </a:moveTo>
                  <a:lnTo>
                    <a:pt x="64325" y="57696"/>
                  </a:lnTo>
                  <a:lnTo>
                    <a:pt x="64325" y="69951"/>
                  </a:lnTo>
                  <a:lnTo>
                    <a:pt x="76466" y="69951"/>
                  </a:lnTo>
                  <a:lnTo>
                    <a:pt x="76466" y="57696"/>
                  </a:lnTo>
                  <a:close/>
                </a:path>
                <a:path w="76834" h="70485">
                  <a:moveTo>
                    <a:pt x="76466" y="28867"/>
                  </a:moveTo>
                  <a:lnTo>
                    <a:pt x="64325" y="28867"/>
                  </a:lnTo>
                  <a:lnTo>
                    <a:pt x="64325" y="41109"/>
                  </a:lnTo>
                  <a:lnTo>
                    <a:pt x="76466" y="41109"/>
                  </a:lnTo>
                  <a:lnTo>
                    <a:pt x="76466" y="28867"/>
                  </a:lnTo>
                  <a:close/>
                </a:path>
                <a:path w="76834" h="70485">
                  <a:moveTo>
                    <a:pt x="76466" y="0"/>
                  </a:moveTo>
                  <a:lnTo>
                    <a:pt x="64325" y="0"/>
                  </a:lnTo>
                  <a:lnTo>
                    <a:pt x="64325" y="12268"/>
                  </a:lnTo>
                  <a:lnTo>
                    <a:pt x="76466" y="12268"/>
                  </a:lnTo>
                  <a:lnTo>
                    <a:pt x="764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7" name="object 77"/>
            <p:cNvSpPr/>
            <p:nvPr/>
          </p:nvSpPr>
          <p:spPr>
            <a:xfrm>
              <a:off x="7680569" y="2473082"/>
              <a:ext cx="169545" cy="451484"/>
            </a:xfrm>
            <a:custGeom>
              <a:avLst/>
              <a:gdLst/>
              <a:ahLst/>
              <a:cxnLst/>
              <a:rect l="l" t="t" r="r" b="b"/>
              <a:pathLst>
                <a:path w="169545" h="451485">
                  <a:moveTo>
                    <a:pt x="0" y="449605"/>
                  </a:moveTo>
                  <a:lnTo>
                    <a:pt x="0" y="51803"/>
                  </a:lnTo>
                  <a:lnTo>
                    <a:pt x="24295" y="51803"/>
                  </a:lnTo>
                  <a:lnTo>
                    <a:pt x="24295" y="23025"/>
                  </a:lnTo>
                  <a:lnTo>
                    <a:pt x="53835" y="23025"/>
                  </a:lnTo>
                  <a:lnTo>
                    <a:pt x="53835" y="0"/>
                  </a:lnTo>
                  <a:lnTo>
                    <a:pt x="114046" y="0"/>
                  </a:lnTo>
                  <a:lnTo>
                    <a:pt x="114046" y="23025"/>
                  </a:lnTo>
                  <a:lnTo>
                    <a:pt x="144513" y="23025"/>
                  </a:lnTo>
                  <a:lnTo>
                    <a:pt x="144513" y="51803"/>
                  </a:lnTo>
                  <a:lnTo>
                    <a:pt x="169075" y="51803"/>
                  </a:lnTo>
                  <a:lnTo>
                    <a:pt x="169075" y="45101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8" name="object 78"/>
            <p:cNvSpPr/>
            <p:nvPr/>
          </p:nvSpPr>
          <p:spPr>
            <a:xfrm>
              <a:off x="7712583" y="2544267"/>
              <a:ext cx="295910" cy="358775"/>
            </a:xfrm>
            <a:custGeom>
              <a:avLst/>
              <a:gdLst/>
              <a:ahLst/>
              <a:cxnLst/>
              <a:rect l="l" t="t" r="r" b="b"/>
              <a:pathLst>
                <a:path w="295909" h="358775">
                  <a:moveTo>
                    <a:pt x="12153" y="346024"/>
                  </a:moveTo>
                  <a:lnTo>
                    <a:pt x="0" y="346024"/>
                  </a:lnTo>
                  <a:lnTo>
                    <a:pt x="0" y="358292"/>
                  </a:lnTo>
                  <a:lnTo>
                    <a:pt x="12153" y="358292"/>
                  </a:lnTo>
                  <a:lnTo>
                    <a:pt x="12153" y="346024"/>
                  </a:lnTo>
                  <a:close/>
                </a:path>
                <a:path w="295909" h="358775">
                  <a:moveTo>
                    <a:pt x="12153" y="317169"/>
                  </a:moveTo>
                  <a:lnTo>
                    <a:pt x="0" y="317169"/>
                  </a:lnTo>
                  <a:lnTo>
                    <a:pt x="0" y="329438"/>
                  </a:lnTo>
                  <a:lnTo>
                    <a:pt x="12153" y="329438"/>
                  </a:lnTo>
                  <a:lnTo>
                    <a:pt x="12153" y="317169"/>
                  </a:lnTo>
                  <a:close/>
                </a:path>
                <a:path w="295909" h="358775">
                  <a:moveTo>
                    <a:pt x="12153" y="288493"/>
                  </a:moveTo>
                  <a:lnTo>
                    <a:pt x="0" y="288493"/>
                  </a:lnTo>
                  <a:lnTo>
                    <a:pt x="0" y="300736"/>
                  </a:lnTo>
                  <a:lnTo>
                    <a:pt x="12153" y="300736"/>
                  </a:lnTo>
                  <a:lnTo>
                    <a:pt x="12153" y="288493"/>
                  </a:lnTo>
                  <a:close/>
                </a:path>
                <a:path w="295909" h="358775">
                  <a:moveTo>
                    <a:pt x="12153" y="259638"/>
                  </a:moveTo>
                  <a:lnTo>
                    <a:pt x="0" y="259638"/>
                  </a:lnTo>
                  <a:lnTo>
                    <a:pt x="0" y="271894"/>
                  </a:lnTo>
                  <a:lnTo>
                    <a:pt x="12153" y="271894"/>
                  </a:lnTo>
                  <a:lnTo>
                    <a:pt x="12153" y="259638"/>
                  </a:lnTo>
                  <a:close/>
                </a:path>
                <a:path w="295909" h="358775">
                  <a:moveTo>
                    <a:pt x="12153" y="230784"/>
                  </a:moveTo>
                  <a:lnTo>
                    <a:pt x="0" y="230784"/>
                  </a:lnTo>
                  <a:lnTo>
                    <a:pt x="0" y="243039"/>
                  </a:lnTo>
                  <a:lnTo>
                    <a:pt x="12153" y="243039"/>
                  </a:lnTo>
                  <a:lnTo>
                    <a:pt x="12153" y="230784"/>
                  </a:lnTo>
                  <a:close/>
                </a:path>
                <a:path w="295909" h="358775">
                  <a:moveTo>
                    <a:pt x="12153" y="201930"/>
                  </a:moveTo>
                  <a:lnTo>
                    <a:pt x="0" y="201930"/>
                  </a:lnTo>
                  <a:lnTo>
                    <a:pt x="0" y="203200"/>
                  </a:lnTo>
                  <a:lnTo>
                    <a:pt x="0" y="214198"/>
                  </a:lnTo>
                  <a:lnTo>
                    <a:pt x="0" y="215455"/>
                  </a:lnTo>
                  <a:lnTo>
                    <a:pt x="12153" y="215455"/>
                  </a:lnTo>
                  <a:lnTo>
                    <a:pt x="12153" y="214198"/>
                  </a:lnTo>
                  <a:lnTo>
                    <a:pt x="12153" y="203200"/>
                  </a:lnTo>
                  <a:lnTo>
                    <a:pt x="12153" y="201930"/>
                  </a:lnTo>
                  <a:close/>
                </a:path>
                <a:path w="295909" h="358775">
                  <a:moveTo>
                    <a:pt x="12153" y="174358"/>
                  </a:moveTo>
                  <a:lnTo>
                    <a:pt x="0" y="174358"/>
                  </a:lnTo>
                  <a:lnTo>
                    <a:pt x="0" y="186626"/>
                  </a:lnTo>
                  <a:lnTo>
                    <a:pt x="12153" y="186626"/>
                  </a:lnTo>
                  <a:lnTo>
                    <a:pt x="12153" y="174358"/>
                  </a:lnTo>
                  <a:close/>
                </a:path>
                <a:path w="295909" h="358775">
                  <a:moveTo>
                    <a:pt x="12153" y="145503"/>
                  </a:moveTo>
                  <a:lnTo>
                    <a:pt x="0" y="145503"/>
                  </a:lnTo>
                  <a:lnTo>
                    <a:pt x="0" y="157772"/>
                  </a:lnTo>
                  <a:lnTo>
                    <a:pt x="12153" y="157772"/>
                  </a:lnTo>
                  <a:lnTo>
                    <a:pt x="12153" y="145503"/>
                  </a:lnTo>
                  <a:close/>
                </a:path>
                <a:path w="295909" h="358775">
                  <a:moveTo>
                    <a:pt x="12153" y="116649"/>
                  </a:moveTo>
                  <a:lnTo>
                    <a:pt x="0" y="116649"/>
                  </a:lnTo>
                  <a:lnTo>
                    <a:pt x="0" y="128917"/>
                  </a:lnTo>
                  <a:lnTo>
                    <a:pt x="12153" y="128917"/>
                  </a:lnTo>
                  <a:lnTo>
                    <a:pt x="12153" y="116649"/>
                  </a:lnTo>
                  <a:close/>
                </a:path>
                <a:path w="295909" h="358775">
                  <a:moveTo>
                    <a:pt x="12153" y="86550"/>
                  </a:moveTo>
                  <a:lnTo>
                    <a:pt x="0" y="86550"/>
                  </a:lnTo>
                  <a:lnTo>
                    <a:pt x="0" y="98806"/>
                  </a:lnTo>
                  <a:lnTo>
                    <a:pt x="12153" y="98806"/>
                  </a:lnTo>
                  <a:lnTo>
                    <a:pt x="12153" y="86550"/>
                  </a:lnTo>
                  <a:close/>
                </a:path>
                <a:path w="295909" h="358775">
                  <a:moveTo>
                    <a:pt x="12153" y="57696"/>
                  </a:moveTo>
                  <a:lnTo>
                    <a:pt x="0" y="57696"/>
                  </a:lnTo>
                  <a:lnTo>
                    <a:pt x="0" y="69951"/>
                  </a:lnTo>
                  <a:lnTo>
                    <a:pt x="12153" y="69951"/>
                  </a:lnTo>
                  <a:lnTo>
                    <a:pt x="12153" y="57696"/>
                  </a:lnTo>
                  <a:close/>
                </a:path>
                <a:path w="295909" h="358775">
                  <a:moveTo>
                    <a:pt x="12153" y="28854"/>
                  </a:moveTo>
                  <a:lnTo>
                    <a:pt x="0" y="28854"/>
                  </a:lnTo>
                  <a:lnTo>
                    <a:pt x="0" y="41122"/>
                  </a:lnTo>
                  <a:lnTo>
                    <a:pt x="12153" y="41122"/>
                  </a:lnTo>
                  <a:lnTo>
                    <a:pt x="12153" y="28854"/>
                  </a:lnTo>
                  <a:close/>
                </a:path>
                <a:path w="295909" h="358775">
                  <a:moveTo>
                    <a:pt x="12153" y="0"/>
                  </a:moveTo>
                  <a:lnTo>
                    <a:pt x="0" y="0"/>
                  </a:lnTo>
                  <a:lnTo>
                    <a:pt x="0" y="12268"/>
                  </a:lnTo>
                  <a:lnTo>
                    <a:pt x="12153" y="12268"/>
                  </a:lnTo>
                  <a:lnTo>
                    <a:pt x="12153" y="0"/>
                  </a:lnTo>
                  <a:close/>
                </a:path>
                <a:path w="295909" h="358775">
                  <a:moveTo>
                    <a:pt x="43116" y="346024"/>
                  </a:moveTo>
                  <a:lnTo>
                    <a:pt x="30962" y="346024"/>
                  </a:lnTo>
                  <a:lnTo>
                    <a:pt x="30962" y="358292"/>
                  </a:lnTo>
                  <a:lnTo>
                    <a:pt x="43116" y="358292"/>
                  </a:lnTo>
                  <a:lnTo>
                    <a:pt x="43116" y="346024"/>
                  </a:lnTo>
                  <a:close/>
                </a:path>
                <a:path w="295909" h="358775">
                  <a:moveTo>
                    <a:pt x="43116" y="317169"/>
                  </a:moveTo>
                  <a:lnTo>
                    <a:pt x="30962" y="317169"/>
                  </a:lnTo>
                  <a:lnTo>
                    <a:pt x="30962" y="329438"/>
                  </a:lnTo>
                  <a:lnTo>
                    <a:pt x="43116" y="329438"/>
                  </a:lnTo>
                  <a:lnTo>
                    <a:pt x="43116" y="317169"/>
                  </a:lnTo>
                  <a:close/>
                </a:path>
                <a:path w="295909" h="358775">
                  <a:moveTo>
                    <a:pt x="43116" y="288493"/>
                  </a:moveTo>
                  <a:lnTo>
                    <a:pt x="30962" y="288493"/>
                  </a:lnTo>
                  <a:lnTo>
                    <a:pt x="30962" y="300736"/>
                  </a:lnTo>
                  <a:lnTo>
                    <a:pt x="43116" y="300736"/>
                  </a:lnTo>
                  <a:lnTo>
                    <a:pt x="43116" y="288493"/>
                  </a:lnTo>
                  <a:close/>
                </a:path>
                <a:path w="295909" h="358775">
                  <a:moveTo>
                    <a:pt x="43116" y="259638"/>
                  </a:moveTo>
                  <a:lnTo>
                    <a:pt x="30962" y="259638"/>
                  </a:lnTo>
                  <a:lnTo>
                    <a:pt x="30962" y="271894"/>
                  </a:lnTo>
                  <a:lnTo>
                    <a:pt x="43116" y="271894"/>
                  </a:lnTo>
                  <a:lnTo>
                    <a:pt x="43116" y="259638"/>
                  </a:lnTo>
                  <a:close/>
                </a:path>
                <a:path w="295909" h="358775">
                  <a:moveTo>
                    <a:pt x="43116" y="230784"/>
                  </a:moveTo>
                  <a:lnTo>
                    <a:pt x="30962" y="230784"/>
                  </a:lnTo>
                  <a:lnTo>
                    <a:pt x="30962" y="243039"/>
                  </a:lnTo>
                  <a:lnTo>
                    <a:pt x="43116" y="243039"/>
                  </a:lnTo>
                  <a:lnTo>
                    <a:pt x="43116" y="230784"/>
                  </a:lnTo>
                  <a:close/>
                </a:path>
                <a:path w="295909" h="358775">
                  <a:moveTo>
                    <a:pt x="43116" y="201930"/>
                  </a:moveTo>
                  <a:lnTo>
                    <a:pt x="30962" y="201930"/>
                  </a:lnTo>
                  <a:lnTo>
                    <a:pt x="30962" y="203200"/>
                  </a:lnTo>
                  <a:lnTo>
                    <a:pt x="30962" y="214198"/>
                  </a:lnTo>
                  <a:lnTo>
                    <a:pt x="30962" y="215455"/>
                  </a:lnTo>
                  <a:lnTo>
                    <a:pt x="43116" y="215455"/>
                  </a:lnTo>
                  <a:lnTo>
                    <a:pt x="43116" y="214198"/>
                  </a:lnTo>
                  <a:lnTo>
                    <a:pt x="43116" y="203200"/>
                  </a:lnTo>
                  <a:lnTo>
                    <a:pt x="43116" y="201930"/>
                  </a:lnTo>
                  <a:close/>
                </a:path>
                <a:path w="295909" h="358775">
                  <a:moveTo>
                    <a:pt x="43116" y="174358"/>
                  </a:moveTo>
                  <a:lnTo>
                    <a:pt x="30962" y="174358"/>
                  </a:lnTo>
                  <a:lnTo>
                    <a:pt x="30962" y="186626"/>
                  </a:lnTo>
                  <a:lnTo>
                    <a:pt x="43116" y="186626"/>
                  </a:lnTo>
                  <a:lnTo>
                    <a:pt x="43116" y="174358"/>
                  </a:lnTo>
                  <a:close/>
                </a:path>
                <a:path w="295909" h="358775">
                  <a:moveTo>
                    <a:pt x="43116" y="145503"/>
                  </a:moveTo>
                  <a:lnTo>
                    <a:pt x="30962" y="145503"/>
                  </a:lnTo>
                  <a:lnTo>
                    <a:pt x="30962" y="157772"/>
                  </a:lnTo>
                  <a:lnTo>
                    <a:pt x="43116" y="157772"/>
                  </a:lnTo>
                  <a:lnTo>
                    <a:pt x="43116" y="145503"/>
                  </a:lnTo>
                  <a:close/>
                </a:path>
                <a:path w="295909" h="358775">
                  <a:moveTo>
                    <a:pt x="43116" y="116649"/>
                  </a:moveTo>
                  <a:lnTo>
                    <a:pt x="30962" y="116649"/>
                  </a:lnTo>
                  <a:lnTo>
                    <a:pt x="30962" y="128917"/>
                  </a:lnTo>
                  <a:lnTo>
                    <a:pt x="43116" y="128917"/>
                  </a:lnTo>
                  <a:lnTo>
                    <a:pt x="43116" y="116649"/>
                  </a:lnTo>
                  <a:close/>
                </a:path>
                <a:path w="295909" h="358775">
                  <a:moveTo>
                    <a:pt x="43116" y="86550"/>
                  </a:moveTo>
                  <a:lnTo>
                    <a:pt x="30962" y="86550"/>
                  </a:lnTo>
                  <a:lnTo>
                    <a:pt x="30962" y="98806"/>
                  </a:lnTo>
                  <a:lnTo>
                    <a:pt x="43116" y="98806"/>
                  </a:lnTo>
                  <a:lnTo>
                    <a:pt x="43116" y="86550"/>
                  </a:lnTo>
                  <a:close/>
                </a:path>
                <a:path w="295909" h="358775">
                  <a:moveTo>
                    <a:pt x="43116" y="57696"/>
                  </a:moveTo>
                  <a:lnTo>
                    <a:pt x="30962" y="57696"/>
                  </a:lnTo>
                  <a:lnTo>
                    <a:pt x="30962" y="69951"/>
                  </a:lnTo>
                  <a:lnTo>
                    <a:pt x="43116" y="69951"/>
                  </a:lnTo>
                  <a:lnTo>
                    <a:pt x="43116" y="57696"/>
                  </a:lnTo>
                  <a:close/>
                </a:path>
                <a:path w="295909" h="358775">
                  <a:moveTo>
                    <a:pt x="43116" y="28854"/>
                  </a:moveTo>
                  <a:lnTo>
                    <a:pt x="30962" y="28854"/>
                  </a:lnTo>
                  <a:lnTo>
                    <a:pt x="30962" y="41122"/>
                  </a:lnTo>
                  <a:lnTo>
                    <a:pt x="43116" y="41122"/>
                  </a:lnTo>
                  <a:lnTo>
                    <a:pt x="43116" y="28854"/>
                  </a:lnTo>
                  <a:close/>
                </a:path>
                <a:path w="295909" h="358775">
                  <a:moveTo>
                    <a:pt x="43116" y="0"/>
                  </a:moveTo>
                  <a:lnTo>
                    <a:pt x="30962" y="0"/>
                  </a:lnTo>
                  <a:lnTo>
                    <a:pt x="30962" y="12268"/>
                  </a:lnTo>
                  <a:lnTo>
                    <a:pt x="43116" y="12268"/>
                  </a:lnTo>
                  <a:lnTo>
                    <a:pt x="43116" y="0"/>
                  </a:lnTo>
                  <a:close/>
                </a:path>
                <a:path w="295909" h="358775">
                  <a:moveTo>
                    <a:pt x="74091" y="346024"/>
                  </a:moveTo>
                  <a:lnTo>
                    <a:pt x="61937" y="346024"/>
                  </a:lnTo>
                  <a:lnTo>
                    <a:pt x="61937" y="358292"/>
                  </a:lnTo>
                  <a:lnTo>
                    <a:pt x="74091" y="358292"/>
                  </a:lnTo>
                  <a:lnTo>
                    <a:pt x="74091" y="346024"/>
                  </a:lnTo>
                  <a:close/>
                </a:path>
                <a:path w="295909" h="358775">
                  <a:moveTo>
                    <a:pt x="74091" y="317169"/>
                  </a:moveTo>
                  <a:lnTo>
                    <a:pt x="61937" y="317169"/>
                  </a:lnTo>
                  <a:lnTo>
                    <a:pt x="61937" y="329438"/>
                  </a:lnTo>
                  <a:lnTo>
                    <a:pt x="74091" y="329438"/>
                  </a:lnTo>
                  <a:lnTo>
                    <a:pt x="74091" y="317169"/>
                  </a:lnTo>
                  <a:close/>
                </a:path>
                <a:path w="295909" h="358775">
                  <a:moveTo>
                    <a:pt x="74091" y="288493"/>
                  </a:moveTo>
                  <a:lnTo>
                    <a:pt x="61937" y="288493"/>
                  </a:lnTo>
                  <a:lnTo>
                    <a:pt x="61937" y="300736"/>
                  </a:lnTo>
                  <a:lnTo>
                    <a:pt x="74091" y="300736"/>
                  </a:lnTo>
                  <a:lnTo>
                    <a:pt x="74091" y="288493"/>
                  </a:lnTo>
                  <a:close/>
                </a:path>
                <a:path w="295909" h="358775">
                  <a:moveTo>
                    <a:pt x="74091" y="259638"/>
                  </a:moveTo>
                  <a:lnTo>
                    <a:pt x="61937" y="259638"/>
                  </a:lnTo>
                  <a:lnTo>
                    <a:pt x="61937" y="271894"/>
                  </a:lnTo>
                  <a:lnTo>
                    <a:pt x="74091" y="271894"/>
                  </a:lnTo>
                  <a:lnTo>
                    <a:pt x="74091" y="259638"/>
                  </a:lnTo>
                  <a:close/>
                </a:path>
                <a:path w="295909" h="358775">
                  <a:moveTo>
                    <a:pt x="74091" y="230784"/>
                  </a:moveTo>
                  <a:lnTo>
                    <a:pt x="61937" y="230784"/>
                  </a:lnTo>
                  <a:lnTo>
                    <a:pt x="61937" y="243039"/>
                  </a:lnTo>
                  <a:lnTo>
                    <a:pt x="74091" y="243039"/>
                  </a:lnTo>
                  <a:lnTo>
                    <a:pt x="74091" y="230784"/>
                  </a:lnTo>
                  <a:close/>
                </a:path>
                <a:path w="295909" h="358775">
                  <a:moveTo>
                    <a:pt x="74091" y="201930"/>
                  </a:moveTo>
                  <a:lnTo>
                    <a:pt x="61937" y="201930"/>
                  </a:lnTo>
                  <a:lnTo>
                    <a:pt x="61937" y="214198"/>
                  </a:lnTo>
                  <a:lnTo>
                    <a:pt x="74091" y="214198"/>
                  </a:lnTo>
                  <a:lnTo>
                    <a:pt x="74091" y="201930"/>
                  </a:lnTo>
                  <a:close/>
                </a:path>
                <a:path w="295909" h="358775">
                  <a:moveTo>
                    <a:pt x="74091" y="173088"/>
                  </a:moveTo>
                  <a:lnTo>
                    <a:pt x="61937" y="173088"/>
                  </a:lnTo>
                  <a:lnTo>
                    <a:pt x="61937" y="185356"/>
                  </a:lnTo>
                  <a:lnTo>
                    <a:pt x="74091" y="185356"/>
                  </a:lnTo>
                  <a:lnTo>
                    <a:pt x="74091" y="173088"/>
                  </a:lnTo>
                  <a:close/>
                </a:path>
                <a:path w="295909" h="358775">
                  <a:moveTo>
                    <a:pt x="74091" y="144233"/>
                  </a:moveTo>
                  <a:lnTo>
                    <a:pt x="61937" y="144233"/>
                  </a:lnTo>
                  <a:lnTo>
                    <a:pt x="61937" y="156502"/>
                  </a:lnTo>
                  <a:lnTo>
                    <a:pt x="74091" y="156502"/>
                  </a:lnTo>
                  <a:lnTo>
                    <a:pt x="74091" y="144233"/>
                  </a:lnTo>
                  <a:close/>
                </a:path>
                <a:path w="295909" h="358775">
                  <a:moveTo>
                    <a:pt x="74091" y="115379"/>
                  </a:moveTo>
                  <a:lnTo>
                    <a:pt x="61937" y="115379"/>
                  </a:lnTo>
                  <a:lnTo>
                    <a:pt x="61937" y="127647"/>
                  </a:lnTo>
                  <a:lnTo>
                    <a:pt x="74091" y="127647"/>
                  </a:lnTo>
                  <a:lnTo>
                    <a:pt x="74091" y="115379"/>
                  </a:lnTo>
                  <a:close/>
                </a:path>
                <a:path w="295909" h="358775">
                  <a:moveTo>
                    <a:pt x="74091" y="86550"/>
                  </a:moveTo>
                  <a:lnTo>
                    <a:pt x="61937" y="86550"/>
                  </a:lnTo>
                  <a:lnTo>
                    <a:pt x="61937" y="98806"/>
                  </a:lnTo>
                  <a:lnTo>
                    <a:pt x="74091" y="98806"/>
                  </a:lnTo>
                  <a:lnTo>
                    <a:pt x="74091" y="86550"/>
                  </a:lnTo>
                  <a:close/>
                </a:path>
                <a:path w="295909" h="358775">
                  <a:moveTo>
                    <a:pt x="74091" y="57696"/>
                  </a:moveTo>
                  <a:lnTo>
                    <a:pt x="61937" y="57696"/>
                  </a:lnTo>
                  <a:lnTo>
                    <a:pt x="61937" y="69951"/>
                  </a:lnTo>
                  <a:lnTo>
                    <a:pt x="74091" y="69951"/>
                  </a:lnTo>
                  <a:lnTo>
                    <a:pt x="74091" y="57696"/>
                  </a:lnTo>
                  <a:close/>
                </a:path>
                <a:path w="295909" h="358775">
                  <a:moveTo>
                    <a:pt x="74091" y="28854"/>
                  </a:moveTo>
                  <a:lnTo>
                    <a:pt x="61937" y="28854"/>
                  </a:lnTo>
                  <a:lnTo>
                    <a:pt x="61937" y="41122"/>
                  </a:lnTo>
                  <a:lnTo>
                    <a:pt x="74091" y="41122"/>
                  </a:lnTo>
                  <a:lnTo>
                    <a:pt x="74091" y="28854"/>
                  </a:lnTo>
                  <a:close/>
                </a:path>
                <a:path w="295909" h="358775">
                  <a:moveTo>
                    <a:pt x="74091" y="0"/>
                  </a:moveTo>
                  <a:lnTo>
                    <a:pt x="61937" y="0"/>
                  </a:lnTo>
                  <a:lnTo>
                    <a:pt x="61937" y="12268"/>
                  </a:lnTo>
                  <a:lnTo>
                    <a:pt x="74091" y="12268"/>
                  </a:lnTo>
                  <a:lnTo>
                    <a:pt x="74091" y="0"/>
                  </a:lnTo>
                  <a:close/>
                </a:path>
                <a:path w="295909" h="358775">
                  <a:moveTo>
                    <a:pt x="105054" y="346024"/>
                  </a:moveTo>
                  <a:lnTo>
                    <a:pt x="92900" y="346024"/>
                  </a:lnTo>
                  <a:lnTo>
                    <a:pt x="92900" y="358292"/>
                  </a:lnTo>
                  <a:lnTo>
                    <a:pt x="105054" y="358292"/>
                  </a:lnTo>
                  <a:lnTo>
                    <a:pt x="105054" y="346024"/>
                  </a:lnTo>
                  <a:close/>
                </a:path>
                <a:path w="295909" h="358775">
                  <a:moveTo>
                    <a:pt x="105054" y="317169"/>
                  </a:moveTo>
                  <a:lnTo>
                    <a:pt x="92900" y="317169"/>
                  </a:lnTo>
                  <a:lnTo>
                    <a:pt x="92900" y="329438"/>
                  </a:lnTo>
                  <a:lnTo>
                    <a:pt x="105054" y="329438"/>
                  </a:lnTo>
                  <a:lnTo>
                    <a:pt x="105054" y="317169"/>
                  </a:lnTo>
                  <a:close/>
                </a:path>
                <a:path w="295909" h="358775">
                  <a:moveTo>
                    <a:pt x="105054" y="288493"/>
                  </a:moveTo>
                  <a:lnTo>
                    <a:pt x="92900" y="288493"/>
                  </a:lnTo>
                  <a:lnTo>
                    <a:pt x="92900" y="300736"/>
                  </a:lnTo>
                  <a:lnTo>
                    <a:pt x="105054" y="300736"/>
                  </a:lnTo>
                  <a:lnTo>
                    <a:pt x="105054" y="288493"/>
                  </a:lnTo>
                  <a:close/>
                </a:path>
                <a:path w="295909" h="358775">
                  <a:moveTo>
                    <a:pt x="105054" y="259638"/>
                  </a:moveTo>
                  <a:lnTo>
                    <a:pt x="92900" y="259638"/>
                  </a:lnTo>
                  <a:lnTo>
                    <a:pt x="92900" y="271894"/>
                  </a:lnTo>
                  <a:lnTo>
                    <a:pt x="105054" y="271894"/>
                  </a:lnTo>
                  <a:lnTo>
                    <a:pt x="105054" y="259638"/>
                  </a:lnTo>
                  <a:close/>
                </a:path>
                <a:path w="295909" h="358775">
                  <a:moveTo>
                    <a:pt x="105054" y="230784"/>
                  </a:moveTo>
                  <a:lnTo>
                    <a:pt x="92900" y="230784"/>
                  </a:lnTo>
                  <a:lnTo>
                    <a:pt x="92900" y="243039"/>
                  </a:lnTo>
                  <a:lnTo>
                    <a:pt x="105054" y="243039"/>
                  </a:lnTo>
                  <a:lnTo>
                    <a:pt x="105054" y="230784"/>
                  </a:lnTo>
                  <a:close/>
                </a:path>
                <a:path w="295909" h="358775">
                  <a:moveTo>
                    <a:pt x="105054" y="201930"/>
                  </a:moveTo>
                  <a:lnTo>
                    <a:pt x="92900" y="201930"/>
                  </a:lnTo>
                  <a:lnTo>
                    <a:pt x="92900" y="214198"/>
                  </a:lnTo>
                  <a:lnTo>
                    <a:pt x="105054" y="214198"/>
                  </a:lnTo>
                  <a:lnTo>
                    <a:pt x="105054" y="201930"/>
                  </a:lnTo>
                  <a:close/>
                </a:path>
                <a:path w="295909" h="358775">
                  <a:moveTo>
                    <a:pt x="105054" y="173088"/>
                  </a:moveTo>
                  <a:lnTo>
                    <a:pt x="92900" y="173088"/>
                  </a:lnTo>
                  <a:lnTo>
                    <a:pt x="92900" y="185356"/>
                  </a:lnTo>
                  <a:lnTo>
                    <a:pt x="105054" y="185356"/>
                  </a:lnTo>
                  <a:lnTo>
                    <a:pt x="105054" y="173088"/>
                  </a:lnTo>
                  <a:close/>
                </a:path>
                <a:path w="295909" h="358775">
                  <a:moveTo>
                    <a:pt x="105054" y="144233"/>
                  </a:moveTo>
                  <a:lnTo>
                    <a:pt x="92900" y="144233"/>
                  </a:lnTo>
                  <a:lnTo>
                    <a:pt x="92900" y="156502"/>
                  </a:lnTo>
                  <a:lnTo>
                    <a:pt x="105054" y="156502"/>
                  </a:lnTo>
                  <a:lnTo>
                    <a:pt x="105054" y="144233"/>
                  </a:lnTo>
                  <a:close/>
                </a:path>
                <a:path w="295909" h="358775">
                  <a:moveTo>
                    <a:pt x="105054" y="115379"/>
                  </a:moveTo>
                  <a:lnTo>
                    <a:pt x="92900" y="115379"/>
                  </a:lnTo>
                  <a:lnTo>
                    <a:pt x="92900" y="127647"/>
                  </a:lnTo>
                  <a:lnTo>
                    <a:pt x="105054" y="127647"/>
                  </a:lnTo>
                  <a:lnTo>
                    <a:pt x="105054" y="115379"/>
                  </a:lnTo>
                  <a:close/>
                </a:path>
                <a:path w="295909" h="358775">
                  <a:moveTo>
                    <a:pt x="105054" y="86550"/>
                  </a:moveTo>
                  <a:lnTo>
                    <a:pt x="92900" y="86550"/>
                  </a:lnTo>
                  <a:lnTo>
                    <a:pt x="92900" y="98806"/>
                  </a:lnTo>
                  <a:lnTo>
                    <a:pt x="105054" y="98806"/>
                  </a:lnTo>
                  <a:lnTo>
                    <a:pt x="105054" y="86550"/>
                  </a:lnTo>
                  <a:close/>
                </a:path>
                <a:path w="295909" h="358775">
                  <a:moveTo>
                    <a:pt x="105054" y="57696"/>
                  </a:moveTo>
                  <a:lnTo>
                    <a:pt x="92900" y="57696"/>
                  </a:lnTo>
                  <a:lnTo>
                    <a:pt x="92900" y="69951"/>
                  </a:lnTo>
                  <a:lnTo>
                    <a:pt x="105054" y="69951"/>
                  </a:lnTo>
                  <a:lnTo>
                    <a:pt x="105054" y="57696"/>
                  </a:lnTo>
                  <a:close/>
                </a:path>
                <a:path w="295909" h="358775">
                  <a:moveTo>
                    <a:pt x="105054" y="28854"/>
                  </a:moveTo>
                  <a:lnTo>
                    <a:pt x="92900" y="28854"/>
                  </a:lnTo>
                  <a:lnTo>
                    <a:pt x="92900" y="41122"/>
                  </a:lnTo>
                  <a:lnTo>
                    <a:pt x="105054" y="41122"/>
                  </a:lnTo>
                  <a:lnTo>
                    <a:pt x="105054" y="28854"/>
                  </a:lnTo>
                  <a:close/>
                </a:path>
                <a:path w="295909" h="358775">
                  <a:moveTo>
                    <a:pt x="105054" y="0"/>
                  </a:moveTo>
                  <a:lnTo>
                    <a:pt x="92900" y="0"/>
                  </a:lnTo>
                  <a:lnTo>
                    <a:pt x="92900" y="12268"/>
                  </a:lnTo>
                  <a:lnTo>
                    <a:pt x="105054" y="12268"/>
                  </a:lnTo>
                  <a:lnTo>
                    <a:pt x="105054" y="0"/>
                  </a:lnTo>
                  <a:close/>
                </a:path>
                <a:path w="295909" h="358775">
                  <a:moveTo>
                    <a:pt x="231267" y="204165"/>
                  </a:moveTo>
                  <a:lnTo>
                    <a:pt x="219113" y="204165"/>
                  </a:lnTo>
                  <a:lnTo>
                    <a:pt x="219113" y="216408"/>
                  </a:lnTo>
                  <a:lnTo>
                    <a:pt x="231267" y="216408"/>
                  </a:lnTo>
                  <a:lnTo>
                    <a:pt x="231267" y="204165"/>
                  </a:lnTo>
                  <a:close/>
                </a:path>
                <a:path w="295909" h="358775">
                  <a:moveTo>
                    <a:pt x="231267" y="175298"/>
                  </a:moveTo>
                  <a:lnTo>
                    <a:pt x="219113" y="175298"/>
                  </a:lnTo>
                  <a:lnTo>
                    <a:pt x="219113" y="187553"/>
                  </a:lnTo>
                  <a:lnTo>
                    <a:pt x="231267" y="187553"/>
                  </a:lnTo>
                  <a:lnTo>
                    <a:pt x="231267" y="175298"/>
                  </a:lnTo>
                  <a:close/>
                </a:path>
                <a:path w="295909" h="358775">
                  <a:moveTo>
                    <a:pt x="231267" y="146469"/>
                  </a:moveTo>
                  <a:lnTo>
                    <a:pt x="219113" y="146469"/>
                  </a:lnTo>
                  <a:lnTo>
                    <a:pt x="219113" y="158711"/>
                  </a:lnTo>
                  <a:lnTo>
                    <a:pt x="231267" y="158711"/>
                  </a:lnTo>
                  <a:lnTo>
                    <a:pt x="231267" y="146469"/>
                  </a:lnTo>
                  <a:close/>
                </a:path>
                <a:path w="295909" h="358775">
                  <a:moveTo>
                    <a:pt x="263423" y="261721"/>
                  </a:moveTo>
                  <a:lnTo>
                    <a:pt x="251282" y="261721"/>
                  </a:lnTo>
                  <a:lnTo>
                    <a:pt x="251282" y="273989"/>
                  </a:lnTo>
                  <a:lnTo>
                    <a:pt x="263423" y="273989"/>
                  </a:lnTo>
                  <a:lnTo>
                    <a:pt x="263423" y="261721"/>
                  </a:lnTo>
                  <a:close/>
                </a:path>
                <a:path w="295909" h="358775">
                  <a:moveTo>
                    <a:pt x="263423" y="232879"/>
                  </a:moveTo>
                  <a:lnTo>
                    <a:pt x="251282" y="232879"/>
                  </a:lnTo>
                  <a:lnTo>
                    <a:pt x="251282" y="245148"/>
                  </a:lnTo>
                  <a:lnTo>
                    <a:pt x="263423" y="245148"/>
                  </a:lnTo>
                  <a:lnTo>
                    <a:pt x="263423" y="232879"/>
                  </a:lnTo>
                  <a:close/>
                </a:path>
                <a:path w="295909" h="358775">
                  <a:moveTo>
                    <a:pt x="263423" y="204025"/>
                  </a:moveTo>
                  <a:lnTo>
                    <a:pt x="251282" y="204025"/>
                  </a:lnTo>
                  <a:lnTo>
                    <a:pt x="251282" y="204165"/>
                  </a:lnTo>
                  <a:lnTo>
                    <a:pt x="251282" y="216293"/>
                  </a:lnTo>
                  <a:lnTo>
                    <a:pt x="263423" y="216408"/>
                  </a:lnTo>
                  <a:lnTo>
                    <a:pt x="263423" y="204165"/>
                  </a:lnTo>
                  <a:lnTo>
                    <a:pt x="263423" y="204025"/>
                  </a:lnTo>
                  <a:close/>
                </a:path>
                <a:path w="295909" h="358775">
                  <a:moveTo>
                    <a:pt x="263423" y="175298"/>
                  </a:moveTo>
                  <a:lnTo>
                    <a:pt x="251282" y="175298"/>
                  </a:lnTo>
                  <a:lnTo>
                    <a:pt x="251282" y="187553"/>
                  </a:lnTo>
                  <a:lnTo>
                    <a:pt x="263423" y="187553"/>
                  </a:lnTo>
                  <a:lnTo>
                    <a:pt x="263423" y="175298"/>
                  </a:lnTo>
                  <a:close/>
                </a:path>
                <a:path w="295909" h="358775">
                  <a:moveTo>
                    <a:pt x="263423" y="146469"/>
                  </a:moveTo>
                  <a:lnTo>
                    <a:pt x="251282" y="146469"/>
                  </a:lnTo>
                  <a:lnTo>
                    <a:pt x="251282" y="158711"/>
                  </a:lnTo>
                  <a:lnTo>
                    <a:pt x="263423" y="158711"/>
                  </a:lnTo>
                  <a:lnTo>
                    <a:pt x="263423" y="146469"/>
                  </a:lnTo>
                  <a:close/>
                </a:path>
                <a:path w="295909" h="358775">
                  <a:moveTo>
                    <a:pt x="295579" y="261721"/>
                  </a:moveTo>
                  <a:lnTo>
                    <a:pt x="283438" y="261721"/>
                  </a:lnTo>
                  <a:lnTo>
                    <a:pt x="283438" y="273989"/>
                  </a:lnTo>
                  <a:lnTo>
                    <a:pt x="295579" y="273989"/>
                  </a:lnTo>
                  <a:lnTo>
                    <a:pt x="295579" y="261721"/>
                  </a:lnTo>
                  <a:close/>
                </a:path>
                <a:path w="295909" h="358775">
                  <a:moveTo>
                    <a:pt x="295579" y="232879"/>
                  </a:moveTo>
                  <a:lnTo>
                    <a:pt x="283438" y="232879"/>
                  </a:lnTo>
                  <a:lnTo>
                    <a:pt x="283438" y="245148"/>
                  </a:lnTo>
                  <a:lnTo>
                    <a:pt x="295579" y="245148"/>
                  </a:lnTo>
                  <a:lnTo>
                    <a:pt x="295579" y="232879"/>
                  </a:lnTo>
                  <a:close/>
                </a:path>
                <a:path w="295909" h="358775">
                  <a:moveTo>
                    <a:pt x="295579" y="204025"/>
                  </a:moveTo>
                  <a:lnTo>
                    <a:pt x="283438" y="204025"/>
                  </a:lnTo>
                  <a:lnTo>
                    <a:pt x="283438" y="204165"/>
                  </a:lnTo>
                  <a:lnTo>
                    <a:pt x="283438" y="216293"/>
                  </a:lnTo>
                  <a:lnTo>
                    <a:pt x="295579" y="216408"/>
                  </a:lnTo>
                  <a:lnTo>
                    <a:pt x="295579" y="204165"/>
                  </a:lnTo>
                  <a:lnTo>
                    <a:pt x="295579" y="204025"/>
                  </a:lnTo>
                  <a:close/>
                </a:path>
                <a:path w="295909" h="358775">
                  <a:moveTo>
                    <a:pt x="295579" y="175298"/>
                  </a:moveTo>
                  <a:lnTo>
                    <a:pt x="283438" y="175298"/>
                  </a:lnTo>
                  <a:lnTo>
                    <a:pt x="283438" y="187553"/>
                  </a:lnTo>
                  <a:lnTo>
                    <a:pt x="295579" y="187553"/>
                  </a:lnTo>
                  <a:lnTo>
                    <a:pt x="295579" y="175298"/>
                  </a:lnTo>
                  <a:close/>
                </a:path>
                <a:path w="295909" h="358775">
                  <a:moveTo>
                    <a:pt x="295579" y="146469"/>
                  </a:moveTo>
                  <a:lnTo>
                    <a:pt x="283438" y="146469"/>
                  </a:lnTo>
                  <a:lnTo>
                    <a:pt x="283438" y="158711"/>
                  </a:lnTo>
                  <a:lnTo>
                    <a:pt x="295579" y="158711"/>
                  </a:lnTo>
                  <a:lnTo>
                    <a:pt x="295579" y="14646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9" name="object 79"/>
            <p:cNvSpPr/>
            <p:nvPr/>
          </p:nvSpPr>
          <p:spPr>
            <a:xfrm>
              <a:off x="7931696" y="2748292"/>
              <a:ext cx="76835" cy="128270"/>
            </a:xfrm>
            <a:custGeom>
              <a:avLst/>
              <a:gdLst/>
              <a:ahLst/>
              <a:cxnLst/>
              <a:rect l="l" t="t" r="r" b="b"/>
              <a:pathLst>
                <a:path w="76834" h="128269">
                  <a:moveTo>
                    <a:pt x="12153" y="115379"/>
                  </a:moveTo>
                  <a:lnTo>
                    <a:pt x="0" y="115379"/>
                  </a:lnTo>
                  <a:lnTo>
                    <a:pt x="0" y="127647"/>
                  </a:lnTo>
                  <a:lnTo>
                    <a:pt x="12153" y="127647"/>
                  </a:lnTo>
                  <a:lnTo>
                    <a:pt x="12153" y="115379"/>
                  </a:lnTo>
                  <a:close/>
                </a:path>
                <a:path w="76834" h="128269">
                  <a:moveTo>
                    <a:pt x="12153" y="86525"/>
                  </a:moveTo>
                  <a:lnTo>
                    <a:pt x="0" y="86525"/>
                  </a:lnTo>
                  <a:lnTo>
                    <a:pt x="0" y="98793"/>
                  </a:lnTo>
                  <a:lnTo>
                    <a:pt x="12153" y="98793"/>
                  </a:lnTo>
                  <a:lnTo>
                    <a:pt x="12153" y="86525"/>
                  </a:lnTo>
                  <a:close/>
                </a:path>
                <a:path w="76834" h="128269">
                  <a:moveTo>
                    <a:pt x="12153" y="57670"/>
                  </a:moveTo>
                  <a:lnTo>
                    <a:pt x="0" y="57670"/>
                  </a:lnTo>
                  <a:lnTo>
                    <a:pt x="0" y="69938"/>
                  </a:lnTo>
                  <a:lnTo>
                    <a:pt x="12153" y="69964"/>
                  </a:lnTo>
                  <a:lnTo>
                    <a:pt x="12153" y="57696"/>
                  </a:lnTo>
                  <a:close/>
                </a:path>
                <a:path w="76834" h="128269">
                  <a:moveTo>
                    <a:pt x="12153" y="28854"/>
                  </a:moveTo>
                  <a:lnTo>
                    <a:pt x="0" y="28854"/>
                  </a:lnTo>
                  <a:lnTo>
                    <a:pt x="0" y="41122"/>
                  </a:lnTo>
                  <a:lnTo>
                    <a:pt x="12153" y="41122"/>
                  </a:lnTo>
                  <a:lnTo>
                    <a:pt x="12153" y="28854"/>
                  </a:lnTo>
                  <a:close/>
                </a:path>
                <a:path w="76834" h="128269">
                  <a:moveTo>
                    <a:pt x="12153" y="0"/>
                  </a:moveTo>
                  <a:lnTo>
                    <a:pt x="0" y="0"/>
                  </a:lnTo>
                  <a:lnTo>
                    <a:pt x="0" y="12268"/>
                  </a:lnTo>
                  <a:lnTo>
                    <a:pt x="12153" y="12268"/>
                  </a:lnTo>
                  <a:lnTo>
                    <a:pt x="12153" y="0"/>
                  </a:lnTo>
                  <a:close/>
                </a:path>
                <a:path w="76834" h="128269">
                  <a:moveTo>
                    <a:pt x="44310" y="115379"/>
                  </a:moveTo>
                  <a:lnTo>
                    <a:pt x="32169" y="115379"/>
                  </a:lnTo>
                  <a:lnTo>
                    <a:pt x="32169" y="127647"/>
                  </a:lnTo>
                  <a:lnTo>
                    <a:pt x="44310" y="127647"/>
                  </a:lnTo>
                  <a:lnTo>
                    <a:pt x="44310" y="115379"/>
                  </a:lnTo>
                  <a:close/>
                </a:path>
                <a:path w="76834" h="128269">
                  <a:moveTo>
                    <a:pt x="44310" y="86525"/>
                  </a:moveTo>
                  <a:lnTo>
                    <a:pt x="32169" y="86525"/>
                  </a:lnTo>
                  <a:lnTo>
                    <a:pt x="32169" y="98793"/>
                  </a:lnTo>
                  <a:lnTo>
                    <a:pt x="44310" y="98793"/>
                  </a:lnTo>
                  <a:lnTo>
                    <a:pt x="44310" y="86525"/>
                  </a:lnTo>
                  <a:close/>
                </a:path>
                <a:path w="76834" h="128269">
                  <a:moveTo>
                    <a:pt x="44310" y="57670"/>
                  </a:moveTo>
                  <a:lnTo>
                    <a:pt x="32169" y="57670"/>
                  </a:lnTo>
                  <a:lnTo>
                    <a:pt x="32169" y="69938"/>
                  </a:lnTo>
                  <a:lnTo>
                    <a:pt x="44310" y="69964"/>
                  </a:lnTo>
                  <a:lnTo>
                    <a:pt x="44310" y="57696"/>
                  </a:lnTo>
                  <a:close/>
                </a:path>
                <a:path w="76834" h="128269">
                  <a:moveTo>
                    <a:pt x="76466" y="115379"/>
                  </a:moveTo>
                  <a:lnTo>
                    <a:pt x="64325" y="115379"/>
                  </a:lnTo>
                  <a:lnTo>
                    <a:pt x="64325" y="127647"/>
                  </a:lnTo>
                  <a:lnTo>
                    <a:pt x="76466" y="127647"/>
                  </a:lnTo>
                  <a:lnTo>
                    <a:pt x="76466" y="115379"/>
                  </a:lnTo>
                  <a:close/>
                </a:path>
                <a:path w="76834" h="128269">
                  <a:moveTo>
                    <a:pt x="76466" y="86525"/>
                  </a:moveTo>
                  <a:lnTo>
                    <a:pt x="64325" y="86525"/>
                  </a:lnTo>
                  <a:lnTo>
                    <a:pt x="64325" y="98793"/>
                  </a:lnTo>
                  <a:lnTo>
                    <a:pt x="76466" y="98793"/>
                  </a:lnTo>
                  <a:lnTo>
                    <a:pt x="76466" y="86525"/>
                  </a:lnTo>
                  <a:close/>
                </a:path>
                <a:path w="76834" h="128269">
                  <a:moveTo>
                    <a:pt x="76466" y="57670"/>
                  </a:moveTo>
                  <a:lnTo>
                    <a:pt x="64325" y="57670"/>
                  </a:lnTo>
                  <a:lnTo>
                    <a:pt x="64325" y="69938"/>
                  </a:lnTo>
                  <a:lnTo>
                    <a:pt x="76466" y="69938"/>
                  </a:lnTo>
                  <a:lnTo>
                    <a:pt x="76466" y="576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0" name="object 80"/>
            <p:cNvSpPr/>
            <p:nvPr/>
          </p:nvSpPr>
          <p:spPr>
            <a:xfrm>
              <a:off x="5111750" y="2744990"/>
              <a:ext cx="76835" cy="181610"/>
            </a:xfrm>
            <a:custGeom>
              <a:avLst/>
              <a:gdLst/>
              <a:ahLst/>
              <a:cxnLst/>
              <a:rect l="l" t="t" r="r" b="b"/>
              <a:pathLst>
                <a:path w="76835" h="181610">
                  <a:moveTo>
                    <a:pt x="76301" y="181216"/>
                  </a:moveTo>
                  <a:lnTo>
                    <a:pt x="0" y="181216"/>
                  </a:lnTo>
                  <a:lnTo>
                    <a:pt x="0" y="0"/>
                  </a:lnTo>
                  <a:lnTo>
                    <a:pt x="76301" y="0"/>
                  </a:lnTo>
                  <a:lnTo>
                    <a:pt x="76301" y="181216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1" name="object 81"/>
            <p:cNvSpPr/>
            <p:nvPr/>
          </p:nvSpPr>
          <p:spPr>
            <a:xfrm>
              <a:off x="5144035" y="2785883"/>
              <a:ext cx="247015" cy="140335"/>
            </a:xfrm>
            <a:custGeom>
              <a:avLst/>
              <a:gdLst/>
              <a:ahLst/>
              <a:cxnLst/>
              <a:rect l="l" t="t" r="r" b="b"/>
              <a:pathLst>
                <a:path w="247014" h="140335">
                  <a:moveTo>
                    <a:pt x="50800" y="45262"/>
                  </a:moveTo>
                  <a:lnTo>
                    <a:pt x="68846" y="45262"/>
                  </a:lnTo>
                  <a:lnTo>
                    <a:pt x="129159" y="0"/>
                  </a:lnTo>
                  <a:lnTo>
                    <a:pt x="129159" y="44132"/>
                  </a:lnTo>
                  <a:lnTo>
                    <a:pt x="187960" y="0"/>
                  </a:lnTo>
                  <a:lnTo>
                    <a:pt x="187960" y="44132"/>
                  </a:lnTo>
                  <a:lnTo>
                    <a:pt x="246773" y="0"/>
                  </a:lnTo>
                  <a:lnTo>
                    <a:pt x="246773" y="45262"/>
                  </a:lnTo>
                  <a:lnTo>
                    <a:pt x="246773" y="54470"/>
                  </a:lnTo>
                  <a:lnTo>
                    <a:pt x="246773" y="140322"/>
                  </a:lnTo>
                  <a:lnTo>
                    <a:pt x="0" y="140322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82" name="object 8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34372" y="2589080"/>
              <a:ext cx="135489" cy="150879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5149212" y="2778323"/>
              <a:ext cx="0" cy="42545"/>
            </a:xfrm>
            <a:custGeom>
              <a:avLst/>
              <a:gdLst/>
              <a:ahLst/>
              <a:cxnLst/>
              <a:rect l="l" t="t" r="r" b="b"/>
              <a:pathLst>
                <a:path h="42544">
                  <a:moveTo>
                    <a:pt x="0" y="0"/>
                  </a:moveTo>
                  <a:lnTo>
                    <a:pt x="0" y="41948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84" name="object 8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91616" y="2696864"/>
              <a:ext cx="178269" cy="219880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5715576" y="2575891"/>
              <a:ext cx="48895" cy="147955"/>
            </a:xfrm>
            <a:custGeom>
              <a:avLst/>
              <a:gdLst/>
              <a:ahLst/>
              <a:cxnLst/>
              <a:rect l="l" t="t" r="r" b="b"/>
              <a:pathLst>
                <a:path w="48895" h="147955">
                  <a:moveTo>
                    <a:pt x="48298" y="147675"/>
                  </a:moveTo>
                  <a:lnTo>
                    <a:pt x="45694" y="0"/>
                  </a:lnTo>
                  <a:lnTo>
                    <a:pt x="2603" y="0"/>
                  </a:lnTo>
                  <a:lnTo>
                    <a:pt x="0" y="147675"/>
                  </a:lnTo>
                </a:path>
              </a:pathLst>
            </a:custGeom>
            <a:ln w="177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6" name="object 86"/>
            <p:cNvSpPr/>
            <p:nvPr/>
          </p:nvSpPr>
          <p:spPr>
            <a:xfrm>
              <a:off x="5815983" y="2575891"/>
              <a:ext cx="48895" cy="147955"/>
            </a:xfrm>
            <a:custGeom>
              <a:avLst/>
              <a:gdLst/>
              <a:ahLst/>
              <a:cxnLst/>
              <a:rect l="l" t="t" r="r" b="b"/>
              <a:pathLst>
                <a:path w="48895" h="147955">
                  <a:moveTo>
                    <a:pt x="48298" y="147675"/>
                  </a:moveTo>
                  <a:lnTo>
                    <a:pt x="45694" y="0"/>
                  </a:lnTo>
                  <a:lnTo>
                    <a:pt x="2603" y="0"/>
                  </a:lnTo>
                  <a:lnTo>
                    <a:pt x="0" y="147675"/>
                  </a:lnTo>
                </a:path>
              </a:pathLst>
            </a:custGeom>
            <a:ln w="177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7" name="object 87"/>
            <p:cNvSpPr/>
            <p:nvPr/>
          </p:nvSpPr>
          <p:spPr>
            <a:xfrm>
              <a:off x="5666146" y="2734278"/>
              <a:ext cx="306705" cy="188595"/>
            </a:xfrm>
            <a:custGeom>
              <a:avLst/>
              <a:gdLst/>
              <a:ahLst/>
              <a:cxnLst/>
              <a:rect l="l" t="t" r="r" b="b"/>
              <a:pathLst>
                <a:path w="306704" h="188594">
                  <a:moveTo>
                    <a:pt x="306285" y="187858"/>
                  </a:moveTo>
                  <a:lnTo>
                    <a:pt x="306285" y="0"/>
                  </a:lnTo>
                  <a:lnTo>
                    <a:pt x="0" y="0"/>
                  </a:lnTo>
                  <a:lnTo>
                    <a:pt x="0" y="188582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8" name="object 88"/>
            <p:cNvSpPr/>
            <p:nvPr/>
          </p:nvSpPr>
          <p:spPr>
            <a:xfrm>
              <a:off x="5707303" y="2765589"/>
              <a:ext cx="228600" cy="121920"/>
            </a:xfrm>
            <a:custGeom>
              <a:avLst/>
              <a:gdLst/>
              <a:ahLst/>
              <a:cxnLst/>
              <a:rect l="l" t="t" r="r" b="b"/>
              <a:pathLst>
                <a:path w="228600" h="121919">
                  <a:moveTo>
                    <a:pt x="15913" y="106756"/>
                  </a:moveTo>
                  <a:lnTo>
                    <a:pt x="0" y="106756"/>
                  </a:lnTo>
                  <a:lnTo>
                    <a:pt x="0" y="121869"/>
                  </a:lnTo>
                  <a:lnTo>
                    <a:pt x="15913" y="121869"/>
                  </a:lnTo>
                  <a:lnTo>
                    <a:pt x="15913" y="106756"/>
                  </a:lnTo>
                  <a:close/>
                </a:path>
                <a:path w="228600" h="121919">
                  <a:moveTo>
                    <a:pt x="15913" y="71170"/>
                  </a:moveTo>
                  <a:lnTo>
                    <a:pt x="0" y="71170"/>
                  </a:lnTo>
                  <a:lnTo>
                    <a:pt x="0" y="86283"/>
                  </a:lnTo>
                  <a:lnTo>
                    <a:pt x="15913" y="86283"/>
                  </a:lnTo>
                  <a:lnTo>
                    <a:pt x="15913" y="71170"/>
                  </a:lnTo>
                  <a:close/>
                </a:path>
                <a:path w="228600" h="121919">
                  <a:moveTo>
                    <a:pt x="15913" y="35598"/>
                  </a:moveTo>
                  <a:lnTo>
                    <a:pt x="0" y="35598"/>
                  </a:lnTo>
                  <a:lnTo>
                    <a:pt x="0" y="50711"/>
                  </a:lnTo>
                  <a:lnTo>
                    <a:pt x="15913" y="50711"/>
                  </a:lnTo>
                  <a:lnTo>
                    <a:pt x="15913" y="35598"/>
                  </a:lnTo>
                  <a:close/>
                </a:path>
                <a:path w="228600" h="121919">
                  <a:moveTo>
                    <a:pt x="15913" y="0"/>
                  </a:moveTo>
                  <a:lnTo>
                    <a:pt x="0" y="0"/>
                  </a:lnTo>
                  <a:lnTo>
                    <a:pt x="0" y="15125"/>
                  </a:lnTo>
                  <a:lnTo>
                    <a:pt x="15913" y="15125"/>
                  </a:lnTo>
                  <a:lnTo>
                    <a:pt x="15913" y="0"/>
                  </a:lnTo>
                  <a:close/>
                </a:path>
                <a:path w="228600" h="121919">
                  <a:moveTo>
                    <a:pt x="58407" y="106756"/>
                  </a:moveTo>
                  <a:lnTo>
                    <a:pt x="42494" y="106756"/>
                  </a:lnTo>
                  <a:lnTo>
                    <a:pt x="42494" y="121869"/>
                  </a:lnTo>
                  <a:lnTo>
                    <a:pt x="58407" y="121869"/>
                  </a:lnTo>
                  <a:lnTo>
                    <a:pt x="58407" y="106756"/>
                  </a:lnTo>
                  <a:close/>
                </a:path>
                <a:path w="228600" h="121919">
                  <a:moveTo>
                    <a:pt x="58407" y="71170"/>
                  </a:moveTo>
                  <a:lnTo>
                    <a:pt x="42494" y="71170"/>
                  </a:lnTo>
                  <a:lnTo>
                    <a:pt x="42494" y="86283"/>
                  </a:lnTo>
                  <a:lnTo>
                    <a:pt x="58407" y="86283"/>
                  </a:lnTo>
                  <a:lnTo>
                    <a:pt x="58407" y="71170"/>
                  </a:lnTo>
                  <a:close/>
                </a:path>
                <a:path w="228600" h="121919">
                  <a:moveTo>
                    <a:pt x="58407" y="35598"/>
                  </a:moveTo>
                  <a:lnTo>
                    <a:pt x="42494" y="35598"/>
                  </a:lnTo>
                  <a:lnTo>
                    <a:pt x="42494" y="50711"/>
                  </a:lnTo>
                  <a:lnTo>
                    <a:pt x="58407" y="50711"/>
                  </a:lnTo>
                  <a:lnTo>
                    <a:pt x="58407" y="35598"/>
                  </a:lnTo>
                  <a:close/>
                </a:path>
                <a:path w="228600" h="121919">
                  <a:moveTo>
                    <a:pt x="58407" y="0"/>
                  </a:moveTo>
                  <a:lnTo>
                    <a:pt x="42494" y="0"/>
                  </a:lnTo>
                  <a:lnTo>
                    <a:pt x="42494" y="15125"/>
                  </a:lnTo>
                  <a:lnTo>
                    <a:pt x="58407" y="15125"/>
                  </a:lnTo>
                  <a:lnTo>
                    <a:pt x="58407" y="0"/>
                  </a:lnTo>
                  <a:close/>
                </a:path>
                <a:path w="228600" h="121919">
                  <a:moveTo>
                    <a:pt x="100876" y="106756"/>
                  </a:moveTo>
                  <a:lnTo>
                    <a:pt x="84975" y="106756"/>
                  </a:lnTo>
                  <a:lnTo>
                    <a:pt x="84975" y="121869"/>
                  </a:lnTo>
                  <a:lnTo>
                    <a:pt x="100876" y="121869"/>
                  </a:lnTo>
                  <a:lnTo>
                    <a:pt x="100876" y="106756"/>
                  </a:lnTo>
                  <a:close/>
                </a:path>
                <a:path w="228600" h="121919">
                  <a:moveTo>
                    <a:pt x="100876" y="71170"/>
                  </a:moveTo>
                  <a:lnTo>
                    <a:pt x="84975" y="71170"/>
                  </a:lnTo>
                  <a:lnTo>
                    <a:pt x="84975" y="86283"/>
                  </a:lnTo>
                  <a:lnTo>
                    <a:pt x="100876" y="86283"/>
                  </a:lnTo>
                  <a:lnTo>
                    <a:pt x="100876" y="71170"/>
                  </a:lnTo>
                  <a:close/>
                </a:path>
                <a:path w="228600" h="121919">
                  <a:moveTo>
                    <a:pt x="100876" y="35598"/>
                  </a:moveTo>
                  <a:lnTo>
                    <a:pt x="84975" y="35598"/>
                  </a:lnTo>
                  <a:lnTo>
                    <a:pt x="84975" y="50711"/>
                  </a:lnTo>
                  <a:lnTo>
                    <a:pt x="100876" y="50711"/>
                  </a:lnTo>
                  <a:lnTo>
                    <a:pt x="100876" y="35598"/>
                  </a:lnTo>
                  <a:close/>
                </a:path>
                <a:path w="228600" h="121919">
                  <a:moveTo>
                    <a:pt x="100876" y="0"/>
                  </a:moveTo>
                  <a:lnTo>
                    <a:pt x="84975" y="0"/>
                  </a:lnTo>
                  <a:lnTo>
                    <a:pt x="84975" y="15125"/>
                  </a:lnTo>
                  <a:lnTo>
                    <a:pt x="100876" y="15125"/>
                  </a:lnTo>
                  <a:lnTo>
                    <a:pt x="100876" y="0"/>
                  </a:lnTo>
                  <a:close/>
                </a:path>
                <a:path w="228600" h="121919">
                  <a:moveTo>
                    <a:pt x="143370" y="106756"/>
                  </a:moveTo>
                  <a:lnTo>
                    <a:pt x="127469" y="106756"/>
                  </a:lnTo>
                  <a:lnTo>
                    <a:pt x="127469" y="121869"/>
                  </a:lnTo>
                  <a:lnTo>
                    <a:pt x="143370" y="121869"/>
                  </a:lnTo>
                  <a:lnTo>
                    <a:pt x="143370" y="106756"/>
                  </a:lnTo>
                  <a:close/>
                </a:path>
                <a:path w="228600" h="121919">
                  <a:moveTo>
                    <a:pt x="143370" y="71170"/>
                  </a:moveTo>
                  <a:lnTo>
                    <a:pt x="127469" y="71170"/>
                  </a:lnTo>
                  <a:lnTo>
                    <a:pt x="127469" y="86283"/>
                  </a:lnTo>
                  <a:lnTo>
                    <a:pt x="143370" y="86283"/>
                  </a:lnTo>
                  <a:lnTo>
                    <a:pt x="143370" y="71170"/>
                  </a:lnTo>
                  <a:close/>
                </a:path>
                <a:path w="228600" h="121919">
                  <a:moveTo>
                    <a:pt x="143370" y="35598"/>
                  </a:moveTo>
                  <a:lnTo>
                    <a:pt x="127469" y="35598"/>
                  </a:lnTo>
                  <a:lnTo>
                    <a:pt x="127469" y="50711"/>
                  </a:lnTo>
                  <a:lnTo>
                    <a:pt x="143370" y="50711"/>
                  </a:lnTo>
                  <a:lnTo>
                    <a:pt x="143370" y="35598"/>
                  </a:lnTo>
                  <a:close/>
                </a:path>
                <a:path w="228600" h="121919">
                  <a:moveTo>
                    <a:pt x="143370" y="0"/>
                  </a:moveTo>
                  <a:lnTo>
                    <a:pt x="127469" y="0"/>
                  </a:lnTo>
                  <a:lnTo>
                    <a:pt x="127469" y="15125"/>
                  </a:lnTo>
                  <a:lnTo>
                    <a:pt x="143370" y="15125"/>
                  </a:lnTo>
                  <a:lnTo>
                    <a:pt x="143370" y="0"/>
                  </a:lnTo>
                  <a:close/>
                </a:path>
                <a:path w="228600" h="121919">
                  <a:moveTo>
                    <a:pt x="185864" y="106756"/>
                  </a:moveTo>
                  <a:lnTo>
                    <a:pt x="169951" y="106756"/>
                  </a:lnTo>
                  <a:lnTo>
                    <a:pt x="169951" y="121869"/>
                  </a:lnTo>
                  <a:lnTo>
                    <a:pt x="185864" y="121869"/>
                  </a:lnTo>
                  <a:lnTo>
                    <a:pt x="185864" y="106756"/>
                  </a:lnTo>
                  <a:close/>
                </a:path>
                <a:path w="228600" h="121919">
                  <a:moveTo>
                    <a:pt x="185864" y="71170"/>
                  </a:moveTo>
                  <a:lnTo>
                    <a:pt x="169951" y="71170"/>
                  </a:lnTo>
                  <a:lnTo>
                    <a:pt x="169951" y="86283"/>
                  </a:lnTo>
                  <a:lnTo>
                    <a:pt x="185864" y="86283"/>
                  </a:lnTo>
                  <a:lnTo>
                    <a:pt x="185864" y="71170"/>
                  </a:lnTo>
                  <a:close/>
                </a:path>
                <a:path w="228600" h="121919">
                  <a:moveTo>
                    <a:pt x="185864" y="35598"/>
                  </a:moveTo>
                  <a:lnTo>
                    <a:pt x="169951" y="35598"/>
                  </a:lnTo>
                  <a:lnTo>
                    <a:pt x="169951" y="50711"/>
                  </a:lnTo>
                  <a:lnTo>
                    <a:pt x="185864" y="50711"/>
                  </a:lnTo>
                  <a:lnTo>
                    <a:pt x="185864" y="35598"/>
                  </a:lnTo>
                  <a:close/>
                </a:path>
                <a:path w="228600" h="121919">
                  <a:moveTo>
                    <a:pt x="185864" y="0"/>
                  </a:moveTo>
                  <a:lnTo>
                    <a:pt x="169951" y="0"/>
                  </a:lnTo>
                  <a:lnTo>
                    <a:pt x="169951" y="15125"/>
                  </a:lnTo>
                  <a:lnTo>
                    <a:pt x="185864" y="15125"/>
                  </a:lnTo>
                  <a:lnTo>
                    <a:pt x="185864" y="0"/>
                  </a:lnTo>
                  <a:close/>
                </a:path>
                <a:path w="228600" h="121919">
                  <a:moveTo>
                    <a:pt x="228358" y="106756"/>
                  </a:moveTo>
                  <a:lnTo>
                    <a:pt x="212445" y="106756"/>
                  </a:lnTo>
                  <a:lnTo>
                    <a:pt x="212445" y="121869"/>
                  </a:lnTo>
                  <a:lnTo>
                    <a:pt x="228358" y="121869"/>
                  </a:lnTo>
                  <a:lnTo>
                    <a:pt x="228358" y="106756"/>
                  </a:lnTo>
                  <a:close/>
                </a:path>
                <a:path w="228600" h="121919">
                  <a:moveTo>
                    <a:pt x="228358" y="71170"/>
                  </a:moveTo>
                  <a:lnTo>
                    <a:pt x="212445" y="71170"/>
                  </a:lnTo>
                  <a:lnTo>
                    <a:pt x="212445" y="86283"/>
                  </a:lnTo>
                  <a:lnTo>
                    <a:pt x="228358" y="86283"/>
                  </a:lnTo>
                  <a:lnTo>
                    <a:pt x="228358" y="71170"/>
                  </a:lnTo>
                  <a:close/>
                </a:path>
                <a:path w="228600" h="121919">
                  <a:moveTo>
                    <a:pt x="228358" y="35598"/>
                  </a:moveTo>
                  <a:lnTo>
                    <a:pt x="212445" y="35598"/>
                  </a:lnTo>
                  <a:lnTo>
                    <a:pt x="212445" y="50711"/>
                  </a:lnTo>
                  <a:lnTo>
                    <a:pt x="228358" y="50711"/>
                  </a:lnTo>
                  <a:lnTo>
                    <a:pt x="228358" y="35598"/>
                  </a:lnTo>
                  <a:close/>
                </a:path>
                <a:path w="228600" h="121919">
                  <a:moveTo>
                    <a:pt x="228358" y="0"/>
                  </a:moveTo>
                  <a:lnTo>
                    <a:pt x="212445" y="0"/>
                  </a:lnTo>
                  <a:lnTo>
                    <a:pt x="212445" y="15125"/>
                  </a:lnTo>
                  <a:lnTo>
                    <a:pt x="228358" y="15125"/>
                  </a:lnTo>
                  <a:lnTo>
                    <a:pt x="22835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9" name="object 89"/>
            <p:cNvSpPr/>
            <p:nvPr/>
          </p:nvSpPr>
          <p:spPr>
            <a:xfrm>
              <a:off x="5560379" y="2746587"/>
              <a:ext cx="129539" cy="135255"/>
            </a:xfrm>
            <a:custGeom>
              <a:avLst/>
              <a:gdLst/>
              <a:ahLst/>
              <a:cxnLst/>
              <a:rect l="l" t="t" r="r" b="b"/>
              <a:pathLst>
                <a:path w="129539" h="135255">
                  <a:moveTo>
                    <a:pt x="64681" y="0"/>
                  </a:moveTo>
                  <a:lnTo>
                    <a:pt x="46484" y="3676"/>
                  </a:lnTo>
                  <a:lnTo>
                    <a:pt x="31624" y="13701"/>
                  </a:lnTo>
                  <a:lnTo>
                    <a:pt x="21606" y="28573"/>
                  </a:lnTo>
                  <a:lnTo>
                    <a:pt x="17932" y="47167"/>
                  </a:lnTo>
                  <a:lnTo>
                    <a:pt x="18046" y="47891"/>
                  </a:lnTo>
                  <a:lnTo>
                    <a:pt x="10533" y="55379"/>
                  </a:lnTo>
                  <a:lnTo>
                    <a:pt x="4851" y="63896"/>
                  </a:lnTo>
                  <a:lnTo>
                    <a:pt x="1255" y="73266"/>
                  </a:lnTo>
                  <a:lnTo>
                    <a:pt x="0" y="83312"/>
                  </a:lnTo>
                  <a:lnTo>
                    <a:pt x="5082" y="103291"/>
                  </a:lnTo>
                  <a:lnTo>
                    <a:pt x="18943" y="119608"/>
                  </a:lnTo>
                  <a:lnTo>
                    <a:pt x="39503" y="130610"/>
                  </a:lnTo>
                  <a:lnTo>
                    <a:pt x="64681" y="134645"/>
                  </a:lnTo>
                  <a:lnTo>
                    <a:pt x="89859" y="130610"/>
                  </a:lnTo>
                  <a:lnTo>
                    <a:pt x="110418" y="119608"/>
                  </a:lnTo>
                  <a:lnTo>
                    <a:pt x="124279" y="103291"/>
                  </a:lnTo>
                  <a:lnTo>
                    <a:pt x="129362" y="83312"/>
                  </a:lnTo>
                  <a:lnTo>
                    <a:pt x="128108" y="73266"/>
                  </a:lnTo>
                  <a:lnTo>
                    <a:pt x="124517" y="63896"/>
                  </a:lnTo>
                  <a:lnTo>
                    <a:pt x="118839" y="55379"/>
                  </a:lnTo>
                  <a:lnTo>
                    <a:pt x="111328" y="47891"/>
                  </a:lnTo>
                  <a:lnTo>
                    <a:pt x="111442" y="46786"/>
                  </a:lnTo>
                  <a:lnTo>
                    <a:pt x="107768" y="28573"/>
                  </a:lnTo>
                  <a:lnTo>
                    <a:pt x="97748" y="13701"/>
                  </a:lnTo>
                  <a:lnTo>
                    <a:pt x="82885" y="3676"/>
                  </a:lnTo>
                  <a:lnTo>
                    <a:pt x="64681" y="0"/>
                  </a:lnTo>
                  <a:close/>
                </a:path>
              </a:pathLst>
            </a:custGeom>
            <a:solidFill>
              <a:srgbClr val="68F394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0" name="object 90"/>
            <p:cNvSpPr/>
            <p:nvPr/>
          </p:nvSpPr>
          <p:spPr>
            <a:xfrm>
              <a:off x="5560379" y="2746587"/>
              <a:ext cx="129539" cy="135255"/>
            </a:xfrm>
            <a:custGeom>
              <a:avLst/>
              <a:gdLst/>
              <a:ahLst/>
              <a:cxnLst/>
              <a:rect l="l" t="t" r="r" b="b"/>
              <a:pathLst>
                <a:path w="129539" h="135255">
                  <a:moveTo>
                    <a:pt x="111328" y="47891"/>
                  </a:moveTo>
                  <a:lnTo>
                    <a:pt x="111340" y="47510"/>
                  </a:lnTo>
                  <a:lnTo>
                    <a:pt x="111442" y="47167"/>
                  </a:lnTo>
                  <a:lnTo>
                    <a:pt x="111442" y="46786"/>
                  </a:lnTo>
                  <a:lnTo>
                    <a:pt x="107768" y="28573"/>
                  </a:lnTo>
                  <a:lnTo>
                    <a:pt x="97748" y="13701"/>
                  </a:lnTo>
                  <a:lnTo>
                    <a:pt x="82885" y="3676"/>
                  </a:lnTo>
                  <a:lnTo>
                    <a:pt x="64681" y="0"/>
                  </a:lnTo>
                  <a:lnTo>
                    <a:pt x="46484" y="3676"/>
                  </a:lnTo>
                  <a:lnTo>
                    <a:pt x="31624" y="13701"/>
                  </a:lnTo>
                  <a:lnTo>
                    <a:pt x="21606" y="28573"/>
                  </a:lnTo>
                  <a:lnTo>
                    <a:pt x="17932" y="46786"/>
                  </a:lnTo>
                  <a:lnTo>
                    <a:pt x="17932" y="47167"/>
                  </a:lnTo>
                  <a:lnTo>
                    <a:pt x="18034" y="47510"/>
                  </a:lnTo>
                  <a:lnTo>
                    <a:pt x="18046" y="47891"/>
                  </a:lnTo>
                  <a:lnTo>
                    <a:pt x="10533" y="55379"/>
                  </a:lnTo>
                  <a:lnTo>
                    <a:pt x="4851" y="63896"/>
                  </a:lnTo>
                  <a:lnTo>
                    <a:pt x="1255" y="73266"/>
                  </a:lnTo>
                  <a:lnTo>
                    <a:pt x="0" y="83312"/>
                  </a:lnTo>
                  <a:lnTo>
                    <a:pt x="5082" y="103291"/>
                  </a:lnTo>
                  <a:lnTo>
                    <a:pt x="18943" y="119608"/>
                  </a:lnTo>
                  <a:lnTo>
                    <a:pt x="39503" y="130610"/>
                  </a:lnTo>
                  <a:lnTo>
                    <a:pt x="64681" y="134645"/>
                  </a:lnTo>
                  <a:lnTo>
                    <a:pt x="89859" y="130610"/>
                  </a:lnTo>
                  <a:lnTo>
                    <a:pt x="110418" y="119608"/>
                  </a:lnTo>
                  <a:lnTo>
                    <a:pt x="124279" y="103291"/>
                  </a:lnTo>
                  <a:lnTo>
                    <a:pt x="129362" y="83312"/>
                  </a:lnTo>
                  <a:lnTo>
                    <a:pt x="128108" y="73266"/>
                  </a:lnTo>
                  <a:lnTo>
                    <a:pt x="124517" y="63896"/>
                  </a:lnTo>
                  <a:lnTo>
                    <a:pt x="118839" y="55379"/>
                  </a:lnTo>
                  <a:lnTo>
                    <a:pt x="111328" y="47891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1" name="object 91"/>
            <p:cNvSpPr/>
            <p:nvPr/>
          </p:nvSpPr>
          <p:spPr>
            <a:xfrm>
              <a:off x="5625063" y="2807585"/>
              <a:ext cx="0" cy="109220"/>
            </a:xfrm>
            <a:custGeom>
              <a:avLst/>
              <a:gdLst/>
              <a:ahLst/>
              <a:cxnLst/>
              <a:rect l="l" t="t" r="r" b="b"/>
              <a:pathLst>
                <a:path h="109219">
                  <a:moveTo>
                    <a:pt x="0" y="0"/>
                  </a:moveTo>
                  <a:lnTo>
                    <a:pt x="0" y="109156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2" name="object 92"/>
            <p:cNvSpPr/>
            <p:nvPr/>
          </p:nvSpPr>
          <p:spPr>
            <a:xfrm>
              <a:off x="5626165" y="2828668"/>
              <a:ext cx="27305" cy="27305"/>
            </a:xfrm>
            <a:custGeom>
              <a:avLst/>
              <a:gdLst/>
              <a:ahLst/>
              <a:cxnLst/>
              <a:rect l="l" t="t" r="r" b="b"/>
              <a:pathLst>
                <a:path w="27304" h="27305">
                  <a:moveTo>
                    <a:pt x="0" y="27279"/>
                  </a:moveTo>
                  <a:lnTo>
                    <a:pt x="27279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3" name="object 93"/>
            <p:cNvSpPr/>
            <p:nvPr/>
          </p:nvSpPr>
          <p:spPr>
            <a:xfrm>
              <a:off x="5593403" y="2828668"/>
              <a:ext cx="27305" cy="27305"/>
            </a:xfrm>
            <a:custGeom>
              <a:avLst/>
              <a:gdLst/>
              <a:ahLst/>
              <a:cxnLst/>
              <a:rect l="l" t="t" r="r" b="b"/>
              <a:pathLst>
                <a:path w="27304" h="27305">
                  <a:moveTo>
                    <a:pt x="27279" y="27279"/>
                  </a:moveTo>
                  <a:lnTo>
                    <a:pt x="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94" name="object 9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835507" y="2667210"/>
              <a:ext cx="111023" cy="251246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9378999" y="2567148"/>
              <a:ext cx="220345" cy="353060"/>
            </a:xfrm>
            <a:custGeom>
              <a:avLst/>
              <a:gdLst/>
              <a:ahLst/>
              <a:cxnLst/>
              <a:rect l="l" t="t" r="r" b="b"/>
              <a:pathLst>
                <a:path w="220345" h="353060">
                  <a:moveTo>
                    <a:pt x="0" y="352501"/>
                  </a:moveTo>
                  <a:lnTo>
                    <a:pt x="53378" y="199021"/>
                  </a:lnTo>
                  <a:lnTo>
                    <a:pt x="53378" y="0"/>
                  </a:lnTo>
                  <a:lnTo>
                    <a:pt x="166878" y="0"/>
                  </a:lnTo>
                  <a:lnTo>
                    <a:pt x="166878" y="199021"/>
                  </a:lnTo>
                  <a:lnTo>
                    <a:pt x="220268" y="352501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6" name="object 96"/>
            <p:cNvSpPr/>
            <p:nvPr/>
          </p:nvSpPr>
          <p:spPr>
            <a:xfrm>
              <a:off x="9332254" y="2567152"/>
              <a:ext cx="313690" cy="91440"/>
            </a:xfrm>
            <a:custGeom>
              <a:avLst/>
              <a:gdLst/>
              <a:ahLst/>
              <a:cxnLst/>
              <a:rect l="l" t="t" r="r" b="b"/>
              <a:pathLst>
                <a:path w="313690" h="91439">
                  <a:moveTo>
                    <a:pt x="0" y="190"/>
                  </a:moveTo>
                  <a:lnTo>
                    <a:pt x="313575" y="0"/>
                  </a:lnTo>
                  <a:lnTo>
                    <a:pt x="218643" y="91185"/>
                  </a:lnTo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7" name="object 97"/>
            <p:cNvSpPr/>
            <p:nvPr/>
          </p:nvSpPr>
          <p:spPr>
            <a:xfrm>
              <a:off x="9332254" y="2688915"/>
              <a:ext cx="313690" cy="230504"/>
            </a:xfrm>
            <a:custGeom>
              <a:avLst/>
              <a:gdLst/>
              <a:ahLst/>
              <a:cxnLst/>
              <a:rect l="l" t="t" r="r" b="b"/>
              <a:pathLst>
                <a:path w="313690" h="230505">
                  <a:moveTo>
                    <a:pt x="0" y="177"/>
                  </a:moveTo>
                  <a:lnTo>
                    <a:pt x="313575" y="0"/>
                  </a:lnTo>
                  <a:lnTo>
                    <a:pt x="48361" y="229984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8" name="object 98"/>
            <p:cNvSpPr/>
            <p:nvPr/>
          </p:nvSpPr>
          <p:spPr>
            <a:xfrm>
              <a:off x="9332253" y="2689089"/>
              <a:ext cx="266700" cy="231140"/>
            </a:xfrm>
            <a:custGeom>
              <a:avLst/>
              <a:gdLst/>
              <a:ahLst/>
              <a:cxnLst/>
              <a:rect l="l" t="t" r="r" b="b"/>
              <a:pathLst>
                <a:path w="266700" h="231139">
                  <a:moveTo>
                    <a:pt x="266115" y="230784"/>
                  </a:moveTo>
                  <a:lnTo>
                    <a:pt x="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99" name="object 9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323991" y="2510839"/>
              <a:ext cx="233484" cy="271372"/>
            </a:xfrm>
            <a:prstGeom prst="rect">
              <a:avLst/>
            </a:prstGeom>
          </p:spPr>
        </p:pic>
        <p:pic>
          <p:nvPicPr>
            <p:cNvPr id="100" name="object 10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624613" y="2673484"/>
              <a:ext cx="249476" cy="255254"/>
            </a:xfrm>
            <a:prstGeom prst="rect">
              <a:avLst/>
            </a:prstGeom>
          </p:spPr>
        </p:pic>
        <p:sp>
          <p:nvSpPr>
            <p:cNvPr id="101" name="object 101"/>
            <p:cNvSpPr/>
            <p:nvPr/>
          </p:nvSpPr>
          <p:spPr>
            <a:xfrm>
              <a:off x="5655320" y="2035256"/>
              <a:ext cx="711835" cy="457834"/>
            </a:xfrm>
            <a:custGeom>
              <a:avLst/>
              <a:gdLst/>
              <a:ahLst/>
              <a:cxnLst/>
              <a:rect l="l" t="t" r="r" b="b"/>
              <a:pathLst>
                <a:path w="711835" h="457835">
                  <a:moveTo>
                    <a:pt x="628637" y="0"/>
                  </a:moveTo>
                  <a:lnTo>
                    <a:pt x="33083" y="313829"/>
                  </a:lnTo>
                  <a:lnTo>
                    <a:pt x="0" y="416953"/>
                  </a:lnTo>
                  <a:lnTo>
                    <a:pt x="104101" y="457301"/>
                  </a:lnTo>
                  <a:lnTo>
                    <a:pt x="711276" y="138493"/>
                  </a:lnTo>
                  <a:lnTo>
                    <a:pt x="608660" y="100914"/>
                  </a:lnTo>
                  <a:lnTo>
                    <a:pt x="628637" y="0"/>
                  </a:lnTo>
                  <a:close/>
                </a:path>
              </a:pathLst>
            </a:custGeom>
            <a:solidFill>
              <a:srgbClr val="FED324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2" name="object 102"/>
            <p:cNvSpPr/>
            <p:nvPr/>
          </p:nvSpPr>
          <p:spPr>
            <a:xfrm>
              <a:off x="5463461" y="2035256"/>
              <a:ext cx="903605" cy="518159"/>
            </a:xfrm>
            <a:custGeom>
              <a:avLst/>
              <a:gdLst/>
              <a:ahLst/>
              <a:cxnLst/>
              <a:rect l="l" t="t" r="r" b="b"/>
              <a:pathLst>
                <a:path w="903604" h="518160">
                  <a:moveTo>
                    <a:pt x="0" y="517664"/>
                  </a:moveTo>
                  <a:lnTo>
                    <a:pt x="191858" y="416953"/>
                  </a:lnTo>
                  <a:lnTo>
                    <a:pt x="224942" y="313829"/>
                  </a:lnTo>
                  <a:lnTo>
                    <a:pt x="820496" y="0"/>
                  </a:lnTo>
                  <a:lnTo>
                    <a:pt x="800519" y="100914"/>
                  </a:lnTo>
                  <a:lnTo>
                    <a:pt x="903135" y="138493"/>
                  </a:lnTo>
                  <a:lnTo>
                    <a:pt x="295960" y="457301"/>
                  </a:lnTo>
                  <a:lnTo>
                    <a:pt x="191858" y="416953"/>
                  </a:lnTo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3" name="object 103"/>
            <p:cNvSpPr/>
            <p:nvPr/>
          </p:nvSpPr>
          <p:spPr>
            <a:xfrm>
              <a:off x="5266937" y="2352976"/>
              <a:ext cx="400685" cy="400050"/>
            </a:xfrm>
            <a:custGeom>
              <a:avLst/>
              <a:gdLst/>
              <a:ahLst/>
              <a:cxnLst/>
              <a:rect l="l" t="t" r="r" b="b"/>
              <a:pathLst>
                <a:path w="400685" h="400050">
                  <a:moveTo>
                    <a:pt x="327664" y="45495"/>
                  </a:moveTo>
                  <a:lnTo>
                    <a:pt x="295476" y="23786"/>
                  </a:lnTo>
                  <a:lnTo>
                    <a:pt x="258563" y="8373"/>
                  </a:lnTo>
                  <a:lnTo>
                    <a:pt x="213083" y="0"/>
                  </a:lnTo>
                  <a:lnTo>
                    <a:pt x="168346" y="2083"/>
                  </a:lnTo>
                  <a:lnTo>
                    <a:pt x="125853" y="13825"/>
                  </a:lnTo>
                  <a:lnTo>
                    <a:pt x="87106" y="34427"/>
                  </a:lnTo>
                  <a:lnTo>
                    <a:pt x="53609" y="63090"/>
                  </a:lnTo>
                  <a:lnTo>
                    <a:pt x="26864" y="99016"/>
                  </a:lnTo>
                  <a:lnTo>
                    <a:pt x="8373" y="141406"/>
                  </a:lnTo>
                  <a:lnTo>
                    <a:pt x="0" y="186885"/>
                  </a:lnTo>
                  <a:lnTo>
                    <a:pt x="2083" y="231623"/>
                  </a:lnTo>
                  <a:lnTo>
                    <a:pt x="13824" y="274116"/>
                  </a:lnTo>
                  <a:lnTo>
                    <a:pt x="34425" y="312863"/>
                  </a:lnTo>
                  <a:lnTo>
                    <a:pt x="63086" y="346360"/>
                  </a:lnTo>
                  <a:lnTo>
                    <a:pt x="99008" y="373105"/>
                  </a:lnTo>
                  <a:lnTo>
                    <a:pt x="141393" y="391596"/>
                  </a:lnTo>
                  <a:lnTo>
                    <a:pt x="186881" y="399969"/>
                  </a:lnTo>
                  <a:lnTo>
                    <a:pt x="231624" y="397886"/>
                  </a:lnTo>
                  <a:lnTo>
                    <a:pt x="274119" y="386144"/>
                  </a:lnTo>
                  <a:lnTo>
                    <a:pt x="312866" y="365542"/>
                  </a:lnTo>
                  <a:lnTo>
                    <a:pt x="346361" y="336878"/>
                  </a:lnTo>
                  <a:lnTo>
                    <a:pt x="373105" y="300953"/>
                  </a:lnTo>
                  <a:lnTo>
                    <a:pt x="391596" y="258563"/>
                  </a:lnTo>
                  <a:lnTo>
                    <a:pt x="399374" y="220161"/>
                  </a:lnTo>
                  <a:lnTo>
                    <a:pt x="400404" y="201038"/>
                  </a:lnTo>
                  <a:lnTo>
                    <a:pt x="399609" y="182122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04" name="object 10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391045" y="2479076"/>
              <a:ext cx="149113" cy="149156"/>
            </a:xfrm>
            <a:prstGeom prst="rect">
              <a:avLst/>
            </a:prstGeom>
          </p:spPr>
        </p:pic>
        <p:sp>
          <p:nvSpPr>
            <p:cNvPr id="105" name="object 105"/>
            <p:cNvSpPr/>
            <p:nvPr/>
          </p:nvSpPr>
          <p:spPr>
            <a:xfrm>
              <a:off x="5330050" y="2418083"/>
              <a:ext cx="271780" cy="271145"/>
            </a:xfrm>
            <a:custGeom>
              <a:avLst/>
              <a:gdLst/>
              <a:ahLst/>
              <a:cxnLst/>
              <a:rect l="l" t="t" r="r" b="b"/>
              <a:pathLst>
                <a:path w="271779" h="271144">
                  <a:moveTo>
                    <a:pt x="213540" y="24609"/>
                  </a:moveTo>
                  <a:lnTo>
                    <a:pt x="175211" y="5914"/>
                  </a:lnTo>
                  <a:lnTo>
                    <a:pt x="132210" y="0"/>
                  </a:lnTo>
                  <a:lnTo>
                    <a:pt x="90991" y="7526"/>
                  </a:lnTo>
                  <a:lnTo>
                    <a:pt x="54342" y="27011"/>
                  </a:lnTo>
                  <a:lnTo>
                    <a:pt x="25056" y="56974"/>
                  </a:lnTo>
                  <a:lnTo>
                    <a:pt x="5920" y="95932"/>
                  </a:lnTo>
                  <a:lnTo>
                    <a:pt x="0" y="138932"/>
                  </a:lnTo>
                  <a:lnTo>
                    <a:pt x="7522" y="180149"/>
                  </a:lnTo>
                  <a:lnTo>
                    <a:pt x="27006" y="216795"/>
                  </a:lnTo>
                  <a:lnTo>
                    <a:pt x="56968" y="246083"/>
                  </a:lnTo>
                  <a:lnTo>
                    <a:pt x="95925" y="265223"/>
                  </a:lnTo>
                  <a:lnTo>
                    <a:pt x="138931" y="271144"/>
                  </a:lnTo>
                  <a:lnTo>
                    <a:pt x="180152" y="263621"/>
                  </a:lnTo>
                  <a:lnTo>
                    <a:pt x="216798" y="244138"/>
                  </a:lnTo>
                  <a:lnTo>
                    <a:pt x="246082" y="214176"/>
                  </a:lnTo>
                  <a:lnTo>
                    <a:pt x="265216" y="175218"/>
                  </a:lnTo>
                  <a:lnTo>
                    <a:pt x="270926" y="143848"/>
                  </a:lnTo>
                  <a:lnTo>
                    <a:pt x="271173" y="13346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6" name="object 106"/>
            <p:cNvSpPr/>
            <p:nvPr/>
          </p:nvSpPr>
          <p:spPr>
            <a:xfrm>
              <a:off x="8323945" y="2005257"/>
              <a:ext cx="271780" cy="111125"/>
            </a:xfrm>
            <a:custGeom>
              <a:avLst/>
              <a:gdLst/>
              <a:ahLst/>
              <a:cxnLst/>
              <a:rect l="l" t="t" r="r" b="b"/>
              <a:pathLst>
                <a:path w="271779" h="111125">
                  <a:moveTo>
                    <a:pt x="0" y="110998"/>
                  </a:moveTo>
                  <a:lnTo>
                    <a:pt x="5698" y="90051"/>
                  </a:lnTo>
                  <a:lnTo>
                    <a:pt x="17706" y="73117"/>
                  </a:lnTo>
                  <a:lnTo>
                    <a:pt x="34597" y="61788"/>
                  </a:lnTo>
                  <a:lnTo>
                    <a:pt x="54940" y="57658"/>
                  </a:lnTo>
                  <a:lnTo>
                    <a:pt x="57594" y="57658"/>
                  </a:lnTo>
                  <a:lnTo>
                    <a:pt x="60121" y="58102"/>
                  </a:lnTo>
                  <a:lnTo>
                    <a:pt x="62674" y="58483"/>
                  </a:lnTo>
                  <a:lnTo>
                    <a:pt x="67187" y="35699"/>
                  </a:lnTo>
                  <a:lnTo>
                    <a:pt x="79090" y="17111"/>
                  </a:lnTo>
                  <a:lnTo>
                    <a:pt x="96644" y="4589"/>
                  </a:lnTo>
                  <a:lnTo>
                    <a:pt x="118110" y="0"/>
                  </a:lnTo>
                  <a:lnTo>
                    <a:pt x="136598" y="3383"/>
                  </a:lnTo>
                  <a:lnTo>
                    <a:pt x="152404" y="12750"/>
                  </a:lnTo>
                  <a:lnTo>
                    <a:pt x="164474" y="26928"/>
                  </a:lnTo>
                  <a:lnTo>
                    <a:pt x="171754" y="44742"/>
                  </a:lnTo>
                  <a:lnTo>
                    <a:pt x="176542" y="40843"/>
                  </a:lnTo>
                  <a:lnTo>
                    <a:pt x="182448" y="38442"/>
                  </a:lnTo>
                  <a:lnTo>
                    <a:pt x="188937" y="38442"/>
                  </a:lnTo>
                  <a:lnTo>
                    <a:pt x="199999" y="40821"/>
                  </a:lnTo>
                  <a:lnTo>
                    <a:pt x="209029" y="47307"/>
                  </a:lnTo>
                  <a:lnTo>
                    <a:pt x="215116" y="56927"/>
                  </a:lnTo>
                  <a:lnTo>
                    <a:pt x="217347" y="68707"/>
                  </a:lnTo>
                  <a:lnTo>
                    <a:pt x="217347" y="69761"/>
                  </a:lnTo>
                  <a:lnTo>
                    <a:pt x="217157" y="70764"/>
                  </a:lnTo>
                  <a:lnTo>
                    <a:pt x="217055" y="71793"/>
                  </a:lnTo>
                  <a:lnTo>
                    <a:pt x="222186" y="68986"/>
                  </a:lnTo>
                  <a:lnTo>
                    <a:pt x="227901" y="67259"/>
                  </a:lnTo>
                  <a:lnTo>
                    <a:pt x="234048" y="67259"/>
                  </a:lnTo>
                  <a:lnTo>
                    <a:pt x="248620" y="70393"/>
                  </a:lnTo>
                  <a:lnTo>
                    <a:pt x="260521" y="78940"/>
                  </a:lnTo>
                  <a:lnTo>
                    <a:pt x="268545" y="91615"/>
                  </a:lnTo>
                  <a:lnTo>
                    <a:pt x="271487" y="107137"/>
                  </a:lnTo>
                  <a:lnTo>
                    <a:pt x="271487" y="108458"/>
                  </a:lnTo>
                  <a:lnTo>
                    <a:pt x="271246" y="109715"/>
                  </a:lnTo>
                  <a:lnTo>
                    <a:pt x="271119" y="110998"/>
                  </a:lnTo>
                  <a:lnTo>
                    <a:pt x="0" y="110998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7" name="object 107"/>
          <p:cNvSpPr txBox="1"/>
          <p:nvPr/>
        </p:nvSpPr>
        <p:spPr>
          <a:xfrm rot="19980000">
            <a:off x="4814329" y="1518344"/>
            <a:ext cx="381142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621884">
              <a:lnSpc>
                <a:spcPts val="612"/>
              </a:lnSpc>
            </a:pPr>
            <a:r>
              <a:rPr sz="612" b="1" kern="0" spc="-14">
                <a:solidFill>
                  <a:sysClr val="windowText" lastClr="000000"/>
                </a:solidFill>
                <a:latin typeface="Arial"/>
                <a:cs typeface="Arial"/>
              </a:rPr>
              <a:t>Nea</a:t>
            </a:r>
            <a:r>
              <a:rPr sz="918" b="1" kern="0" spc="-20" baseline="3086">
                <a:solidFill>
                  <a:sysClr val="windowText" lastClr="000000"/>
                </a:solidFill>
                <a:latin typeface="Arial"/>
                <a:cs typeface="Arial"/>
              </a:rPr>
              <a:t>r-term</a:t>
            </a:r>
            <a:endParaRPr sz="918" kern="0" baseline="3086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108" name="object 108"/>
          <p:cNvGrpSpPr/>
          <p:nvPr/>
        </p:nvGrpSpPr>
        <p:grpSpPr>
          <a:xfrm>
            <a:off x="4639469" y="1258210"/>
            <a:ext cx="2981157" cy="734601"/>
            <a:chOff x="5445903" y="1850034"/>
            <a:chExt cx="4383405" cy="1080135"/>
          </a:xfrm>
        </p:grpSpPr>
        <p:sp>
          <p:nvSpPr>
            <p:cNvPr id="109" name="object 109"/>
            <p:cNvSpPr/>
            <p:nvPr/>
          </p:nvSpPr>
          <p:spPr>
            <a:xfrm>
              <a:off x="5487078" y="2763392"/>
              <a:ext cx="3175" cy="158750"/>
            </a:xfrm>
            <a:custGeom>
              <a:avLst/>
              <a:gdLst/>
              <a:ahLst/>
              <a:cxnLst/>
              <a:rect l="l" t="t" r="r" b="b"/>
              <a:pathLst>
                <a:path w="3175" h="158750">
                  <a:moveTo>
                    <a:pt x="2870" y="158280"/>
                  </a:moveTo>
                  <a:lnTo>
                    <a:pt x="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0" name="object 110"/>
            <p:cNvSpPr/>
            <p:nvPr/>
          </p:nvSpPr>
          <p:spPr>
            <a:xfrm>
              <a:off x="5454158" y="2763394"/>
              <a:ext cx="3175" cy="158750"/>
            </a:xfrm>
            <a:custGeom>
              <a:avLst/>
              <a:gdLst/>
              <a:ahLst/>
              <a:cxnLst/>
              <a:rect l="l" t="t" r="r" b="b"/>
              <a:pathLst>
                <a:path w="3175" h="158750">
                  <a:moveTo>
                    <a:pt x="2870" y="0"/>
                  </a:moveTo>
                  <a:lnTo>
                    <a:pt x="0" y="158318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1" name="object 111"/>
            <p:cNvSpPr/>
            <p:nvPr/>
          </p:nvSpPr>
          <p:spPr>
            <a:xfrm>
              <a:off x="9104856" y="1858289"/>
              <a:ext cx="716280" cy="453390"/>
            </a:xfrm>
            <a:custGeom>
              <a:avLst/>
              <a:gdLst/>
              <a:ahLst/>
              <a:cxnLst/>
              <a:rect l="l" t="t" r="r" b="b"/>
              <a:pathLst>
                <a:path w="716279" h="453389">
                  <a:moveTo>
                    <a:pt x="635825" y="0"/>
                  </a:moveTo>
                  <a:lnTo>
                    <a:pt x="34861" y="308635"/>
                  </a:lnTo>
                  <a:lnTo>
                    <a:pt x="0" y="411149"/>
                  </a:lnTo>
                  <a:lnTo>
                    <a:pt x="103377" y="453326"/>
                  </a:lnTo>
                  <a:lnTo>
                    <a:pt x="716038" y="139915"/>
                  </a:lnTo>
                  <a:lnTo>
                    <a:pt x="614083" y="100545"/>
                  </a:lnTo>
                  <a:lnTo>
                    <a:pt x="635825" y="0"/>
                  </a:lnTo>
                  <a:close/>
                </a:path>
              </a:pathLst>
            </a:custGeom>
            <a:solidFill>
              <a:srgbClr val="FED324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2" name="object 112"/>
            <p:cNvSpPr/>
            <p:nvPr/>
          </p:nvSpPr>
          <p:spPr>
            <a:xfrm>
              <a:off x="8911257" y="1858289"/>
              <a:ext cx="909955" cy="508634"/>
            </a:xfrm>
            <a:custGeom>
              <a:avLst/>
              <a:gdLst/>
              <a:ahLst/>
              <a:cxnLst/>
              <a:rect l="l" t="t" r="r" b="b"/>
              <a:pathLst>
                <a:path w="909954" h="508635">
                  <a:moveTo>
                    <a:pt x="0" y="508508"/>
                  </a:moveTo>
                  <a:lnTo>
                    <a:pt x="193598" y="411149"/>
                  </a:lnTo>
                  <a:lnTo>
                    <a:pt x="228460" y="308635"/>
                  </a:lnTo>
                  <a:lnTo>
                    <a:pt x="829424" y="0"/>
                  </a:lnTo>
                  <a:lnTo>
                    <a:pt x="807681" y="100545"/>
                  </a:lnTo>
                  <a:lnTo>
                    <a:pt x="909637" y="139915"/>
                  </a:lnTo>
                  <a:lnTo>
                    <a:pt x="296976" y="453326"/>
                  </a:lnTo>
                  <a:lnTo>
                    <a:pt x="193598" y="411149"/>
                  </a:lnTo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3" name="object 113"/>
            <p:cNvSpPr/>
            <p:nvPr/>
          </p:nvSpPr>
          <p:spPr>
            <a:xfrm>
              <a:off x="8642564" y="2094752"/>
              <a:ext cx="544830" cy="544830"/>
            </a:xfrm>
            <a:custGeom>
              <a:avLst/>
              <a:gdLst/>
              <a:ahLst/>
              <a:cxnLst/>
              <a:rect l="l" t="t" r="r" b="b"/>
              <a:pathLst>
                <a:path w="544829" h="544830">
                  <a:moveTo>
                    <a:pt x="449312" y="65240"/>
                  </a:moveTo>
                  <a:lnTo>
                    <a:pt x="406086" y="34984"/>
                  </a:lnTo>
                  <a:lnTo>
                    <a:pt x="356297" y="13157"/>
                  </a:lnTo>
                  <a:lnTo>
                    <a:pt x="308390" y="2205"/>
                  </a:lnTo>
                  <a:lnTo>
                    <a:pt x="260667" y="0"/>
                  </a:lnTo>
                  <a:lnTo>
                    <a:pt x="214096" y="6047"/>
                  </a:lnTo>
                  <a:lnTo>
                    <a:pt x="169648" y="19853"/>
                  </a:lnTo>
                  <a:lnTo>
                    <a:pt x="128290" y="40925"/>
                  </a:lnTo>
                  <a:lnTo>
                    <a:pt x="90993" y="68769"/>
                  </a:lnTo>
                  <a:lnTo>
                    <a:pt x="58726" y="102892"/>
                  </a:lnTo>
                  <a:lnTo>
                    <a:pt x="32457" y="142799"/>
                  </a:lnTo>
                  <a:lnTo>
                    <a:pt x="13156" y="187998"/>
                  </a:lnTo>
                  <a:lnTo>
                    <a:pt x="2204" y="235905"/>
                  </a:lnTo>
                  <a:lnTo>
                    <a:pt x="0" y="283629"/>
                  </a:lnTo>
                  <a:lnTo>
                    <a:pt x="6048" y="330199"/>
                  </a:lnTo>
                  <a:lnTo>
                    <a:pt x="19856" y="374648"/>
                  </a:lnTo>
                  <a:lnTo>
                    <a:pt x="40929" y="416005"/>
                  </a:lnTo>
                  <a:lnTo>
                    <a:pt x="68773" y="453302"/>
                  </a:lnTo>
                  <a:lnTo>
                    <a:pt x="102895" y="485570"/>
                  </a:lnTo>
                  <a:lnTo>
                    <a:pt x="142801" y="511838"/>
                  </a:lnTo>
                  <a:lnTo>
                    <a:pt x="187997" y="531139"/>
                  </a:lnTo>
                  <a:lnTo>
                    <a:pt x="235907" y="542091"/>
                  </a:lnTo>
                  <a:lnTo>
                    <a:pt x="283634" y="544297"/>
                  </a:lnTo>
                  <a:lnTo>
                    <a:pt x="330206" y="538250"/>
                  </a:lnTo>
                  <a:lnTo>
                    <a:pt x="374656" y="524444"/>
                  </a:lnTo>
                  <a:lnTo>
                    <a:pt x="416013" y="503372"/>
                  </a:lnTo>
                  <a:lnTo>
                    <a:pt x="453309" y="475528"/>
                  </a:lnTo>
                  <a:lnTo>
                    <a:pt x="485575" y="441405"/>
                  </a:lnTo>
                  <a:lnTo>
                    <a:pt x="511841" y="401497"/>
                  </a:lnTo>
                  <a:lnTo>
                    <a:pt x="531138" y="356299"/>
                  </a:lnTo>
                  <a:lnTo>
                    <a:pt x="542617" y="304300"/>
                  </a:lnTo>
                  <a:lnTo>
                    <a:pt x="544470" y="278341"/>
                  </a:lnTo>
                  <a:lnTo>
                    <a:pt x="543838" y="252616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14" name="object 11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812520" y="2267367"/>
              <a:ext cx="200477" cy="200858"/>
            </a:xfrm>
            <a:prstGeom prst="rect">
              <a:avLst/>
            </a:prstGeom>
          </p:spPr>
        </p:pic>
        <p:sp>
          <p:nvSpPr>
            <p:cNvPr id="115" name="object 115"/>
            <p:cNvSpPr/>
            <p:nvPr/>
          </p:nvSpPr>
          <p:spPr>
            <a:xfrm>
              <a:off x="8727915" y="2182765"/>
              <a:ext cx="370840" cy="370205"/>
            </a:xfrm>
            <a:custGeom>
              <a:avLst/>
              <a:gdLst/>
              <a:ahLst/>
              <a:cxnLst/>
              <a:rect l="l" t="t" r="r" b="b"/>
              <a:pathLst>
                <a:path w="370840" h="370205">
                  <a:moveTo>
                    <a:pt x="294160" y="35364"/>
                  </a:moveTo>
                  <a:lnTo>
                    <a:pt x="256259" y="14090"/>
                  </a:lnTo>
                  <a:lnTo>
                    <a:pt x="193392" y="0"/>
                  </a:lnTo>
                  <a:lnTo>
                    <a:pt x="145554" y="4084"/>
                  </a:lnTo>
                  <a:lnTo>
                    <a:pt x="100965" y="20042"/>
                  </a:lnTo>
                  <a:lnTo>
                    <a:pt x="61847" y="46740"/>
                  </a:lnTo>
                  <a:lnTo>
                    <a:pt x="30424" y="83044"/>
                  </a:lnTo>
                  <a:lnTo>
                    <a:pt x="8918" y="127820"/>
                  </a:lnTo>
                  <a:lnTo>
                    <a:pt x="0" y="176679"/>
                  </a:lnTo>
                  <a:lnTo>
                    <a:pt x="4085" y="224516"/>
                  </a:lnTo>
                  <a:lnTo>
                    <a:pt x="20042" y="269106"/>
                  </a:lnTo>
                  <a:lnTo>
                    <a:pt x="46738" y="308226"/>
                  </a:lnTo>
                  <a:lnTo>
                    <a:pt x="83040" y="339651"/>
                  </a:lnTo>
                  <a:lnTo>
                    <a:pt x="127816" y="361157"/>
                  </a:lnTo>
                  <a:lnTo>
                    <a:pt x="176675" y="370076"/>
                  </a:lnTo>
                  <a:lnTo>
                    <a:pt x="224511" y="365991"/>
                  </a:lnTo>
                  <a:lnTo>
                    <a:pt x="269102" y="350034"/>
                  </a:lnTo>
                  <a:lnTo>
                    <a:pt x="308222" y="323338"/>
                  </a:lnTo>
                  <a:lnTo>
                    <a:pt x="339647" y="287036"/>
                  </a:lnTo>
                  <a:lnTo>
                    <a:pt x="361153" y="242260"/>
                  </a:lnTo>
                  <a:lnTo>
                    <a:pt x="369683" y="199565"/>
                  </a:lnTo>
                  <a:lnTo>
                    <a:pt x="370259" y="185389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6" name="object 116"/>
          <p:cNvSpPr txBox="1"/>
          <p:nvPr/>
        </p:nvSpPr>
        <p:spPr>
          <a:xfrm rot="20040000">
            <a:off x="7153840" y="1391888"/>
            <a:ext cx="398492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621884">
              <a:lnSpc>
                <a:spcPts val="612"/>
              </a:lnSpc>
            </a:pPr>
            <a:r>
              <a:rPr sz="612" b="1" kern="0" spc="-7">
                <a:solidFill>
                  <a:sysClr val="windowText" lastClr="000000"/>
                </a:solidFill>
                <a:latin typeface="Arial"/>
                <a:cs typeface="Arial"/>
              </a:rPr>
              <a:t>Long</a:t>
            </a:r>
            <a:r>
              <a:rPr sz="918" b="1" kern="0" spc="-11" baseline="3086">
                <a:solidFill>
                  <a:sysClr val="windowText" lastClr="000000"/>
                </a:solidFill>
                <a:latin typeface="Arial"/>
                <a:cs typeface="Arial"/>
              </a:rPr>
              <a:t>-</a:t>
            </a:r>
            <a:r>
              <a:rPr sz="918" b="1" kern="0" spc="-20" baseline="3086">
                <a:solidFill>
                  <a:sysClr val="windowText" lastClr="000000"/>
                </a:solidFill>
                <a:latin typeface="Arial"/>
                <a:cs typeface="Arial"/>
              </a:rPr>
              <a:t>term</a:t>
            </a:r>
            <a:endParaRPr sz="918" kern="0" baseline="3086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117" name="object 117"/>
          <p:cNvGrpSpPr/>
          <p:nvPr/>
        </p:nvGrpSpPr>
        <p:grpSpPr>
          <a:xfrm>
            <a:off x="3035098" y="1421158"/>
            <a:ext cx="4685292" cy="574811"/>
            <a:chOff x="3086884" y="2089628"/>
            <a:chExt cx="6889115" cy="845185"/>
          </a:xfrm>
        </p:grpSpPr>
        <p:sp>
          <p:nvSpPr>
            <p:cNvPr id="118" name="object 118"/>
            <p:cNvSpPr/>
            <p:nvPr/>
          </p:nvSpPr>
          <p:spPr>
            <a:xfrm>
              <a:off x="8930929" y="2647266"/>
              <a:ext cx="3175" cy="272415"/>
            </a:xfrm>
            <a:custGeom>
              <a:avLst/>
              <a:gdLst/>
              <a:ahLst/>
              <a:cxnLst/>
              <a:rect l="l" t="t" r="r" b="b"/>
              <a:pathLst>
                <a:path w="3175" h="272414">
                  <a:moveTo>
                    <a:pt x="2870" y="272084"/>
                  </a:moveTo>
                  <a:lnTo>
                    <a:pt x="0" y="0"/>
                  </a:lnTo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9" name="object 119"/>
            <p:cNvSpPr/>
            <p:nvPr/>
          </p:nvSpPr>
          <p:spPr>
            <a:xfrm>
              <a:off x="8898009" y="2647260"/>
              <a:ext cx="3175" cy="272415"/>
            </a:xfrm>
            <a:custGeom>
              <a:avLst/>
              <a:gdLst/>
              <a:ahLst/>
              <a:cxnLst/>
              <a:rect l="l" t="t" r="r" b="b"/>
              <a:pathLst>
                <a:path w="3175" h="272414">
                  <a:moveTo>
                    <a:pt x="2870" y="0"/>
                  </a:moveTo>
                  <a:lnTo>
                    <a:pt x="0" y="272161"/>
                  </a:lnTo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20" name="object 12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086884" y="2691700"/>
              <a:ext cx="236621" cy="223738"/>
            </a:xfrm>
            <a:prstGeom prst="rect">
              <a:avLst/>
            </a:prstGeom>
          </p:spPr>
        </p:pic>
        <p:sp>
          <p:nvSpPr>
            <p:cNvPr id="121" name="object 121"/>
            <p:cNvSpPr/>
            <p:nvPr/>
          </p:nvSpPr>
          <p:spPr>
            <a:xfrm>
              <a:off x="8983082" y="2798264"/>
              <a:ext cx="0" cy="125095"/>
            </a:xfrm>
            <a:custGeom>
              <a:avLst/>
              <a:gdLst/>
              <a:ahLst/>
              <a:cxnLst/>
              <a:rect l="l" t="t" r="r" b="b"/>
              <a:pathLst>
                <a:path h="125094">
                  <a:moveTo>
                    <a:pt x="0" y="0"/>
                  </a:moveTo>
                  <a:lnTo>
                    <a:pt x="0" y="124561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2" name="object 122"/>
            <p:cNvSpPr/>
            <p:nvPr/>
          </p:nvSpPr>
          <p:spPr>
            <a:xfrm>
              <a:off x="9317903" y="2774598"/>
              <a:ext cx="0" cy="146685"/>
            </a:xfrm>
            <a:custGeom>
              <a:avLst/>
              <a:gdLst/>
              <a:ahLst/>
              <a:cxnLst/>
              <a:rect l="l" t="t" r="r" b="b"/>
              <a:pathLst>
                <a:path h="146685">
                  <a:moveTo>
                    <a:pt x="0" y="0"/>
                  </a:moveTo>
                  <a:lnTo>
                    <a:pt x="0" y="146443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3" name="object 123"/>
            <p:cNvSpPr/>
            <p:nvPr/>
          </p:nvSpPr>
          <p:spPr>
            <a:xfrm>
              <a:off x="8976449" y="2704240"/>
              <a:ext cx="268605" cy="91440"/>
            </a:xfrm>
            <a:custGeom>
              <a:avLst/>
              <a:gdLst/>
              <a:ahLst/>
              <a:cxnLst/>
              <a:rect l="l" t="t" r="r" b="b"/>
              <a:pathLst>
                <a:path w="268604" h="91439">
                  <a:moveTo>
                    <a:pt x="93522" y="0"/>
                  </a:moveTo>
                  <a:lnTo>
                    <a:pt x="0" y="91249"/>
                  </a:lnTo>
                  <a:lnTo>
                    <a:pt x="174879" y="91249"/>
                  </a:lnTo>
                  <a:lnTo>
                    <a:pt x="268401" y="0"/>
                  </a:lnTo>
                  <a:lnTo>
                    <a:pt x="93522" y="0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4" name="object 124"/>
            <p:cNvSpPr/>
            <p:nvPr/>
          </p:nvSpPr>
          <p:spPr>
            <a:xfrm>
              <a:off x="9250599" y="2704233"/>
              <a:ext cx="90805" cy="91440"/>
            </a:xfrm>
            <a:custGeom>
              <a:avLst/>
              <a:gdLst/>
              <a:ahLst/>
              <a:cxnLst/>
              <a:rect l="l" t="t" r="r" b="b"/>
              <a:pathLst>
                <a:path w="90804" h="91439">
                  <a:moveTo>
                    <a:pt x="90550" y="91249"/>
                  </a:moveTo>
                  <a:lnTo>
                    <a:pt x="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5" name="object 125"/>
            <p:cNvSpPr/>
            <p:nvPr/>
          </p:nvSpPr>
          <p:spPr>
            <a:xfrm>
              <a:off x="9174273" y="2774598"/>
              <a:ext cx="0" cy="148590"/>
            </a:xfrm>
            <a:custGeom>
              <a:avLst/>
              <a:gdLst/>
              <a:ahLst/>
              <a:cxnLst/>
              <a:rect l="l" t="t" r="r" b="b"/>
              <a:pathLst>
                <a:path h="148589">
                  <a:moveTo>
                    <a:pt x="0" y="0"/>
                  </a:moveTo>
                  <a:lnTo>
                    <a:pt x="0" y="148221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6" name="object 126"/>
            <p:cNvSpPr/>
            <p:nvPr/>
          </p:nvSpPr>
          <p:spPr>
            <a:xfrm>
              <a:off x="9016161" y="2832912"/>
              <a:ext cx="123189" cy="48895"/>
            </a:xfrm>
            <a:custGeom>
              <a:avLst/>
              <a:gdLst/>
              <a:ahLst/>
              <a:cxnLst/>
              <a:rect l="l" t="t" r="r" b="b"/>
              <a:pathLst>
                <a:path w="123190" h="48894">
                  <a:moveTo>
                    <a:pt x="0" y="48437"/>
                  </a:moveTo>
                  <a:lnTo>
                    <a:pt x="23317" y="48437"/>
                  </a:lnTo>
                  <a:lnTo>
                    <a:pt x="23317" y="0"/>
                  </a:lnTo>
                  <a:lnTo>
                    <a:pt x="0" y="0"/>
                  </a:lnTo>
                  <a:lnTo>
                    <a:pt x="0" y="48437"/>
                  </a:lnTo>
                  <a:close/>
                </a:path>
                <a:path w="123190" h="48894">
                  <a:moveTo>
                    <a:pt x="49936" y="48437"/>
                  </a:moveTo>
                  <a:lnTo>
                    <a:pt x="73253" y="48437"/>
                  </a:lnTo>
                  <a:lnTo>
                    <a:pt x="73253" y="0"/>
                  </a:lnTo>
                  <a:lnTo>
                    <a:pt x="49936" y="0"/>
                  </a:lnTo>
                  <a:lnTo>
                    <a:pt x="49936" y="48437"/>
                  </a:lnTo>
                  <a:close/>
                </a:path>
                <a:path w="123190" h="48894">
                  <a:moveTo>
                    <a:pt x="99872" y="48437"/>
                  </a:moveTo>
                  <a:lnTo>
                    <a:pt x="123190" y="48437"/>
                  </a:lnTo>
                  <a:lnTo>
                    <a:pt x="123190" y="0"/>
                  </a:lnTo>
                  <a:lnTo>
                    <a:pt x="99872" y="0"/>
                  </a:lnTo>
                  <a:lnTo>
                    <a:pt x="99872" y="48437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7" name="object 127"/>
            <p:cNvSpPr/>
            <p:nvPr/>
          </p:nvSpPr>
          <p:spPr>
            <a:xfrm>
              <a:off x="9207475" y="2826178"/>
              <a:ext cx="29209" cy="95885"/>
            </a:xfrm>
            <a:custGeom>
              <a:avLst/>
              <a:gdLst/>
              <a:ahLst/>
              <a:cxnLst/>
              <a:rect l="l" t="t" r="r" b="b"/>
              <a:pathLst>
                <a:path w="29209" h="95885">
                  <a:moveTo>
                    <a:pt x="29082" y="95846"/>
                  </a:moveTo>
                  <a:lnTo>
                    <a:pt x="29082" y="0"/>
                  </a:lnTo>
                  <a:lnTo>
                    <a:pt x="0" y="0"/>
                  </a:lnTo>
                  <a:lnTo>
                    <a:pt x="0" y="95846"/>
                  </a:lnTo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8" name="object 128"/>
            <p:cNvSpPr/>
            <p:nvPr/>
          </p:nvSpPr>
          <p:spPr>
            <a:xfrm>
              <a:off x="9238642" y="2746070"/>
              <a:ext cx="19685" cy="20320"/>
            </a:xfrm>
            <a:custGeom>
              <a:avLst/>
              <a:gdLst/>
              <a:ahLst/>
              <a:cxnLst/>
              <a:rect l="l" t="t" r="r" b="b"/>
              <a:pathLst>
                <a:path w="19684" h="20319">
                  <a:moveTo>
                    <a:pt x="9575" y="19951"/>
                  </a:moveTo>
                  <a:lnTo>
                    <a:pt x="14871" y="19951"/>
                  </a:lnTo>
                  <a:lnTo>
                    <a:pt x="19151" y="15481"/>
                  </a:lnTo>
                  <a:lnTo>
                    <a:pt x="19151" y="9982"/>
                  </a:lnTo>
                  <a:lnTo>
                    <a:pt x="19151" y="4470"/>
                  </a:lnTo>
                  <a:lnTo>
                    <a:pt x="14871" y="0"/>
                  </a:lnTo>
                  <a:lnTo>
                    <a:pt x="9575" y="0"/>
                  </a:lnTo>
                  <a:lnTo>
                    <a:pt x="4279" y="0"/>
                  </a:lnTo>
                  <a:lnTo>
                    <a:pt x="0" y="4470"/>
                  </a:lnTo>
                  <a:lnTo>
                    <a:pt x="0" y="9982"/>
                  </a:lnTo>
                  <a:lnTo>
                    <a:pt x="0" y="15481"/>
                  </a:lnTo>
                  <a:lnTo>
                    <a:pt x="4279" y="19951"/>
                  </a:lnTo>
                  <a:lnTo>
                    <a:pt x="9575" y="19951"/>
                  </a:lnTo>
                  <a:close/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9" name="object 129"/>
            <p:cNvSpPr/>
            <p:nvPr/>
          </p:nvSpPr>
          <p:spPr>
            <a:xfrm>
              <a:off x="9267748" y="2832912"/>
              <a:ext cx="19685" cy="48895"/>
            </a:xfrm>
            <a:custGeom>
              <a:avLst/>
              <a:gdLst/>
              <a:ahLst/>
              <a:cxnLst/>
              <a:rect l="l" t="t" r="r" b="b"/>
              <a:pathLst>
                <a:path w="19684" h="48894">
                  <a:moveTo>
                    <a:pt x="0" y="48437"/>
                  </a:moveTo>
                  <a:lnTo>
                    <a:pt x="19164" y="48437"/>
                  </a:lnTo>
                  <a:lnTo>
                    <a:pt x="19164" y="0"/>
                  </a:lnTo>
                  <a:lnTo>
                    <a:pt x="0" y="0"/>
                  </a:lnTo>
                  <a:lnTo>
                    <a:pt x="0" y="48437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0" name="object 130"/>
            <p:cNvSpPr/>
            <p:nvPr/>
          </p:nvSpPr>
          <p:spPr>
            <a:xfrm>
              <a:off x="9021255" y="2721535"/>
              <a:ext cx="179070" cy="57150"/>
            </a:xfrm>
            <a:custGeom>
              <a:avLst/>
              <a:gdLst/>
              <a:ahLst/>
              <a:cxnLst/>
              <a:rect l="l" t="t" r="r" b="b"/>
              <a:pathLst>
                <a:path w="179070" h="57150">
                  <a:moveTo>
                    <a:pt x="61709" y="0"/>
                  </a:moveTo>
                  <a:lnTo>
                    <a:pt x="0" y="56654"/>
                  </a:lnTo>
                  <a:lnTo>
                    <a:pt x="117081" y="56654"/>
                  </a:lnTo>
                  <a:lnTo>
                    <a:pt x="178803" y="0"/>
                  </a:lnTo>
                  <a:lnTo>
                    <a:pt x="61709" y="0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1" name="object 131"/>
            <p:cNvSpPr/>
            <p:nvPr/>
          </p:nvSpPr>
          <p:spPr>
            <a:xfrm>
              <a:off x="9047613" y="2750615"/>
              <a:ext cx="120650" cy="0"/>
            </a:xfrm>
            <a:custGeom>
              <a:avLst/>
              <a:gdLst/>
              <a:ahLst/>
              <a:cxnLst/>
              <a:rect l="l" t="t" r="r" b="b"/>
              <a:pathLst>
                <a:path w="120650">
                  <a:moveTo>
                    <a:pt x="120446" y="0"/>
                  </a:moveTo>
                  <a:lnTo>
                    <a:pt x="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2" name="object 132"/>
            <p:cNvSpPr/>
            <p:nvPr/>
          </p:nvSpPr>
          <p:spPr>
            <a:xfrm>
              <a:off x="9138340" y="2721531"/>
              <a:ext cx="62230" cy="57150"/>
            </a:xfrm>
            <a:custGeom>
              <a:avLst/>
              <a:gdLst/>
              <a:ahLst/>
              <a:cxnLst/>
              <a:rect l="l" t="t" r="r" b="b"/>
              <a:pathLst>
                <a:path w="62229" h="57150">
                  <a:moveTo>
                    <a:pt x="0" y="56654"/>
                  </a:moveTo>
                  <a:lnTo>
                    <a:pt x="61709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3" name="object 133"/>
            <p:cNvSpPr/>
            <p:nvPr/>
          </p:nvSpPr>
          <p:spPr>
            <a:xfrm>
              <a:off x="9021255" y="2721535"/>
              <a:ext cx="62230" cy="57150"/>
            </a:xfrm>
            <a:custGeom>
              <a:avLst/>
              <a:gdLst/>
              <a:ahLst/>
              <a:cxnLst/>
              <a:rect l="l" t="t" r="r" b="b"/>
              <a:pathLst>
                <a:path w="62229" h="57150">
                  <a:moveTo>
                    <a:pt x="61709" y="0"/>
                  </a:moveTo>
                  <a:lnTo>
                    <a:pt x="0" y="56654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4" name="object 134"/>
            <p:cNvSpPr/>
            <p:nvPr/>
          </p:nvSpPr>
          <p:spPr>
            <a:xfrm>
              <a:off x="9099309" y="2721531"/>
              <a:ext cx="62230" cy="57150"/>
            </a:xfrm>
            <a:custGeom>
              <a:avLst/>
              <a:gdLst/>
              <a:ahLst/>
              <a:cxnLst/>
              <a:rect l="l" t="t" r="r" b="b"/>
              <a:pathLst>
                <a:path w="62229" h="57150">
                  <a:moveTo>
                    <a:pt x="0" y="56654"/>
                  </a:moveTo>
                  <a:lnTo>
                    <a:pt x="61709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5" name="object 135"/>
            <p:cNvSpPr/>
            <p:nvPr/>
          </p:nvSpPr>
          <p:spPr>
            <a:xfrm>
              <a:off x="9060285" y="2721535"/>
              <a:ext cx="62230" cy="57150"/>
            </a:xfrm>
            <a:custGeom>
              <a:avLst/>
              <a:gdLst/>
              <a:ahLst/>
              <a:cxnLst/>
              <a:rect l="l" t="t" r="r" b="b"/>
              <a:pathLst>
                <a:path w="62229" h="57150">
                  <a:moveTo>
                    <a:pt x="61709" y="0"/>
                  </a:moveTo>
                  <a:lnTo>
                    <a:pt x="0" y="56654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6" name="object 136"/>
            <p:cNvSpPr/>
            <p:nvPr/>
          </p:nvSpPr>
          <p:spPr>
            <a:xfrm>
              <a:off x="9480309" y="2880504"/>
              <a:ext cx="168275" cy="40005"/>
            </a:xfrm>
            <a:custGeom>
              <a:avLst/>
              <a:gdLst/>
              <a:ahLst/>
              <a:cxnLst/>
              <a:rect l="l" t="t" r="r" b="b"/>
              <a:pathLst>
                <a:path w="168275" h="40005">
                  <a:moveTo>
                    <a:pt x="115455" y="0"/>
                  </a:moveTo>
                  <a:lnTo>
                    <a:pt x="99644" y="2065"/>
                  </a:lnTo>
                  <a:lnTo>
                    <a:pt x="85723" y="7847"/>
                  </a:lnTo>
                  <a:lnTo>
                    <a:pt x="74409" y="16721"/>
                  </a:lnTo>
                  <a:lnTo>
                    <a:pt x="66420" y="28066"/>
                  </a:lnTo>
                  <a:lnTo>
                    <a:pt x="60645" y="22378"/>
                  </a:lnTo>
                  <a:lnTo>
                    <a:pt x="12688" y="21466"/>
                  </a:lnTo>
                  <a:lnTo>
                    <a:pt x="0" y="39547"/>
                  </a:lnTo>
                  <a:lnTo>
                    <a:pt x="168173" y="39547"/>
                  </a:lnTo>
                  <a:lnTo>
                    <a:pt x="162154" y="23938"/>
                  </a:lnTo>
                  <a:lnTo>
                    <a:pt x="150491" y="11391"/>
                  </a:lnTo>
                  <a:lnTo>
                    <a:pt x="134490" y="3036"/>
                  </a:lnTo>
                  <a:lnTo>
                    <a:pt x="115455" y="0"/>
                  </a:lnTo>
                  <a:close/>
                </a:path>
              </a:pathLst>
            </a:custGeom>
            <a:solidFill>
              <a:srgbClr val="68F394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7" name="object 137"/>
            <p:cNvSpPr/>
            <p:nvPr/>
          </p:nvSpPr>
          <p:spPr>
            <a:xfrm>
              <a:off x="9480309" y="2880504"/>
              <a:ext cx="168275" cy="40005"/>
            </a:xfrm>
            <a:custGeom>
              <a:avLst/>
              <a:gdLst/>
              <a:ahLst/>
              <a:cxnLst/>
              <a:rect l="l" t="t" r="r" b="b"/>
              <a:pathLst>
                <a:path w="168275" h="40005">
                  <a:moveTo>
                    <a:pt x="168173" y="39547"/>
                  </a:moveTo>
                  <a:lnTo>
                    <a:pt x="162154" y="23938"/>
                  </a:lnTo>
                  <a:lnTo>
                    <a:pt x="150491" y="11391"/>
                  </a:lnTo>
                  <a:lnTo>
                    <a:pt x="134490" y="3036"/>
                  </a:lnTo>
                  <a:lnTo>
                    <a:pt x="115455" y="0"/>
                  </a:lnTo>
                  <a:lnTo>
                    <a:pt x="99644" y="2065"/>
                  </a:lnTo>
                  <a:lnTo>
                    <a:pt x="85723" y="7847"/>
                  </a:lnTo>
                  <a:lnTo>
                    <a:pt x="74409" y="16721"/>
                  </a:lnTo>
                  <a:lnTo>
                    <a:pt x="66420" y="28066"/>
                  </a:lnTo>
                  <a:lnTo>
                    <a:pt x="60645" y="22378"/>
                  </a:lnTo>
                  <a:lnTo>
                    <a:pt x="53471" y="18011"/>
                  </a:lnTo>
                  <a:lnTo>
                    <a:pt x="45180" y="15211"/>
                  </a:lnTo>
                  <a:lnTo>
                    <a:pt x="36055" y="14223"/>
                  </a:lnTo>
                  <a:lnTo>
                    <a:pt x="23429" y="16148"/>
                  </a:lnTo>
                  <a:lnTo>
                    <a:pt x="12688" y="21466"/>
                  </a:lnTo>
                  <a:lnTo>
                    <a:pt x="4617" y="29493"/>
                  </a:lnTo>
                  <a:lnTo>
                    <a:pt x="0" y="39547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8" name="object 138"/>
            <p:cNvSpPr/>
            <p:nvPr/>
          </p:nvSpPr>
          <p:spPr>
            <a:xfrm>
              <a:off x="6304841" y="2733661"/>
              <a:ext cx="233679" cy="0"/>
            </a:xfrm>
            <a:custGeom>
              <a:avLst/>
              <a:gdLst/>
              <a:ahLst/>
              <a:cxnLst/>
              <a:rect l="l" t="t" r="r" b="b"/>
              <a:pathLst>
                <a:path w="233679">
                  <a:moveTo>
                    <a:pt x="0" y="0"/>
                  </a:moveTo>
                  <a:lnTo>
                    <a:pt x="233451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9" name="object 139"/>
            <p:cNvSpPr/>
            <p:nvPr/>
          </p:nvSpPr>
          <p:spPr>
            <a:xfrm>
              <a:off x="6167597" y="2766716"/>
              <a:ext cx="39370" cy="0"/>
            </a:xfrm>
            <a:custGeom>
              <a:avLst/>
              <a:gdLst/>
              <a:ahLst/>
              <a:cxnLst/>
              <a:rect l="l" t="t" r="r" b="b"/>
              <a:pathLst>
                <a:path w="39370">
                  <a:moveTo>
                    <a:pt x="39166" y="0"/>
                  </a:moveTo>
                  <a:lnTo>
                    <a:pt x="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0" name="object 140"/>
            <p:cNvSpPr/>
            <p:nvPr/>
          </p:nvSpPr>
          <p:spPr>
            <a:xfrm>
              <a:off x="6212796" y="2733654"/>
              <a:ext cx="57785" cy="33655"/>
            </a:xfrm>
            <a:custGeom>
              <a:avLst/>
              <a:gdLst/>
              <a:ahLst/>
              <a:cxnLst/>
              <a:rect l="l" t="t" r="r" b="b"/>
              <a:pathLst>
                <a:path w="57785" h="33655">
                  <a:moveTo>
                    <a:pt x="0" y="33058"/>
                  </a:moveTo>
                  <a:lnTo>
                    <a:pt x="57238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1" name="object 141"/>
            <p:cNvSpPr/>
            <p:nvPr/>
          </p:nvSpPr>
          <p:spPr>
            <a:xfrm>
              <a:off x="6107010" y="2733661"/>
              <a:ext cx="117475" cy="0"/>
            </a:xfrm>
            <a:custGeom>
              <a:avLst/>
              <a:gdLst/>
              <a:ahLst/>
              <a:cxnLst/>
              <a:rect l="l" t="t" r="r" b="b"/>
              <a:pathLst>
                <a:path w="117475">
                  <a:moveTo>
                    <a:pt x="0" y="0"/>
                  </a:moveTo>
                  <a:lnTo>
                    <a:pt x="117005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2" name="object 142"/>
            <p:cNvSpPr/>
            <p:nvPr/>
          </p:nvSpPr>
          <p:spPr>
            <a:xfrm>
              <a:off x="6018305" y="2799458"/>
              <a:ext cx="318135" cy="85725"/>
            </a:xfrm>
            <a:custGeom>
              <a:avLst/>
              <a:gdLst/>
              <a:ahLst/>
              <a:cxnLst/>
              <a:rect l="l" t="t" r="r" b="b"/>
              <a:pathLst>
                <a:path w="318135" h="85725">
                  <a:moveTo>
                    <a:pt x="0" y="63766"/>
                  </a:moveTo>
                  <a:lnTo>
                    <a:pt x="1693" y="72215"/>
                  </a:lnTo>
                  <a:lnTo>
                    <a:pt x="6311" y="79114"/>
                  </a:lnTo>
                  <a:lnTo>
                    <a:pt x="13158" y="83765"/>
                  </a:lnTo>
                  <a:lnTo>
                    <a:pt x="21539" y="85471"/>
                  </a:lnTo>
                  <a:lnTo>
                    <a:pt x="296240" y="85471"/>
                  </a:lnTo>
                  <a:lnTo>
                    <a:pt x="304620" y="83765"/>
                  </a:lnTo>
                  <a:lnTo>
                    <a:pt x="311467" y="79114"/>
                  </a:lnTo>
                  <a:lnTo>
                    <a:pt x="316085" y="72215"/>
                  </a:lnTo>
                  <a:lnTo>
                    <a:pt x="317779" y="63766"/>
                  </a:lnTo>
                  <a:lnTo>
                    <a:pt x="317779" y="21704"/>
                  </a:lnTo>
                  <a:lnTo>
                    <a:pt x="316085" y="13255"/>
                  </a:lnTo>
                  <a:lnTo>
                    <a:pt x="311467" y="6356"/>
                  </a:lnTo>
                  <a:lnTo>
                    <a:pt x="304620" y="1705"/>
                  </a:lnTo>
                  <a:lnTo>
                    <a:pt x="296240" y="0"/>
                  </a:lnTo>
                  <a:lnTo>
                    <a:pt x="129247" y="0"/>
                  </a:lnTo>
                  <a:lnTo>
                    <a:pt x="95610" y="7006"/>
                  </a:lnTo>
                  <a:lnTo>
                    <a:pt x="52674" y="23996"/>
                  </a:lnTo>
                  <a:lnTo>
                    <a:pt x="15714" y="44930"/>
                  </a:lnTo>
                  <a:lnTo>
                    <a:pt x="0" y="63766"/>
                  </a:lnTo>
                  <a:close/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3" name="object 143"/>
            <p:cNvSpPr/>
            <p:nvPr/>
          </p:nvSpPr>
          <p:spPr>
            <a:xfrm>
              <a:off x="6090460" y="2807248"/>
              <a:ext cx="207645" cy="70485"/>
            </a:xfrm>
            <a:custGeom>
              <a:avLst/>
              <a:gdLst/>
              <a:ahLst/>
              <a:cxnLst/>
              <a:rect l="l" t="t" r="r" b="b"/>
              <a:pathLst>
                <a:path w="207645" h="70485">
                  <a:moveTo>
                    <a:pt x="49555" y="19278"/>
                  </a:moveTo>
                  <a:lnTo>
                    <a:pt x="0" y="39763"/>
                  </a:lnTo>
                  <a:lnTo>
                    <a:pt x="109321" y="39763"/>
                  </a:lnTo>
                </a:path>
                <a:path w="207645" h="70485">
                  <a:moveTo>
                    <a:pt x="143738" y="50482"/>
                  </a:moveTo>
                  <a:lnTo>
                    <a:pt x="143738" y="18491"/>
                  </a:lnTo>
                </a:path>
                <a:path w="207645" h="70485">
                  <a:moveTo>
                    <a:pt x="207352" y="50482"/>
                  </a:moveTo>
                  <a:lnTo>
                    <a:pt x="207352" y="18491"/>
                  </a:lnTo>
                </a:path>
                <a:path w="207645" h="70485">
                  <a:moveTo>
                    <a:pt x="175539" y="69888"/>
                  </a:moveTo>
                  <a:lnTo>
                    <a:pt x="175539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4" name="object 144"/>
            <p:cNvSpPr/>
            <p:nvPr/>
          </p:nvSpPr>
          <p:spPr>
            <a:xfrm>
              <a:off x="6490853" y="2799458"/>
              <a:ext cx="318135" cy="85725"/>
            </a:xfrm>
            <a:custGeom>
              <a:avLst/>
              <a:gdLst/>
              <a:ahLst/>
              <a:cxnLst/>
              <a:rect l="l" t="t" r="r" b="b"/>
              <a:pathLst>
                <a:path w="318134" h="85725">
                  <a:moveTo>
                    <a:pt x="317779" y="63766"/>
                  </a:moveTo>
                  <a:lnTo>
                    <a:pt x="316087" y="72215"/>
                  </a:lnTo>
                  <a:lnTo>
                    <a:pt x="311472" y="79114"/>
                  </a:lnTo>
                  <a:lnTo>
                    <a:pt x="304625" y="83765"/>
                  </a:lnTo>
                  <a:lnTo>
                    <a:pt x="296240" y="85471"/>
                  </a:lnTo>
                  <a:lnTo>
                    <a:pt x="21539" y="85471"/>
                  </a:lnTo>
                  <a:lnTo>
                    <a:pt x="13153" y="83765"/>
                  </a:lnTo>
                  <a:lnTo>
                    <a:pt x="6307" y="79114"/>
                  </a:lnTo>
                  <a:lnTo>
                    <a:pt x="1692" y="72215"/>
                  </a:lnTo>
                  <a:lnTo>
                    <a:pt x="0" y="63766"/>
                  </a:lnTo>
                  <a:lnTo>
                    <a:pt x="0" y="21704"/>
                  </a:lnTo>
                  <a:lnTo>
                    <a:pt x="1692" y="13255"/>
                  </a:lnTo>
                  <a:lnTo>
                    <a:pt x="6307" y="6356"/>
                  </a:lnTo>
                  <a:lnTo>
                    <a:pt x="13153" y="1705"/>
                  </a:lnTo>
                  <a:lnTo>
                    <a:pt x="21539" y="0"/>
                  </a:lnTo>
                  <a:lnTo>
                    <a:pt x="188531" y="0"/>
                  </a:lnTo>
                  <a:lnTo>
                    <a:pt x="222169" y="7006"/>
                  </a:lnTo>
                  <a:lnTo>
                    <a:pt x="265104" y="23996"/>
                  </a:lnTo>
                  <a:lnTo>
                    <a:pt x="302065" y="44930"/>
                  </a:lnTo>
                  <a:lnTo>
                    <a:pt x="317779" y="63766"/>
                  </a:lnTo>
                  <a:close/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5" name="object 145"/>
            <p:cNvSpPr/>
            <p:nvPr/>
          </p:nvSpPr>
          <p:spPr>
            <a:xfrm>
              <a:off x="6529124" y="2807248"/>
              <a:ext cx="207645" cy="70485"/>
            </a:xfrm>
            <a:custGeom>
              <a:avLst/>
              <a:gdLst/>
              <a:ahLst/>
              <a:cxnLst/>
              <a:rect l="l" t="t" r="r" b="b"/>
              <a:pathLst>
                <a:path w="207645" h="70485">
                  <a:moveTo>
                    <a:pt x="157797" y="19278"/>
                  </a:moveTo>
                  <a:lnTo>
                    <a:pt x="207352" y="39763"/>
                  </a:lnTo>
                  <a:lnTo>
                    <a:pt x="98031" y="39763"/>
                  </a:lnTo>
                </a:path>
                <a:path w="207645" h="70485">
                  <a:moveTo>
                    <a:pt x="63614" y="50482"/>
                  </a:moveTo>
                  <a:lnTo>
                    <a:pt x="63614" y="18491"/>
                  </a:lnTo>
                </a:path>
                <a:path w="207645" h="70485">
                  <a:moveTo>
                    <a:pt x="0" y="50482"/>
                  </a:moveTo>
                  <a:lnTo>
                    <a:pt x="0" y="18491"/>
                  </a:lnTo>
                </a:path>
                <a:path w="207645" h="70485">
                  <a:moveTo>
                    <a:pt x="31813" y="69888"/>
                  </a:moveTo>
                  <a:lnTo>
                    <a:pt x="31813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46" name="object 14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355435" y="2791203"/>
              <a:ext cx="115180" cy="101987"/>
            </a:xfrm>
            <a:prstGeom prst="rect">
              <a:avLst/>
            </a:prstGeom>
          </p:spPr>
        </p:pic>
        <p:sp>
          <p:nvSpPr>
            <p:cNvPr id="147" name="object 147"/>
            <p:cNvSpPr/>
            <p:nvPr/>
          </p:nvSpPr>
          <p:spPr>
            <a:xfrm>
              <a:off x="6617274" y="2733661"/>
              <a:ext cx="117475" cy="0"/>
            </a:xfrm>
            <a:custGeom>
              <a:avLst/>
              <a:gdLst/>
              <a:ahLst/>
              <a:cxnLst/>
              <a:rect l="l" t="t" r="r" b="b"/>
              <a:pathLst>
                <a:path w="117475">
                  <a:moveTo>
                    <a:pt x="0" y="0"/>
                  </a:moveTo>
                  <a:lnTo>
                    <a:pt x="117005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8" name="object 148"/>
            <p:cNvSpPr/>
            <p:nvPr/>
          </p:nvSpPr>
          <p:spPr>
            <a:xfrm>
              <a:off x="6636439" y="2766716"/>
              <a:ext cx="39370" cy="0"/>
            </a:xfrm>
            <a:custGeom>
              <a:avLst/>
              <a:gdLst/>
              <a:ahLst/>
              <a:cxnLst/>
              <a:rect l="l" t="t" r="r" b="b"/>
              <a:pathLst>
                <a:path w="39370">
                  <a:moveTo>
                    <a:pt x="0" y="0"/>
                  </a:moveTo>
                  <a:lnTo>
                    <a:pt x="39166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9" name="object 149"/>
            <p:cNvSpPr/>
            <p:nvPr/>
          </p:nvSpPr>
          <p:spPr>
            <a:xfrm>
              <a:off x="6573168" y="2733661"/>
              <a:ext cx="57785" cy="33655"/>
            </a:xfrm>
            <a:custGeom>
              <a:avLst/>
              <a:gdLst/>
              <a:ahLst/>
              <a:cxnLst/>
              <a:rect l="l" t="t" r="r" b="b"/>
              <a:pathLst>
                <a:path w="57784" h="33655">
                  <a:moveTo>
                    <a:pt x="57238" y="33058"/>
                  </a:moveTo>
                  <a:lnTo>
                    <a:pt x="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0" name="object 150"/>
            <p:cNvSpPr/>
            <p:nvPr/>
          </p:nvSpPr>
          <p:spPr>
            <a:xfrm>
              <a:off x="4302455" y="2097883"/>
              <a:ext cx="271780" cy="111125"/>
            </a:xfrm>
            <a:custGeom>
              <a:avLst/>
              <a:gdLst/>
              <a:ahLst/>
              <a:cxnLst/>
              <a:rect l="l" t="t" r="r" b="b"/>
              <a:pathLst>
                <a:path w="271779" h="111125">
                  <a:moveTo>
                    <a:pt x="0" y="110998"/>
                  </a:moveTo>
                  <a:lnTo>
                    <a:pt x="5698" y="90051"/>
                  </a:lnTo>
                  <a:lnTo>
                    <a:pt x="17706" y="73117"/>
                  </a:lnTo>
                  <a:lnTo>
                    <a:pt x="34597" y="61788"/>
                  </a:lnTo>
                  <a:lnTo>
                    <a:pt x="54940" y="57658"/>
                  </a:lnTo>
                  <a:lnTo>
                    <a:pt x="57594" y="57658"/>
                  </a:lnTo>
                  <a:lnTo>
                    <a:pt x="60121" y="58102"/>
                  </a:lnTo>
                  <a:lnTo>
                    <a:pt x="62674" y="58483"/>
                  </a:lnTo>
                  <a:lnTo>
                    <a:pt x="67187" y="35699"/>
                  </a:lnTo>
                  <a:lnTo>
                    <a:pt x="79090" y="17111"/>
                  </a:lnTo>
                  <a:lnTo>
                    <a:pt x="96644" y="4589"/>
                  </a:lnTo>
                  <a:lnTo>
                    <a:pt x="118110" y="0"/>
                  </a:lnTo>
                  <a:lnTo>
                    <a:pt x="136598" y="3383"/>
                  </a:lnTo>
                  <a:lnTo>
                    <a:pt x="152404" y="12750"/>
                  </a:lnTo>
                  <a:lnTo>
                    <a:pt x="164474" y="26928"/>
                  </a:lnTo>
                  <a:lnTo>
                    <a:pt x="171754" y="44742"/>
                  </a:lnTo>
                  <a:lnTo>
                    <a:pt x="176542" y="40843"/>
                  </a:lnTo>
                  <a:lnTo>
                    <a:pt x="182448" y="38442"/>
                  </a:lnTo>
                  <a:lnTo>
                    <a:pt x="188937" y="38442"/>
                  </a:lnTo>
                  <a:lnTo>
                    <a:pt x="199999" y="40821"/>
                  </a:lnTo>
                  <a:lnTo>
                    <a:pt x="209029" y="47307"/>
                  </a:lnTo>
                  <a:lnTo>
                    <a:pt x="215116" y="56927"/>
                  </a:lnTo>
                  <a:lnTo>
                    <a:pt x="217347" y="68707"/>
                  </a:lnTo>
                  <a:lnTo>
                    <a:pt x="217347" y="69761"/>
                  </a:lnTo>
                  <a:lnTo>
                    <a:pt x="217157" y="70764"/>
                  </a:lnTo>
                  <a:lnTo>
                    <a:pt x="217055" y="71793"/>
                  </a:lnTo>
                  <a:lnTo>
                    <a:pt x="222186" y="68986"/>
                  </a:lnTo>
                  <a:lnTo>
                    <a:pt x="227901" y="67259"/>
                  </a:lnTo>
                  <a:lnTo>
                    <a:pt x="234048" y="67259"/>
                  </a:lnTo>
                  <a:lnTo>
                    <a:pt x="248620" y="70393"/>
                  </a:lnTo>
                  <a:lnTo>
                    <a:pt x="260521" y="78940"/>
                  </a:lnTo>
                  <a:lnTo>
                    <a:pt x="268545" y="91615"/>
                  </a:lnTo>
                  <a:lnTo>
                    <a:pt x="271487" y="107137"/>
                  </a:lnTo>
                  <a:lnTo>
                    <a:pt x="271487" y="108458"/>
                  </a:lnTo>
                  <a:lnTo>
                    <a:pt x="271246" y="109715"/>
                  </a:lnTo>
                  <a:lnTo>
                    <a:pt x="271119" y="110998"/>
                  </a:lnTo>
                  <a:lnTo>
                    <a:pt x="0" y="110998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51" name="object 15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280295" y="2492589"/>
              <a:ext cx="247700" cy="441871"/>
            </a:xfrm>
            <a:prstGeom prst="rect">
              <a:avLst/>
            </a:prstGeom>
          </p:spPr>
        </p:pic>
        <p:sp>
          <p:nvSpPr>
            <p:cNvPr id="152" name="object 152"/>
            <p:cNvSpPr/>
            <p:nvPr/>
          </p:nvSpPr>
          <p:spPr>
            <a:xfrm>
              <a:off x="6871747" y="2575261"/>
              <a:ext cx="177165" cy="325120"/>
            </a:xfrm>
            <a:custGeom>
              <a:avLst/>
              <a:gdLst/>
              <a:ahLst/>
              <a:cxnLst/>
              <a:rect l="l" t="t" r="r" b="b"/>
              <a:pathLst>
                <a:path w="177165" h="325119">
                  <a:moveTo>
                    <a:pt x="0" y="325018"/>
                  </a:moveTo>
                  <a:lnTo>
                    <a:pt x="0" y="27304"/>
                  </a:lnTo>
                  <a:lnTo>
                    <a:pt x="2137" y="16678"/>
                  </a:lnTo>
                  <a:lnTo>
                    <a:pt x="7969" y="7999"/>
                  </a:lnTo>
                  <a:lnTo>
                    <a:pt x="16619" y="2146"/>
                  </a:lnTo>
                  <a:lnTo>
                    <a:pt x="27216" y="0"/>
                  </a:lnTo>
                  <a:lnTo>
                    <a:pt x="149669" y="0"/>
                  </a:lnTo>
                  <a:lnTo>
                    <a:pt x="160258" y="2146"/>
                  </a:lnTo>
                  <a:lnTo>
                    <a:pt x="168905" y="7999"/>
                  </a:lnTo>
                  <a:lnTo>
                    <a:pt x="174735" y="16678"/>
                  </a:lnTo>
                  <a:lnTo>
                    <a:pt x="176872" y="27304"/>
                  </a:lnTo>
                  <a:lnTo>
                    <a:pt x="176872" y="325018"/>
                  </a:lnTo>
                  <a:lnTo>
                    <a:pt x="0" y="325018"/>
                  </a:lnTo>
                  <a:close/>
                </a:path>
                <a:path w="177165" h="325119">
                  <a:moveTo>
                    <a:pt x="88671" y="265836"/>
                  </a:moveTo>
                  <a:lnTo>
                    <a:pt x="113678" y="260767"/>
                  </a:lnTo>
                  <a:lnTo>
                    <a:pt x="134096" y="246945"/>
                  </a:lnTo>
                  <a:lnTo>
                    <a:pt x="147860" y="226445"/>
                  </a:lnTo>
                  <a:lnTo>
                    <a:pt x="152908" y="201345"/>
                  </a:lnTo>
                  <a:lnTo>
                    <a:pt x="152908" y="24206"/>
                  </a:lnTo>
                  <a:lnTo>
                    <a:pt x="24434" y="24206"/>
                  </a:lnTo>
                  <a:lnTo>
                    <a:pt x="24434" y="201345"/>
                  </a:lnTo>
                  <a:lnTo>
                    <a:pt x="29481" y="226445"/>
                  </a:lnTo>
                  <a:lnTo>
                    <a:pt x="43246" y="246945"/>
                  </a:lnTo>
                  <a:lnTo>
                    <a:pt x="63664" y="260767"/>
                  </a:lnTo>
                  <a:lnTo>
                    <a:pt x="88671" y="265836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53" name="object 153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907675" y="2633389"/>
              <a:ext cx="106121" cy="145414"/>
            </a:xfrm>
            <a:prstGeom prst="rect">
              <a:avLst/>
            </a:prstGeom>
          </p:spPr>
        </p:pic>
        <p:sp>
          <p:nvSpPr>
            <p:cNvPr id="154" name="object 154"/>
            <p:cNvSpPr/>
            <p:nvPr/>
          </p:nvSpPr>
          <p:spPr>
            <a:xfrm>
              <a:off x="6858990" y="2895676"/>
              <a:ext cx="208915" cy="31115"/>
            </a:xfrm>
            <a:custGeom>
              <a:avLst/>
              <a:gdLst/>
              <a:ahLst/>
              <a:cxnLst/>
              <a:rect l="l" t="t" r="r" b="b"/>
              <a:pathLst>
                <a:path w="208915" h="31114">
                  <a:moveTo>
                    <a:pt x="208445" y="0"/>
                  </a:moveTo>
                  <a:lnTo>
                    <a:pt x="0" y="0"/>
                  </a:lnTo>
                  <a:lnTo>
                    <a:pt x="0" y="30530"/>
                  </a:lnTo>
                  <a:lnTo>
                    <a:pt x="208445" y="30530"/>
                  </a:lnTo>
                  <a:lnTo>
                    <a:pt x="20844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5" name="object 155"/>
            <p:cNvSpPr/>
            <p:nvPr/>
          </p:nvSpPr>
          <p:spPr>
            <a:xfrm>
              <a:off x="6858990" y="2895676"/>
              <a:ext cx="208915" cy="31115"/>
            </a:xfrm>
            <a:custGeom>
              <a:avLst/>
              <a:gdLst/>
              <a:ahLst/>
              <a:cxnLst/>
              <a:rect l="l" t="t" r="r" b="b"/>
              <a:pathLst>
                <a:path w="208915" h="31114">
                  <a:moveTo>
                    <a:pt x="208445" y="30530"/>
                  </a:moveTo>
                  <a:lnTo>
                    <a:pt x="0" y="30530"/>
                  </a:lnTo>
                  <a:lnTo>
                    <a:pt x="0" y="0"/>
                  </a:lnTo>
                  <a:lnTo>
                    <a:pt x="208445" y="0"/>
                  </a:lnTo>
                  <a:lnTo>
                    <a:pt x="208445" y="30530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56" name="object 156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744106" y="2548563"/>
              <a:ext cx="133584" cy="260424"/>
            </a:xfrm>
            <a:prstGeom prst="rect">
              <a:avLst/>
            </a:prstGeom>
          </p:spPr>
        </p:pic>
        <p:sp>
          <p:nvSpPr>
            <p:cNvPr id="157" name="object 157"/>
            <p:cNvSpPr/>
            <p:nvPr/>
          </p:nvSpPr>
          <p:spPr>
            <a:xfrm>
              <a:off x="7084646" y="2561336"/>
              <a:ext cx="153035" cy="134620"/>
            </a:xfrm>
            <a:custGeom>
              <a:avLst/>
              <a:gdLst/>
              <a:ahLst/>
              <a:cxnLst/>
              <a:rect l="l" t="t" r="r" b="b"/>
              <a:pathLst>
                <a:path w="153034" h="134619">
                  <a:moveTo>
                    <a:pt x="26060" y="368"/>
                  </a:moveTo>
                  <a:lnTo>
                    <a:pt x="15248" y="12039"/>
                  </a:lnTo>
                  <a:lnTo>
                    <a:pt x="7038" y="25777"/>
                  </a:lnTo>
                  <a:lnTo>
                    <a:pt x="1825" y="41187"/>
                  </a:lnTo>
                  <a:lnTo>
                    <a:pt x="0" y="57873"/>
                  </a:lnTo>
                  <a:lnTo>
                    <a:pt x="6007" y="87627"/>
                  </a:lnTo>
                  <a:lnTo>
                    <a:pt x="22390" y="111925"/>
                  </a:lnTo>
                  <a:lnTo>
                    <a:pt x="46687" y="128307"/>
                  </a:lnTo>
                  <a:lnTo>
                    <a:pt x="76441" y="134315"/>
                  </a:lnTo>
                  <a:lnTo>
                    <a:pt x="106201" y="128307"/>
                  </a:lnTo>
                  <a:lnTo>
                    <a:pt x="130503" y="111925"/>
                  </a:lnTo>
                  <a:lnTo>
                    <a:pt x="146887" y="87627"/>
                  </a:lnTo>
                  <a:lnTo>
                    <a:pt x="152895" y="57873"/>
                  </a:lnTo>
                  <a:lnTo>
                    <a:pt x="151038" y="41046"/>
                  </a:lnTo>
                  <a:lnTo>
                    <a:pt x="145737" y="25522"/>
                  </a:lnTo>
                  <a:lnTo>
                    <a:pt x="137395" y="11705"/>
                  </a:lnTo>
                  <a:lnTo>
                    <a:pt x="126415" y="0"/>
                  </a:lnTo>
                </a:path>
              </a:pathLst>
            </a:custGeom>
            <a:ln w="165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8" name="object 158"/>
            <p:cNvSpPr/>
            <p:nvPr/>
          </p:nvSpPr>
          <p:spPr>
            <a:xfrm>
              <a:off x="7162040" y="2537053"/>
              <a:ext cx="0" cy="80645"/>
            </a:xfrm>
            <a:custGeom>
              <a:avLst/>
              <a:gdLst/>
              <a:ahLst/>
              <a:cxnLst/>
              <a:rect l="l" t="t" r="r" b="b"/>
              <a:pathLst>
                <a:path h="80644">
                  <a:moveTo>
                    <a:pt x="0" y="0"/>
                  </a:moveTo>
                  <a:lnTo>
                    <a:pt x="0" y="80098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59" name="object 159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573316" y="2525754"/>
              <a:ext cx="425272" cy="216903"/>
            </a:xfrm>
            <a:prstGeom prst="rect">
              <a:avLst/>
            </a:prstGeom>
          </p:spPr>
        </p:pic>
        <p:pic>
          <p:nvPicPr>
            <p:cNvPr id="160" name="object 16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729754" y="2780494"/>
              <a:ext cx="291477" cy="136004"/>
            </a:xfrm>
            <a:prstGeom prst="rect">
              <a:avLst/>
            </a:prstGeom>
          </p:spPr>
        </p:pic>
        <p:sp>
          <p:nvSpPr>
            <p:cNvPr id="161" name="object 161"/>
            <p:cNvSpPr/>
            <p:nvPr/>
          </p:nvSpPr>
          <p:spPr>
            <a:xfrm>
              <a:off x="4704045" y="2742021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>
                  <a:moveTo>
                    <a:pt x="342595" y="0"/>
                  </a:moveTo>
                  <a:lnTo>
                    <a:pt x="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2" name="object 162"/>
            <p:cNvSpPr/>
            <p:nvPr/>
          </p:nvSpPr>
          <p:spPr>
            <a:xfrm>
              <a:off x="4255634" y="2550169"/>
              <a:ext cx="302260" cy="160020"/>
            </a:xfrm>
            <a:custGeom>
              <a:avLst/>
              <a:gdLst/>
              <a:ahLst/>
              <a:cxnLst/>
              <a:rect l="l" t="t" r="r" b="b"/>
              <a:pathLst>
                <a:path w="302260" h="160019">
                  <a:moveTo>
                    <a:pt x="49853" y="11395"/>
                  </a:moveTo>
                  <a:lnTo>
                    <a:pt x="122356" y="423"/>
                  </a:lnTo>
                  <a:lnTo>
                    <a:pt x="176131" y="0"/>
                  </a:lnTo>
                  <a:lnTo>
                    <a:pt x="229803" y="2714"/>
                  </a:lnTo>
                  <a:lnTo>
                    <a:pt x="282289" y="9096"/>
                  </a:lnTo>
                  <a:lnTo>
                    <a:pt x="293122" y="10861"/>
                  </a:lnTo>
                  <a:lnTo>
                    <a:pt x="297859" y="9959"/>
                  </a:lnTo>
                  <a:lnTo>
                    <a:pt x="300196" y="21770"/>
                  </a:lnTo>
                  <a:lnTo>
                    <a:pt x="301659" y="35234"/>
                  </a:lnTo>
                  <a:lnTo>
                    <a:pt x="301317" y="48774"/>
                  </a:lnTo>
                  <a:lnTo>
                    <a:pt x="300046" y="62318"/>
                  </a:lnTo>
                  <a:lnTo>
                    <a:pt x="298723" y="75796"/>
                  </a:lnTo>
                  <a:lnTo>
                    <a:pt x="297874" y="90613"/>
                  </a:lnTo>
                  <a:lnTo>
                    <a:pt x="292322" y="134712"/>
                  </a:lnTo>
                  <a:lnTo>
                    <a:pt x="258121" y="157152"/>
                  </a:lnTo>
                  <a:lnTo>
                    <a:pt x="215506" y="159849"/>
                  </a:lnTo>
                  <a:lnTo>
                    <a:pt x="173000" y="159973"/>
                  </a:lnTo>
                  <a:lnTo>
                    <a:pt x="130506" y="158290"/>
                  </a:lnTo>
                  <a:lnTo>
                    <a:pt x="87928" y="155565"/>
                  </a:lnTo>
                  <a:lnTo>
                    <a:pt x="52257" y="126180"/>
                  </a:lnTo>
                  <a:lnTo>
                    <a:pt x="48596" y="91811"/>
                  </a:lnTo>
                  <a:lnTo>
                    <a:pt x="46523" y="75183"/>
                  </a:lnTo>
                  <a:lnTo>
                    <a:pt x="44697" y="58251"/>
                  </a:lnTo>
                  <a:lnTo>
                    <a:pt x="43681" y="41290"/>
                  </a:lnTo>
                  <a:lnTo>
                    <a:pt x="44037" y="24577"/>
                  </a:lnTo>
                  <a:lnTo>
                    <a:pt x="44443" y="19015"/>
                  </a:lnTo>
                  <a:lnTo>
                    <a:pt x="46589" y="14671"/>
                  </a:lnTo>
                  <a:lnTo>
                    <a:pt x="49853" y="11395"/>
                  </a:lnTo>
                  <a:close/>
                </a:path>
                <a:path w="302260" h="160019">
                  <a:moveTo>
                    <a:pt x="44037" y="24577"/>
                  </a:moveTo>
                  <a:lnTo>
                    <a:pt x="36124" y="23029"/>
                  </a:lnTo>
                  <a:lnTo>
                    <a:pt x="28063" y="20772"/>
                  </a:lnTo>
                  <a:lnTo>
                    <a:pt x="19969" y="19160"/>
                  </a:lnTo>
                  <a:lnTo>
                    <a:pt x="11957" y="19548"/>
                  </a:lnTo>
                  <a:lnTo>
                    <a:pt x="3998" y="24018"/>
                  </a:lnTo>
                  <a:lnTo>
                    <a:pt x="0" y="31575"/>
                  </a:lnTo>
                  <a:lnTo>
                    <a:pt x="287" y="40265"/>
                  </a:lnTo>
                  <a:lnTo>
                    <a:pt x="5187" y="48136"/>
                  </a:lnTo>
                  <a:lnTo>
                    <a:pt x="13794" y="52255"/>
                  </a:lnTo>
                  <a:lnTo>
                    <a:pt x="23974" y="52325"/>
                  </a:lnTo>
                  <a:lnTo>
                    <a:pt x="34473" y="50631"/>
                  </a:lnTo>
                  <a:lnTo>
                    <a:pt x="44037" y="49456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63" name="object 16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469698" y="2492971"/>
              <a:ext cx="139928" cy="117778"/>
            </a:xfrm>
            <a:prstGeom prst="rect">
              <a:avLst/>
            </a:prstGeom>
          </p:spPr>
        </p:pic>
        <p:pic>
          <p:nvPicPr>
            <p:cNvPr id="164" name="object 164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291416" y="2699702"/>
              <a:ext cx="286600" cy="230073"/>
            </a:xfrm>
            <a:prstGeom prst="rect">
              <a:avLst/>
            </a:prstGeom>
          </p:spPr>
        </p:pic>
        <p:pic>
          <p:nvPicPr>
            <p:cNvPr id="165" name="object 165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8468592" y="2774229"/>
              <a:ext cx="124104" cy="146255"/>
            </a:xfrm>
            <a:prstGeom prst="rect">
              <a:avLst/>
            </a:prstGeom>
          </p:spPr>
        </p:pic>
        <p:sp>
          <p:nvSpPr>
            <p:cNvPr id="166" name="object 166"/>
            <p:cNvSpPr/>
            <p:nvPr/>
          </p:nvSpPr>
          <p:spPr>
            <a:xfrm>
              <a:off x="8203081" y="2555478"/>
              <a:ext cx="184785" cy="334010"/>
            </a:xfrm>
            <a:custGeom>
              <a:avLst/>
              <a:gdLst/>
              <a:ahLst/>
              <a:cxnLst/>
              <a:rect l="l" t="t" r="r" b="b"/>
              <a:pathLst>
                <a:path w="184784" h="334010">
                  <a:moveTo>
                    <a:pt x="184505" y="249415"/>
                  </a:moveTo>
                  <a:lnTo>
                    <a:pt x="184505" y="316661"/>
                  </a:lnTo>
                  <a:lnTo>
                    <a:pt x="184505" y="326047"/>
                  </a:lnTo>
                  <a:lnTo>
                    <a:pt x="176999" y="333654"/>
                  </a:lnTo>
                  <a:lnTo>
                    <a:pt x="167741" y="333654"/>
                  </a:lnTo>
                  <a:lnTo>
                    <a:pt x="16764" y="333654"/>
                  </a:lnTo>
                  <a:lnTo>
                    <a:pt x="7505" y="333654"/>
                  </a:lnTo>
                  <a:lnTo>
                    <a:pt x="0" y="326047"/>
                  </a:lnTo>
                  <a:lnTo>
                    <a:pt x="0" y="316661"/>
                  </a:lnTo>
                  <a:lnTo>
                    <a:pt x="0" y="16979"/>
                  </a:lnTo>
                  <a:lnTo>
                    <a:pt x="0" y="7607"/>
                  </a:lnTo>
                  <a:lnTo>
                    <a:pt x="7505" y="0"/>
                  </a:lnTo>
                  <a:lnTo>
                    <a:pt x="16764" y="0"/>
                  </a:lnTo>
                  <a:lnTo>
                    <a:pt x="167741" y="0"/>
                  </a:lnTo>
                  <a:lnTo>
                    <a:pt x="176999" y="0"/>
                  </a:lnTo>
                  <a:lnTo>
                    <a:pt x="184505" y="7607"/>
                  </a:lnTo>
                  <a:lnTo>
                    <a:pt x="184505" y="16979"/>
                  </a:lnTo>
                  <a:lnTo>
                    <a:pt x="184505" y="82600"/>
                  </a:lnTo>
                </a:path>
                <a:path w="184784" h="334010">
                  <a:moveTo>
                    <a:pt x="76619" y="29527"/>
                  </a:moveTo>
                  <a:lnTo>
                    <a:pt x="107873" y="29527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7" name="object 167"/>
            <p:cNvSpPr/>
            <p:nvPr/>
          </p:nvSpPr>
          <p:spPr>
            <a:xfrm>
              <a:off x="8200311" y="2617684"/>
              <a:ext cx="190500" cy="210820"/>
            </a:xfrm>
            <a:custGeom>
              <a:avLst/>
              <a:gdLst/>
              <a:ahLst/>
              <a:cxnLst/>
              <a:rect l="l" t="t" r="r" b="b"/>
              <a:pathLst>
                <a:path w="190500" h="210819">
                  <a:moveTo>
                    <a:pt x="0" y="0"/>
                  </a:moveTo>
                  <a:lnTo>
                    <a:pt x="190042" y="0"/>
                  </a:lnTo>
                </a:path>
                <a:path w="190500" h="210819">
                  <a:moveTo>
                    <a:pt x="0" y="210375"/>
                  </a:moveTo>
                  <a:lnTo>
                    <a:pt x="190042" y="210375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8" name="object 168"/>
            <p:cNvSpPr/>
            <p:nvPr/>
          </p:nvSpPr>
          <p:spPr>
            <a:xfrm>
              <a:off x="8282000" y="2663437"/>
              <a:ext cx="205740" cy="195580"/>
            </a:xfrm>
            <a:custGeom>
              <a:avLst/>
              <a:gdLst/>
              <a:ahLst/>
              <a:cxnLst/>
              <a:rect l="l" t="t" r="r" b="b"/>
              <a:pathLst>
                <a:path w="205740" h="195580">
                  <a:moveTo>
                    <a:pt x="0" y="195237"/>
                  </a:moveTo>
                  <a:lnTo>
                    <a:pt x="31343" y="195237"/>
                  </a:lnTo>
                </a:path>
                <a:path w="205740" h="195580">
                  <a:moveTo>
                    <a:pt x="195592" y="119862"/>
                  </a:moveTo>
                  <a:lnTo>
                    <a:pt x="21691" y="119862"/>
                  </a:lnTo>
                  <a:lnTo>
                    <a:pt x="16306" y="119862"/>
                  </a:lnTo>
                  <a:lnTo>
                    <a:pt x="11925" y="115506"/>
                  </a:lnTo>
                  <a:lnTo>
                    <a:pt x="11925" y="110121"/>
                  </a:lnTo>
                  <a:lnTo>
                    <a:pt x="11925" y="9753"/>
                  </a:lnTo>
                  <a:lnTo>
                    <a:pt x="11925" y="4368"/>
                  </a:lnTo>
                  <a:lnTo>
                    <a:pt x="16306" y="0"/>
                  </a:lnTo>
                  <a:lnTo>
                    <a:pt x="21691" y="0"/>
                  </a:lnTo>
                  <a:lnTo>
                    <a:pt x="195592" y="0"/>
                  </a:lnTo>
                  <a:lnTo>
                    <a:pt x="200977" y="0"/>
                  </a:lnTo>
                  <a:lnTo>
                    <a:pt x="205346" y="4368"/>
                  </a:lnTo>
                  <a:lnTo>
                    <a:pt x="205346" y="9753"/>
                  </a:lnTo>
                  <a:lnTo>
                    <a:pt x="205346" y="110121"/>
                  </a:lnTo>
                  <a:lnTo>
                    <a:pt x="205346" y="115506"/>
                  </a:lnTo>
                  <a:lnTo>
                    <a:pt x="200977" y="119862"/>
                  </a:lnTo>
                  <a:lnTo>
                    <a:pt x="195592" y="119862"/>
                  </a:lnTo>
                  <a:close/>
                </a:path>
                <a:path w="205740" h="195580">
                  <a:moveTo>
                    <a:pt x="170865" y="68135"/>
                  </a:moveTo>
                  <a:lnTo>
                    <a:pt x="155994" y="68135"/>
                  </a:lnTo>
                  <a:lnTo>
                    <a:pt x="150596" y="68135"/>
                  </a:lnTo>
                  <a:lnTo>
                    <a:pt x="146227" y="63766"/>
                  </a:lnTo>
                  <a:lnTo>
                    <a:pt x="146227" y="58381"/>
                  </a:lnTo>
                  <a:lnTo>
                    <a:pt x="146227" y="49491"/>
                  </a:lnTo>
                  <a:lnTo>
                    <a:pt x="146227" y="44107"/>
                  </a:lnTo>
                  <a:lnTo>
                    <a:pt x="150596" y="39738"/>
                  </a:lnTo>
                  <a:lnTo>
                    <a:pt x="155994" y="39738"/>
                  </a:lnTo>
                  <a:lnTo>
                    <a:pt x="170865" y="39738"/>
                  </a:lnTo>
                  <a:lnTo>
                    <a:pt x="176263" y="39738"/>
                  </a:lnTo>
                  <a:lnTo>
                    <a:pt x="180632" y="44107"/>
                  </a:lnTo>
                  <a:lnTo>
                    <a:pt x="180632" y="49491"/>
                  </a:lnTo>
                  <a:lnTo>
                    <a:pt x="180632" y="58381"/>
                  </a:lnTo>
                  <a:lnTo>
                    <a:pt x="180632" y="63766"/>
                  </a:lnTo>
                  <a:lnTo>
                    <a:pt x="176263" y="68135"/>
                  </a:lnTo>
                  <a:lnTo>
                    <a:pt x="170865" y="68135"/>
                  </a:lnTo>
                  <a:close/>
                </a:path>
                <a:path w="205740" h="195580">
                  <a:moveTo>
                    <a:pt x="38430" y="90131"/>
                  </a:moveTo>
                  <a:lnTo>
                    <a:pt x="180632" y="90131"/>
                  </a:lnTo>
                </a:path>
                <a:path w="205740" h="195580">
                  <a:moveTo>
                    <a:pt x="38430" y="68135"/>
                  </a:moveTo>
                  <a:lnTo>
                    <a:pt x="50406" y="68135"/>
                  </a:lnTo>
                </a:path>
                <a:path w="205740" h="195580">
                  <a:moveTo>
                    <a:pt x="77089" y="68135"/>
                  </a:moveTo>
                  <a:lnTo>
                    <a:pt x="89065" y="68135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69" name="object 16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8099577" y="2575839"/>
              <a:ext cx="79286" cy="91732"/>
            </a:xfrm>
            <a:prstGeom prst="rect">
              <a:avLst/>
            </a:prstGeom>
          </p:spPr>
        </p:pic>
        <p:pic>
          <p:nvPicPr>
            <p:cNvPr id="170" name="object 17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8087283" y="2748065"/>
              <a:ext cx="91579" cy="123799"/>
            </a:xfrm>
            <a:prstGeom prst="rect">
              <a:avLst/>
            </a:prstGeom>
          </p:spPr>
        </p:pic>
        <p:sp>
          <p:nvSpPr>
            <p:cNvPr id="171" name="object 171"/>
            <p:cNvSpPr/>
            <p:nvPr/>
          </p:nvSpPr>
          <p:spPr>
            <a:xfrm>
              <a:off x="8467406" y="2486748"/>
              <a:ext cx="47625" cy="43815"/>
            </a:xfrm>
            <a:custGeom>
              <a:avLst/>
              <a:gdLst/>
              <a:ahLst/>
              <a:cxnLst/>
              <a:rect l="l" t="t" r="r" b="b"/>
              <a:pathLst>
                <a:path w="47625" h="43814">
                  <a:moveTo>
                    <a:pt x="18471" y="40246"/>
                  </a:moveTo>
                  <a:lnTo>
                    <a:pt x="21011" y="43586"/>
                  </a:lnTo>
                  <a:lnTo>
                    <a:pt x="26040" y="43586"/>
                  </a:lnTo>
                  <a:lnTo>
                    <a:pt x="28593" y="40246"/>
                  </a:lnTo>
                  <a:lnTo>
                    <a:pt x="45306" y="18326"/>
                  </a:lnTo>
                  <a:lnTo>
                    <a:pt x="47064" y="12028"/>
                  </a:lnTo>
                  <a:lnTo>
                    <a:pt x="45303" y="6110"/>
                  </a:lnTo>
                  <a:lnTo>
                    <a:pt x="40727" y="1718"/>
                  </a:lnTo>
                  <a:lnTo>
                    <a:pt x="34041" y="0"/>
                  </a:lnTo>
                  <a:lnTo>
                    <a:pt x="13023" y="0"/>
                  </a:lnTo>
                  <a:lnTo>
                    <a:pt x="6337" y="1718"/>
                  </a:lnTo>
                  <a:lnTo>
                    <a:pt x="1761" y="6110"/>
                  </a:lnTo>
                  <a:lnTo>
                    <a:pt x="0" y="12028"/>
                  </a:lnTo>
                  <a:lnTo>
                    <a:pt x="1758" y="18326"/>
                  </a:lnTo>
                  <a:lnTo>
                    <a:pt x="18471" y="40246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2" name="object 172"/>
            <p:cNvSpPr/>
            <p:nvPr/>
          </p:nvSpPr>
          <p:spPr>
            <a:xfrm>
              <a:off x="8432850" y="2523584"/>
              <a:ext cx="116205" cy="113664"/>
            </a:xfrm>
            <a:custGeom>
              <a:avLst/>
              <a:gdLst/>
              <a:ahLst/>
              <a:cxnLst/>
              <a:rect l="l" t="t" r="r" b="b"/>
              <a:pathLst>
                <a:path w="116204" h="113664">
                  <a:moveTo>
                    <a:pt x="58084" y="0"/>
                  </a:moveTo>
                  <a:lnTo>
                    <a:pt x="49512" y="2074"/>
                  </a:lnTo>
                  <a:lnTo>
                    <a:pt x="42482" y="8296"/>
                  </a:lnTo>
                  <a:lnTo>
                    <a:pt x="4344" y="63414"/>
                  </a:lnTo>
                  <a:lnTo>
                    <a:pt x="0" y="80563"/>
                  </a:lnTo>
                  <a:lnTo>
                    <a:pt x="4343" y="96672"/>
                  </a:lnTo>
                  <a:lnTo>
                    <a:pt x="15637" y="108623"/>
                  </a:lnTo>
                  <a:lnTo>
                    <a:pt x="32145" y="113299"/>
                  </a:lnTo>
                  <a:lnTo>
                    <a:pt x="84024" y="113299"/>
                  </a:lnTo>
                  <a:lnTo>
                    <a:pt x="100532" y="108623"/>
                  </a:lnTo>
                  <a:lnTo>
                    <a:pt x="111828" y="96672"/>
                  </a:lnTo>
                  <a:lnTo>
                    <a:pt x="116175" y="80563"/>
                  </a:lnTo>
                  <a:lnTo>
                    <a:pt x="111837" y="63414"/>
                  </a:lnTo>
                  <a:lnTo>
                    <a:pt x="73686" y="8296"/>
                  </a:lnTo>
                  <a:lnTo>
                    <a:pt x="66657" y="2074"/>
                  </a:lnTo>
                  <a:lnTo>
                    <a:pt x="580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3" name="object 173"/>
            <p:cNvSpPr/>
            <p:nvPr/>
          </p:nvSpPr>
          <p:spPr>
            <a:xfrm>
              <a:off x="8432850" y="2523584"/>
              <a:ext cx="116205" cy="113664"/>
            </a:xfrm>
            <a:custGeom>
              <a:avLst/>
              <a:gdLst/>
              <a:ahLst/>
              <a:cxnLst/>
              <a:rect l="l" t="t" r="r" b="b"/>
              <a:pathLst>
                <a:path w="116204" h="113664">
                  <a:moveTo>
                    <a:pt x="73686" y="8296"/>
                  </a:moveTo>
                  <a:lnTo>
                    <a:pt x="66657" y="2074"/>
                  </a:lnTo>
                  <a:lnTo>
                    <a:pt x="58084" y="0"/>
                  </a:lnTo>
                  <a:lnTo>
                    <a:pt x="49512" y="2074"/>
                  </a:lnTo>
                  <a:lnTo>
                    <a:pt x="42482" y="8296"/>
                  </a:lnTo>
                  <a:lnTo>
                    <a:pt x="4344" y="63414"/>
                  </a:lnTo>
                  <a:lnTo>
                    <a:pt x="0" y="80563"/>
                  </a:lnTo>
                  <a:lnTo>
                    <a:pt x="4343" y="96672"/>
                  </a:lnTo>
                  <a:lnTo>
                    <a:pt x="15637" y="108623"/>
                  </a:lnTo>
                  <a:lnTo>
                    <a:pt x="32145" y="113299"/>
                  </a:lnTo>
                  <a:lnTo>
                    <a:pt x="84024" y="113299"/>
                  </a:lnTo>
                  <a:lnTo>
                    <a:pt x="100532" y="108623"/>
                  </a:lnTo>
                  <a:lnTo>
                    <a:pt x="111828" y="96672"/>
                  </a:lnTo>
                  <a:lnTo>
                    <a:pt x="116175" y="80563"/>
                  </a:lnTo>
                  <a:lnTo>
                    <a:pt x="111837" y="63414"/>
                  </a:lnTo>
                  <a:lnTo>
                    <a:pt x="73686" y="8296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4" name="object 174"/>
            <p:cNvSpPr/>
            <p:nvPr/>
          </p:nvSpPr>
          <p:spPr>
            <a:xfrm>
              <a:off x="8514492" y="2593754"/>
              <a:ext cx="59055" cy="18415"/>
            </a:xfrm>
            <a:custGeom>
              <a:avLst/>
              <a:gdLst/>
              <a:ahLst/>
              <a:cxnLst/>
              <a:rect l="l" t="t" r="r" b="b"/>
              <a:pathLst>
                <a:path w="59054" h="18414">
                  <a:moveTo>
                    <a:pt x="55841" y="0"/>
                  </a:moveTo>
                  <a:lnTo>
                    <a:pt x="2895" y="0"/>
                  </a:lnTo>
                  <a:lnTo>
                    <a:pt x="0" y="2438"/>
                  </a:lnTo>
                  <a:lnTo>
                    <a:pt x="0" y="15963"/>
                  </a:lnTo>
                  <a:lnTo>
                    <a:pt x="2895" y="18402"/>
                  </a:lnTo>
                  <a:lnTo>
                    <a:pt x="52273" y="18402"/>
                  </a:lnTo>
                  <a:lnTo>
                    <a:pt x="55841" y="18402"/>
                  </a:lnTo>
                  <a:lnTo>
                    <a:pt x="58737" y="15963"/>
                  </a:lnTo>
                  <a:lnTo>
                    <a:pt x="58737" y="2438"/>
                  </a:lnTo>
                  <a:lnTo>
                    <a:pt x="558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5" name="object 175"/>
            <p:cNvSpPr/>
            <p:nvPr/>
          </p:nvSpPr>
          <p:spPr>
            <a:xfrm>
              <a:off x="8514492" y="2593754"/>
              <a:ext cx="59055" cy="18415"/>
            </a:xfrm>
            <a:custGeom>
              <a:avLst/>
              <a:gdLst/>
              <a:ahLst/>
              <a:cxnLst/>
              <a:rect l="l" t="t" r="r" b="b"/>
              <a:pathLst>
                <a:path w="59054" h="18414">
                  <a:moveTo>
                    <a:pt x="52273" y="18402"/>
                  </a:moveTo>
                  <a:lnTo>
                    <a:pt x="6464" y="18402"/>
                  </a:lnTo>
                  <a:lnTo>
                    <a:pt x="2895" y="18402"/>
                  </a:lnTo>
                  <a:lnTo>
                    <a:pt x="0" y="15963"/>
                  </a:lnTo>
                  <a:lnTo>
                    <a:pt x="0" y="12966"/>
                  </a:lnTo>
                  <a:lnTo>
                    <a:pt x="0" y="5448"/>
                  </a:lnTo>
                  <a:lnTo>
                    <a:pt x="0" y="2438"/>
                  </a:lnTo>
                  <a:lnTo>
                    <a:pt x="2895" y="0"/>
                  </a:lnTo>
                  <a:lnTo>
                    <a:pt x="6464" y="0"/>
                  </a:lnTo>
                  <a:lnTo>
                    <a:pt x="52273" y="0"/>
                  </a:lnTo>
                  <a:lnTo>
                    <a:pt x="55841" y="0"/>
                  </a:lnTo>
                  <a:lnTo>
                    <a:pt x="58737" y="2438"/>
                  </a:lnTo>
                  <a:lnTo>
                    <a:pt x="58737" y="5448"/>
                  </a:lnTo>
                  <a:lnTo>
                    <a:pt x="58737" y="12966"/>
                  </a:lnTo>
                  <a:lnTo>
                    <a:pt x="58737" y="15963"/>
                  </a:lnTo>
                  <a:lnTo>
                    <a:pt x="55841" y="18402"/>
                  </a:lnTo>
                  <a:lnTo>
                    <a:pt x="52273" y="18402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6" name="object 176"/>
            <p:cNvSpPr/>
            <p:nvPr/>
          </p:nvSpPr>
          <p:spPr>
            <a:xfrm>
              <a:off x="8529422" y="2569255"/>
              <a:ext cx="59055" cy="18415"/>
            </a:xfrm>
            <a:custGeom>
              <a:avLst/>
              <a:gdLst/>
              <a:ahLst/>
              <a:cxnLst/>
              <a:rect l="l" t="t" r="r" b="b"/>
              <a:pathLst>
                <a:path w="59054" h="18414">
                  <a:moveTo>
                    <a:pt x="55841" y="0"/>
                  </a:moveTo>
                  <a:lnTo>
                    <a:pt x="2895" y="0"/>
                  </a:lnTo>
                  <a:lnTo>
                    <a:pt x="0" y="2438"/>
                  </a:lnTo>
                  <a:lnTo>
                    <a:pt x="0" y="15963"/>
                  </a:lnTo>
                  <a:lnTo>
                    <a:pt x="2895" y="18402"/>
                  </a:lnTo>
                  <a:lnTo>
                    <a:pt x="52273" y="18402"/>
                  </a:lnTo>
                  <a:lnTo>
                    <a:pt x="55841" y="18402"/>
                  </a:lnTo>
                  <a:lnTo>
                    <a:pt x="58737" y="15963"/>
                  </a:lnTo>
                  <a:lnTo>
                    <a:pt x="58737" y="2438"/>
                  </a:lnTo>
                  <a:lnTo>
                    <a:pt x="558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7" name="object 177"/>
            <p:cNvSpPr/>
            <p:nvPr/>
          </p:nvSpPr>
          <p:spPr>
            <a:xfrm>
              <a:off x="8529422" y="2569255"/>
              <a:ext cx="59055" cy="18415"/>
            </a:xfrm>
            <a:custGeom>
              <a:avLst/>
              <a:gdLst/>
              <a:ahLst/>
              <a:cxnLst/>
              <a:rect l="l" t="t" r="r" b="b"/>
              <a:pathLst>
                <a:path w="59054" h="18414">
                  <a:moveTo>
                    <a:pt x="52273" y="18402"/>
                  </a:moveTo>
                  <a:lnTo>
                    <a:pt x="6476" y="18402"/>
                  </a:lnTo>
                  <a:lnTo>
                    <a:pt x="2895" y="18402"/>
                  </a:lnTo>
                  <a:lnTo>
                    <a:pt x="0" y="15963"/>
                  </a:lnTo>
                  <a:lnTo>
                    <a:pt x="0" y="12966"/>
                  </a:lnTo>
                  <a:lnTo>
                    <a:pt x="0" y="5448"/>
                  </a:lnTo>
                  <a:lnTo>
                    <a:pt x="0" y="2438"/>
                  </a:lnTo>
                  <a:lnTo>
                    <a:pt x="2895" y="0"/>
                  </a:lnTo>
                  <a:lnTo>
                    <a:pt x="6476" y="0"/>
                  </a:lnTo>
                  <a:lnTo>
                    <a:pt x="52273" y="0"/>
                  </a:lnTo>
                  <a:lnTo>
                    <a:pt x="55841" y="0"/>
                  </a:lnTo>
                  <a:lnTo>
                    <a:pt x="58737" y="2438"/>
                  </a:lnTo>
                  <a:lnTo>
                    <a:pt x="58737" y="5448"/>
                  </a:lnTo>
                  <a:lnTo>
                    <a:pt x="58737" y="12966"/>
                  </a:lnTo>
                  <a:lnTo>
                    <a:pt x="58737" y="15963"/>
                  </a:lnTo>
                  <a:lnTo>
                    <a:pt x="55841" y="18402"/>
                  </a:lnTo>
                  <a:lnTo>
                    <a:pt x="52273" y="18402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8" name="object 178"/>
            <p:cNvSpPr/>
            <p:nvPr/>
          </p:nvSpPr>
          <p:spPr>
            <a:xfrm>
              <a:off x="8514492" y="2617682"/>
              <a:ext cx="59055" cy="18415"/>
            </a:xfrm>
            <a:custGeom>
              <a:avLst/>
              <a:gdLst/>
              <a:ahLst/>
              <a:cxnLst/>
              <a:rect l="l" t="t" r="r" b="b"/>
              <a:pathLst>
                <a:path w="59054" h="18414">
                  <a:moveTo>
                    <a:pt x="55841" y="0"/>
                  </a:moveTo>
                  <a:lnTo>
                    <a:pt x="2895" y="0"/>
                  </a:lnTo>
                  <a:lnTo>
                    <a:pt x="0" y="2438"/>
                  </a:lnTo>
                  <a:lnTo>
                    <a:pt x="0" y="15963"/>
                  </a:lnTo>
                  <a:lnTo>
                    <a:pt x="2895" y="18402"/>
                  </a:lnTo>
                  <a:lnTo>
                    <a:pt x="52273" y="18402"/>
                  </a:lnTo>
                  <a:lnTo>
                    <a:pt x="55841" y="18402"/>
                  </a:lnTo>
                  <a:lnTo>
                    <a:pt x="58737" y="15963"/>
                  </a:lnTo>
                  <a:lnTo>
                    <a:pt x="58737" y="2438"/>
                  </a:lnTo>
                  <a:lnTo>
                    <a:pt x="558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9" name="object 179"/>
            <p:cNvSpPr/>
            <p:nvPr/>
          </p:nvSpPr>
          <p:spPr>
            <a:xfrm>
              <a:off x="8514492" y="2617682"/>
              <a:ext cx="59055" cy="18415"/>
            </a:xfrm>
            <a:custGeom>
              <a:avLst/>
              <a:gdLst/>
              <a:ahLst/>
              <a:cxnLst/>
              <a:rect l="l" t="t" r="r" b="b"/>
              <a:pathLst>
                <a:path w="59054" h="18414">
                  <a:moveTo>
                    <a:pt x="52273" y="18402"/>
                  </a:moveTo>
                  <a:lnTo>
                    <a:pt x="6464" y="18402"/>
                  </a:lnTo>
                  <a:lnTo>
                    <a:pt x="2895" y="18402"/>
                  </a:lnTo>
                  <a:lnTo>
                    <a:pt x="0" y="15963"/>
                  </a:lnTo>
                  <a:lnTo>
                    <a:pt x="0" y="12966"/>
                  </a:lnTo>
                  <a:lnTo>
                    <a:pt x="0" y="5448"/>
                  </a:lnTo>
                  <a:lnTo>
                    <a:pt x="0" y="2438"/>
                  </a:lnTo>
                  <a:lnTo>
                    <a:pt x="2895" y="0"/>
                  </a:lnTo>
                  <a:lnTo>
                    <a:pt x="6464" y="0"/>
                  </a:lnTo>
                  <a:lnTo>
                    <a:pt x="52273" y="0"/>
                  </a:lnTo>
                  <a:lnTo>
                    <a:pt x="55841" y="0"/>
                  </a:lnTo>
                  <a:lnTo>
                    <a:pt x="58737" y="2438"/>
                  </a:lnTo>
                  <a:lnTo>
                    <a:pt x="58737" y="5448"/>
                  </a:lnTo>
                  <a:lnTo>
                    <a:pt x="58737" y="12966"/>
                  </a:lnTo>
                  <a:lnTo>
                    <a:pt x="58737" y="15963"/>
                  </a:lnTo>
                  <a:lnTo>
                    <a:pt x="55841" y="18402"/>
                  </a:lnTo>
                  <a:lnTo>
                    <a:pt x="52273" y="18402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0" name="object 180"/>
            <p:cNvSpPr/>
            <p:nvPr/>
          </p:nvSpPr>
          <p:spPr>
            <a:xfrm>
              <a:off x="9608887" y="2724995"/>
              <a:ext cx="358775" cy="194945"/>
            </a:xfrm>
            <a:custGeom>
              <a:avLst/>
              <a:gdLst/>
              <a:ahLst/>
              <a:cxnLst/>
              <a:rect l="l" t="t" r="r" b="b"/>
              <a:pathLst>
                <a:path w="358775" h="194944">
                  <a:moveTo>
                    <a:pt x="0" y="0"/>
                  </a:moveTo>
                  <a:lnTo>
                    <a:pt x="71312" y="12780"/>
                  </a:lnTo>
                  <a:lnTo>
                    <a:pt x="112150" y="23908"/>
                  </a:lnTo>
                  <a:lnTo>
                    <a:pt x="154938" y="38993"/>
                  </a:lnTo>
                  <a:lnTo>
                    <a:pt x="198547" y="58635"/>
                  </a:lnTo>
                  <a:lnTo>
                    <a:pt x="241849" y="83431"/>
                  </a:lnTo>
                  <a:lnTo>
                    <a:pt x="283714" y="113981"/>
                  </a:lnTo>
                  <a:lnTo>
                    <a:pt x="323015" y="150885"/>
                  </a:lnTo>
                  <a:lnTo>
                    <a:pt x="358622" y="194741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81" name="object 18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9821954" y="2649010"/>
              <a:ext cx="111023" cy="276646"/>
            </a:xfrm>
            <a:prstGeom prst="rect">
              <a:avLst/>
            </a:prstGeom>
          </p:spPr>
        </p:pic>
        <p:pic>
          <p:nvPicPr>
            <p:cNvPr id="182" name="object 182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9681894" y="2640012"/>
              <a:ext cx="111023" cy="276646"/>
            </a:xfrm>
            <a:prstGeom prst="rect">
              <a:avLst/>
            </a:prstGeom>
          </p:spPr>
        </p:pic>
        <p:sp>
          <p:nvSpPr>
            <p:cNvPr id="183" name="object 183"/>
            <p:cNvSpPr/>
            <p:nvPr/>
          </p:nvSpPr>
          <p:spPr>
            <a:xfrm>
              <a:off x="3938273" y="2758995"/>
              <a:ext cx="302895" cy="157480"/>
            </a:xfrm>
            <a:custGeom>
              <a:avLst/>
              <a:gdLst/>
              <a:ahLst/>
              <a:cxnLst/>
              <a:rect l="l" t="t" r="r" b="b"/>
              <a:pathLst>
                <a:path w="302895" h="157480">
                  <a:moveTo>
                    <a:pt x="302526" y="157010"/>
                  </a:moveTo>
                  <a:lnTo>
                    <a:pt x="269215" y="69446"/>
                  </a:lnTo>
                  <a:lnTo>
                    <a:pt x="233778" y="23902"/>
                  </a:lnTo>
                  <a:lnTo>
                    <a:pt x="174314" y="5660"/>
                  </a:lnTo>
                  <a:lnTo>
                    <a:pt x="68922" y="0"/>
                  </a:lnTo>
                  <a:lnTo>
                    <a:pt x="0" y="10058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84" name="object 18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961141" y="2516497"/>
              <a:ext cx="283730" cy="291511"/>
            </a:xfrm>
            <a:prstGeom prst="rect">
              <a:avLst/>
            </a:prstGeom>
          </p:spPr>
        </p:pic>
        <p:sp>
          <p:nvSpPr>
            <p:cNvPr id="185" name="object 185"/>
            <p:cNvSpPr/>
            <p:nvPr/>
          </p:nvSpPr>
          <p:spPr>
            <a:xfrm>
              <a:off x="3569917" y="2579522"/>
              <a:ext cx="158750" cy="340360"/>
            </a:xfrm>
            <a:custGeom>
              <a:avLst/>
              <a:gdLst/>
              <a:ahLst/>
              <a:cxnLst/>
              <a:rect l="l" t="t" r="r" b="b"/>
              <a:pathLst>
                <a:path w="158750" h="340360">
                  <a:moveTo>
                    <a:pt x="158521" y="339813"/>
                  </a:moveTo>
                  <a:lnTo>
                    <a:pt x="158267" y="28803"/>
                  </a:lnTo>
                  <a:lnTo>
                    <a:pt x="135521" y="28803"/>
                  </a:lnTo>
                  <a:lnTo>
                    <a:pt x="135521" y="0"/>
                  </a:lnTo>
                  <a:lnTo>
                    <a:pt x="107873" y="0"/>
                  </a:lnTo>
                  <a:lnTo>
                    <a:pt x="51523" y="0"/>
                  </a:lnTo>
                  <a:lnTo>
                    <a:pt x="22999" y="0"/>
                  </a:lnTo>
                  <a:lnTo>
                    <a:pt x="22999" y="28803"/>
                  </a:lnTo>
                  <a:lnTo>
                    <a:pt x="0" y="28803"/>
                  </a:lnTo>
                  <a:lnTo>
                    <a:pt x="0" y="339813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6" name="object 186"/>
            <p:cNvSpPr/>
            <p:nvPr/>
          </p:nvSpPr>
          <p:spPr>
            <a:xfrm>
              <a:off x="3610813" y="2628582"/>
              <a:ext cx="76835" cy="70485"/>
            </a:xfrm>
            <a:custGeom>
              <a:avLst/>
              <a:gdLst/>
              <a:ahLst/>
              <a:cxnLst/>
              <a:rect l="l" t="t" r="r" b="b"/>
              <a:pathLst>
                <a:path w="76835" h="70485">
                  <a:moveTo>
                    <a:pt x="12141" y="57670"/>
                  </a:moveTo>
                  <a:lnTo>
                    <a:pt x="0" y="57670"/>
                  </a:lnTo>
                  <a:lnTo>
                    <a:pt x="0" y="69938"/>
                  </a:lnTo>
                  <a:lnTo>
                    <a:pt x="12141" y="69938"/>
                  </a:lnTo>
                  <a:lnTo>
                    <a:pt x="12141" y="57670"/>
                  </a:lnTo>
                  <a:close/>
                </a:path>
                <a:path w="76835" h="70485">
                  <a:moveTo>
                    <a:pt x="12141" y="28816"/>
                  </a:moveTo>
                  <a:lnTo>
                    <a:pt x="0" y="28816"/>
                  </a:lnTo>
                  <a:lnTo>
                    <a:pt x="0" y="41084"/>
                  </a:lnTo>
                  <a:lnTo>
                    <a:pt x="12141" y="41084"/>
                  </a:lnTo>
                  <a:lnTo>
                    <a:pt x="12141" y="28816"/>
                  </a:lnTo>
                  <a:close/>
                </a:path>
                <a:path w="76835" h="70485">
                  <a:moveTo>
                    <a:pt x="12141" y="0"/>
                  </a:moveTo>
                  <a:lnTo>
                    <a:pt x="0" y="0"/>
                  </a:lnTo>
                  <a:lnTo>
                    <a:pt x="0" y="12242"/>
                  </a:lnTo>
                  <a:lnTo>
                    <a:pt x="12141" y="12242"/>
                  </a:lnTo>
                  <a:lnTo>
                    <a:pt x="12141" y="0"/>
                  </a:lnTo>
                  <a:close/>
                </a:path>
                <a:path w="76835" h="70485">
                  <a:moveTo>
                    <a:pt x="44310" y="57670"/>
                  </a:moveTo>
                  <a:lnTo>
                    <a:pt x="32156" y="57670"/>
                  </a:lnTo>
                  <a:lnTo>
                    <a:pt x="32156" y="69938"/>
                  </a:lnTo>
                  <a:lnTo>
                    <a:pt x="44310" y="69938"/>
                  </a:lnTo>
                  <a:lnTo>
                    <a:pt x="44310" y="57670"/>
                  </a:lnTo>
                  <a:close/>
                </a:path>
                <a:path w="76835" h="70485">
                  <a:moveTo>
                    <a:pt x="44310" y="28816"/>
                  </a:moveTo>
                  <a:lnTo>
                    <a:pt x="32156" y="28816"/>
                  </a:lnTo>
                  <a:lnTo>
                    <a:pt x="32156" y="41084"/>
                  </a:lnTo>
                  <a:lnTo>
                    <a:pt x="44310" y="41084"/>
                  </a:lnTo>
                  <a:lnTo>
                    <a:pt x="44310" y="28816"/>
                  </a:lnTo>
                  <a:close/>
                </a:path>
                <a:path w="76835" h="70485">
                  <a:moveTo>
                    <a:pt x="44310" y="0"/>
                  </a:moveTo>
                  <a:lnTo>
                    <a:pt x="32156" y="0"/>
                  </a:lnTo>
                  <a:lnTo>
                    <a:pt x="32156" y="12242"/>
                  </a:lnTo>
                  <a:lnTo>
                    <a:pt x="44310" y="12242"/>
                  </a:lnTo>
                  <a:lnTo>
                    <a:pt x="44310" y="0"/>
                  </a:lnTo>
                  <a:close/>
                </a:path>
                <a:path w="76835" h="70485">
                  <a:moveTo>
                    <a:pt x="76466" y="57670"/>
                  </a:moveTo>
                  <a:lnTo>
                    <a:pt x="64312" y="57670"/>
                  </a:lnTo>
                  <a:lnTo>
                    <a:pt x="64312" y="69938"/>
                  </a:lnTo>
                  <a:lnTo>
                    <a:pt x="76466" y="69938"/>
                  </a:lnTo>
                  <a:lnTo>
                    <a:pt x="76466" y="57670"/>
                  </a:lnTo>
                  <a:close/>
                </a:path>
                <a:path w="76835" h="70485">
                  <a:moveTo>
                    <a:pt x="76466" y="28816"/>
                  </a:moveTo>
                  <a:lnTo>
                    <a:pt x="64312" y="28816"/>
                  </a:lnTo>
                  <a:lnTo>
                    <a:pt x="64312" y="41084"/>
                  </a:lnTo>
                  <a:lnTo>
                    <a:pt x="76466" y="41084"/>
                  </a:lnTo>
                  <a:lnTo>
                    <a:pt x="76466" y="28816"/>
                  </a:lnTo>
                  <a:close/>
                </a:path>
                <a:path w="76835" h="70485">
                  <a:moveTo>
                    <a:pt x="76466" y="0"/>
                  </a:moveTo>
                  <a:lnTo>
                    <a:pt x="64312" y="0"/>
                  </a:lnTo>
                  <a:lnTo>
                    <a:pt x="64312" y="12242"/>
                  </a:lnTo>
                  <a:lnTo>
                    <a:pt x="76466" y="12242"/>
                  </a:lnTo>
                  <a:lnTo>
                    <a:pt x="764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7" name="object 187"/>
            <p:cNvSpPr/>
            <p:nvPr/>
          </p:nvSpPr>
          <p:spPr>
            <a:xfrm>
              <a:off x="3769334" y="2468326"/>
              <a:ext cx="169545" cy="451484"/>
            </a:xfrm>
            <a:custGeom>
              <a:avLst/>
              <a:gdLst/>
              <a:ahLst/>
              <a:cxnLst/>
              <a:rect l="l" t="t" r="r" b="b"/>
              <a:pathLst>
                <a:path w="169545" h="451485">
                  <a:moveTo>
                    <a:pt x="169075" y="449605"/>
                  </a:moveTo>
                  <a:lnTo>
                    <a:pt x="169075" y="51803"/>
                  </a:lnTo>
                  <a:lnTo>
                    <a:pt x="144779" y="51803"/>
                  </a:lnTo>
                  <a:lnTo>
                    <a:pt x="144779" y="23025"/>
                  </a:lnTo>
                  <a:lnTo>
                    <a:pt x="115239" y="23025"/>
                  </a:lnTo>
                  <a:lnTo>
                    <a:pt x="115239" y="0"/>
                  </a:lnTo>
                  <a:lnTo>
                    <a:pt x="55029" y="0"/>
                  </a:lnTo>
                  <a:lnTo>
                    <a:pt x="55029" y="23025"/>
                  </a:lnTo>
                  <a:lnTo>
                    <a:pt x="24561" y="23025"/>
                  </a:lnTo>
                  <a:lnTo>
                    <a:pt x="24561" y="51803"/>
                  </a:lnTo>
                  <a:lnTo>
                    <a:pt x="0" y="51803"/>
                  </a:lnTo>
                  <a:lnTo>
                    <a:pt x="0" y="45101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8" name="object 188"/>
            <p:cNvSpPr/>
            <p:nvPr/>
          </p:nvSpPr>
          <p:spPr>
            <a:xfrm>
              <a:off x="3610813" y="2539517"/>
              <a:ext cx="295910" cy="358775"/>
            </a:xfrm>
            <a:custGeom>
              <a:avLst/>
              <a:gdLst/>
              <a:ahLst/>
              <a:cxnLst/>
              <a:rect l="l" t="t" r="r" b="b"/>
              <a:pathLst>
                <a:path w="295910" h="358775">
                  <a:moveTo>
                    <a:pt x="12141" y="261734"/>
                  </a:moveTo>
                  <a:lnTo>
                    <a:pt x="0" y="261734"/>
                  </a:lnTo>
                  <a:lnTo>
                    <a:pt x="0" y="273977"/>
                  </a:lnTo>
                  <a:lnTo>
                    <a:pt x="12141" y="273977"/>
                  </a:lnTo>
                  <a:lnTo>
                    <a:pt x="12141" y="261734"/>
                  </a:lnTo>
                  <a:close/>
                </a:path>
                <a:path w="295910" h="358775">
                  <a:moveTo>
                    <a:pt x="12141" y="232879"/>
                  </a:moveTo>
                  <a:lnTo>
                    <a:pt x="0" y="232879"/>
                  </a:lnTo>
                  <a:lnTo>
                    <a:pt x="0" y="245122"/>
                  </a:lnTo>
                  <a:lnTo>
                    <a:pt x="12141" y="245122"/>
                  </a:lnTo>
                  <a:lnTo>
                    <a:pt x="12141" y="232879"/>
                  </a:lnTo>
                  <a:close/>
                </a:path>
                <a:path w="295910" h="358775">
                  <a:moveTo>
                    <a:pt x="12141" y="204012"/>
                  </a:moveTo>
                  <a:lnTo>
                    <a:pt x="0" y="204012"/>
                  </a:lnTo>
                  <a:lnTo>
                    <a:pt x="0" y="204152"/>
                  </a:lnTo>
                  <a:lnTo>
                    <a:pt x="0" y="216281"/>
                  </a:lnTo>
                  <a:lnTo>
                    <a:pt x="12141" y="216395"/>
                  </a:lnTo>
                  <a:lnTo>
                    <a:pt x="12141" y="204152"/>
                  </a:lnTo>
                  <a:lnTo>
                    <a:pt x="12141" y="204012"/>
                  </a:lnTo>
                  <a:close/>
                </a:path>
                <a:path w="295910" h="358775">
                  <a:moveTo>
                    <a:pt x="12141" y="175310"/>
                  </a:moveTo>
                  <a:lnTo>
                    <a:pt x="0" y="175310"/>
                  </a:lnTo>
                  <a:lnTo>
                    <a:pt x="0" y="187553"/>
                  </a:lnTo>
                  <a:lnTo>
                    <a:pt x="12141" y="187553"/>
                  </a:lnTo>
                  <a:lnTo>
                    <a:pt x="12141" y="175310"/>
                  </a:lnTo>
                  <a:close/>
                </a:path>
                <a:path w="295910" h="358775">
                  <a:moveTo>
                    <a:pt x="12141" y="146456"/>
                  </a:moveTo>
                  <a:lnTo>
                    <a:pt x="0" y="146456"/>
                  </a:lnTo>
                  <a:lnTo>
                    <a:pt x="0" y="158699"/>
                  </a:lnTo>
                  <a:lnTo>
                    <a:pt x="12141" y="158699"/>
                  </a:lnTo>
                  <a:lnTo>
                    <a:pt x="12141" y="146456"/>
                  </a:lnTo>
                  <a:close/>
                </a:path>
                <a:path w="295910" h="358775">
                  <a:moveTo>
                    <a:pt x="44310" y="261734"/>
                  </a:moveTo>
                  <a:lnTo>
                    <a:pt x="32156" y="261734"/>
                  </a:lnTo>
                  <a:lnTo>
                    <a:pt x="32156" y="273977"/>
                  </a:lnTo>
                  <a:lnTo>
                    <a:pt x="44310" y="273977"/>
                  </a:lnTo>
                  <a:lnTo>
                    <a:pt x="44310" y="261734"/>
                  </a:lnTo>
                  <a:close/>
                </a:path>
                <a:path w="295910" h="358775">
                  <a:moveTo>
                    <a:pt x="44310" y="232879"/>
                  </a:moveTo>
                  <a:lnTo>
                    <a:pt x="32156" y="232879"/>
                  </a:lnTo>
                  <a:lnTo>
                    <a:pt x="32156" y="245122"/>
                  </a:lnTo>
                  <a:lnTo>
                    <a:pt x="44310" y="245122"/>
                  </a:lnTo>
                  <a:lnTo>
                    <a:pt x="44310" y="232879"/>
                  </a:lnTo>
                  <a:close/>
                </a:path>
                <a:path w="295910" h="358775">
                  <a:moveTo>
                    <a:pt x="44310" y="204012"/>
                  </a:moveTo>
                  <a:lnTo>
                    <a:pt x="32156" y="204012"/>
                  </a:lnTo>
                  <a:lnTo>
                    <a:pt x="32156" y="204152"/>
                  </a:lnTo>
                  <a:lnTo>
                    <a:pt x="32156" y="216281"/>
                  </a:lnTo>
                  <a:lnTo>
                    <a:pt x="44310" y="216395"/>
                  </a:lnTo>
                  <a:lnTo>
                    <a:pt x="44310" y="204152"/>
                  </a:lnTo>
                  <a:lnTo>
                    <a:pt x="44310" y="204012"/>
                  </a:lnTo>
                  <a:close/>
                </a:path>
                <a:path w="295910" h="358775">
                  <a:moveTo>
                    <a:pt x="44310" y="175310"/>
                  </a:moveTo>
                  <a:lnTo>
                    <a:pt x="32156" y="175310"/>
                  </a:lnTo>
                  <a:lnTo>
                    <a:pt x="32156" y="187553"/>
                  </a:lnTo>
                  <a:lnTo>
                    <a:pt x="44310" y="187553"/>
                  </a:lnTo>
                  <a:lnTo>
                    <a:pt x="44310" y="175310"/>
                  </a:lnTo>
                  <a:close/>
                </a:path>
                <a:path w="295910" h="358775">
                  <a:moveTo>
                    <a:pt x="44310" y="146456"/>
                  </a:moveTo>
                  <a:lnTo>
                    <a:pt x="32156" y="146456"/>
                  </a:lnTo>
                  <a:lnTo>
                    <a:pt x="32156" y="158699"/>
                  </a:lnTo>
                  <a:lnTo>
                    <a:pt x="44310" y="158699"/>
                  </a:lnTo>
                  <a:lnTo>
                    <a:pt x="44310" y="146456"/>
                  </a:lnTo>
                  <a:close/>
                </a:path>
                <a:path w="295910" h="358775">
                  <a:moveTo>
                    <a:pt x="76466" y="204152"/>
                  </a:moveTo>
                  <a:lnTo>
                    <a:pt x="64312" y="204152"/>
                  </a:lnTo>
                  <a:lnTo>
                    <a:pt x="64312" y="216395"/>
                  </a:lnTo>
                  <a:lnTo>
                    <a:pt x="76466" y="216395"/>
                  </a:lnTo>
                  <a:lnTo>
                    <a:pt x="76466" y="204152"/>
                  </a:lnTo>
                  <a:close/>
                </a:path>
                <a:path w="295910" h="358775">
                  <a:moveTo>
                    <a:pt x="76466" y="175310"/>
                  </a:moveTo>
                  <a:lnTo>
                    <a:pt x="64312" y="175310"/>
                  </a:lnTo>
                  <a:lnTo>
                    <a:pt x="64312" y="187553"/>
                  </a:lnTo>
                  <a:lnTo>
                    <a:pt x="76466" y="187553"/>
                  </a:lnTo>
                  <a:lnTo>
                    <a:pt x="76466" y="175310"/>
                  </a:lnTo>
                  <a:close/>
                </a:path>
                <a:path w="295910" h="358775">
                  <a:moveTo>
                    <a:pt x="76466" y="146456"/>
                  </a:moveTo>
                  <a:lnTo>
                    <a:pt x="64312" y="146456"/>
                  </a:lnTo>
                  <a:lnTo>
                    <a:pt x="64312" y="158699"/>
                  </a:lnTo>
                  <a:lnTo>
                    <a:pt x="76466" y="158699"/>
                  </a:lnTo>
                  <a:lnTo>
                    <a:pt x="76466" y="146456"/>
                  </a:lnTo>
                  <a:close/>
                </a:path>
                <a:path w="295910" h="358775">
                  <a:moveTo>
                    <a:pt x="202679" y="346024"/>
                  </a:moveTo>
                  <a:lnTo>
                    <a:pt x="190538" y="346024"/>
                  </a:lnTo>
                  <a:lnTo>
                    <a:pt x="190538" y="358267"/>
                  </a:lnTo>
                  <a:lnTo>
                    <a:pt x="202679" y="358267"/>
                  </a:lnTo>
                  <a:lnTo>
                    <a:pt x="202679" y="346024"/>
                  </a:lnTo>
                  <a:close/>
                </a:path>
                <a:path w="295910" h="358775">
                  <a:moveTo>
                    <a:pt x="202679" y="317169"/>
                  </a:moveTo>
                  <a:lnTo>
                    <a:pt x="190538" y="317169"/>
                  </a:lnTo>
                  <a:lnTo>
                    <a:pt x="190538" y="329438"/>
                  </a:lnTo>
                  <a:lnTo>
                    <a:pt x="202679" y="329438"/>
                  </a:lnTo>
                  <a:lnTo>
                    <a:pt x="202679" y="317169"/>
                  </a:lnTo>
                  <a:close/>
                </a:path>
                <a:path w="295910" h="358775">
                  <a:moveTo>
                    <a:pt x="202679" y="288467"/>
                  </a:moveTo>
                  <a:lnTo>
                    <a:pt x="190538" y="288467"/>
                  </a:lnTo>
                  <a:lnTo>
                    <a:pt x="190538" y="300736"/>
                  </a:lnTo>
                  <a:lnTo>
                    <a:pt x="202679" y="300736"/>
                  </a:lnTo>
                  <a:lnTo>
                    <a:pt x="202679" y="288467"/>
                  </a:lnTo>
                  <a:close/>
                </a:path>
                <a:path w="295910" h="358775">
                  <a:moveTo>
                    <a:pt x="202679" y="259626"/>
                  </a:moveTo>
                  <a:lnTo>
                    <a:pt x="190538" y="259626"/>
                  </a:lnTo>
                  <a:lnTo>
                    <a:pt x="190538" y="271881"/>
                  </a:lnTo>
                  <a:lnTo>
                    <a:pt x="202679" y="271881"/>
                  </a:lnTo>
                  <a:lnTo>
                    <a:pt x="202679" y="259626"/>
                  </a:lnTo>
                  <a:close/>
                </a:path>
                <a:path w="295910" h="358775">
                  <a:moveTo>
                    <a:pt x="202679" y="230784"/>
                  </a:moveTo>
                  <a:lnTo>
                    <a:pt x="190538" y="230784"/>
                  </a:lnTo>
                  <a:lnTo>
                    <a:pt x="190538" y="243039"/>
                  </a:lnTo>
                  <a:lnTo>
                    <a:pt x="202679" y="243039"/>
                  </a:lnTo>
                  <a:lnTo>
                    <a:pt x="202679" y="230784"/>
                  </a:lnTo>
                  <a:close/>
                </a:path>
                <a:path w="295910" h="358775">
                  <a:moveTo>
                    <a:pt x="202679" y="201930"/>
                  </a:moveTo>
                  <a:lnTo>
                    <a:pt x="190538" y="201930"/>
                  </a:lnTo>
                  <a:lnTo>
                    <a:pt x="190538" y="214185"/>
                  </a:lnTo>
                  <a:lnTo>
                    <a:pt x="202679" y="214185"/>
                  </a:lnTo>
                  <a:lnTo>
                    <a:pt x="202679" y="201930"/>
                  </a:lnTo>
                  <a:close/>
                </a:path>
                <a:path w="295910" h="358775">
                  <a:moveTo>
                    <a:pt x="202679" y="173075"/>
                  </a:moveTo>
                  <a:lnTo>
                    <a:pt x="190538" y="173075"/>
                  </a:lnTo>
                  <a:lnTo>
                    <a:pt x="190538" y="185343"/>
                  </a:lnTo>
                  <a:lnTo>
                    <a:pt x="202679" y="185343"/>
                  </a:lnTo>
                  <a:lnTo>
                    <a:pt x="202679" y="173075"/>
                  </a:lnTo>
                  <a:close/>
                </a:path>
                <a:path w="295910" h="358775">
                  <a:moveTo>
                    <a:pt x="202679" y="144233"/>
                  </a:moveTo>
                  <a:lnTo>
                    <a:pt x="190538" y="144233"/>
                  </a:lnTo>
                  <a:lnTo>
                    <a:pt x="190538" y="156502"/>
                  </a:lnTo>
                  <a:lnTo>
                    <a:pt x="202679" y="156502"/>
                  </a:lnTo>
                  <a:lnTo>
                    <a:pt x="202679" y="144233"/>
                  </a:lnTo>
                  <a:close/>
                </a:path>
                <a:path w="295910" h="358775">
                  <a:moveTo>
                    <a:pt x="202679" y="115379"/>
                  </a:moveTo>
                  <a:lnTo>
                    <a:pt x="190538" y="115379"/>
                  </a:lnTo>
                  <a:lnTo>
                    <a:pt x="190538" y="127647"/>
                  </a:lnTo>
                  <a:lnTo>
                    <a:pt x="202679" y="127647"/>
                  </a:lnTo>
                  <a:lnTo>
                    <a:pt x="202679" y="115379"/>
                  </a:lnTo>
                  <a:close/>
                </a:path>
                <a:path w="295910" h="358775">
                  <a:moveTo>
                    <a:pt x="202679" y="86537"/>
                  </a:moveTo>
                  <a:lnTo>
                    <a:pt x="190538" y="86537"/>
                  </a:lnTo>
                  <a:lnTo>
                    <a:pt x="190538" y="98793"/>
                  </a:lnTo>
                  <a:lnTo>
                    <a:pt x="202679" y="98793"/>
                  </a:lnTo>
                  <a:lnTo>
                    <a:pt x="202679" y="86537"/>
                  </a:lnTo>
                  <a:close/>
                </a:path>
                <a:path w="295910" h="358775">
                  <a:moveTo>
                    <a:pt x="202679" y="57708"/>
                  </a:moveTo>
                  <a:lnTo>
                    <a:pt x="190538" y="57708"/>
                  </a:lnTo>
                  <a:lnTo>
                    <a:pt x="190538" y="69951"/>
                  </a:lnTo>
                  <a:lnTo>
                    <a:pt x="202679" y="69951"/>
                  </a:lnTo>
                  <a:lnTo>
                    <a:pt x="202679" y="57708"/>
                  </a:lnTo>
                  <a:close/>
                </a:path>
                <a:path w="295910" h="358775">
                  <a:moveTo>
                    <a:pt x="202679" y="28854"/>
                  </a:moveTo>
                  <a:lnTo>
                    <a:pt x="190538" y="28854"/>
                  </a:lnTo>
                  <a:lnTo>
                    <a:pt x="190538" y="41097"/>
                  </a:lnTo>
                  <a:lnTo>
                    <a:pt x="202679" y="41097"/>
                  </a:lnTo>
                  <a:lnTo>
                    <a:pt x="202679" y="28854"/>
                  </a:lnTo>
                  <a:close/>
                </a:path>
                <a:path w="295910" h="358775">
                  <a:moveTo>
                    <a:pt x="202679" y="0"/>
                  </a:moveTo>
                  <a:lnTo>
                    <a:pt x="190538" y="0"/>
                  </a:lnTo>
                  <a:lnTo>
                    <a:pt x="190538" y="12268"/>
                  </a:lnTo>
                  <a:lnTo>
                    <a:pt x="202679" y="12268"/>
                  </a:lnTo>
                  <a:lnTo>
                    <a:pt x="202679" y="0"/>
                  </a:lnTo>
                  <a:close/>
                </a:path>
                <a:path w="295910" h="358775">
                  <a:moveTo>
                    <a:pt x="233641" y="346024"/>
                  </a:moveTo>
                  <a:lnTo>
                    <a:pt x="221500" y="346024"/>
                  </a:lnTo>
                  <a:lnTo>
                    <a:pt x="221500" y="358267"/>
                  </a:lnTo>
                  <a:lnTo>
                    <a:pt x="233641" y="358267"/>
                  </a:lnTo>
                  <a:lnTo>
                    <a:pt x="233641" y="346024"/>
                  </a:lnTo>
                  <a:close/>
                </a:path>
                <a:path w="295910" h="358775">
                  <a:moveTo>
                    <a:pt x="233641" y="317169"/>
                  </a:moveTo>
                  <a:lnTo>
                    <a:pt x="221500" y="317169"/>
                  </a:lnTo>
                  <a:lnTo>
                    <a:pt x="221500" y="329438"/>
                  </a:lnTo>
                  <a:lnTo>
                    <a:pt x="233641" y="329438"/>
                  </a:lnTo>
                  <a:lnTo>
                    <a:pt x="233641" y="317169"/>
                  </a:lnTo>
                  <a:close/>
                </a:path>
                <a:path w="295910" h="358775">
                  <a:moveTo>
                    <a:pt x="233641" y="288467"/>
                  </a:moveTo>
                  <a:lnTo>
                    <a:pt x="221500" y="288467"/>
                  </a:lnTo>
                  <a:lnTo>
                    <a:pt x="221500" y="300736"/>
                  </a:lnTo>
                  <a:lnTo>
                    <a:pt x="233641" y="300736"/>
                  </a:lnTo>
                  <a:lnTo>
                    <a:pt x="233641" y="288467"/>
                  </a:lnTo>
                  <a:close/>
                </a:path>
                <a:path w="295910" h="358775">
                  <a:moveTo>
                    <a:pt x="233641" y="259626"/>
                  </a:moveTo>
                  <a:lnTo>
                    <a:pt x="221500" y="259626"/>
                  </a:lnTo>
                  <a:lnTo>
                    <a:pt x="221500" y="271881"/>
                  </a:lnTo>
                  <a:lnTo>
                    <a:pt x="233641" y="271881"/>
                  </a:lnTo>
                  <a:lnTo>
                    <a:pt x="233641" y="259626"/>
                  </a:lnTo>
                  <a:close/>
                </a:path>
                <a:path w="295910" h="358775">
                  <a:moveTo>
                    <a:pt x="233641" y="230784"/>
                  </a:moveTo>
                  <a:lnTo>
                    <a:pt x="221500" y="230784"/>
                  </a:lnTo>
                  <a:lnTo>
                    <a:pt x="221500" y="243039"/>
                  </a:lnTo>
                  <a:lnTo>
                    <a:pt x="233641" y="243039"/>
                  </a:lnTo>
                  <a:lnTo>
                    <a:pt x="233641" y="230784"/>
                  </a:lnTo>
                  <a:close/>
                </a:path>
                <a:path w="295910" h="358775">
                  <a:moveTo>
                    <a:pt x="233641" y="201930"/>
                  </a:moveTo>
                  <a:lnTo>
                    <a:pt x="221500" y="201930"/>
                  </a:lnTo>
                  <a:lnTo>
                    <a:pt x="221500" y="214185"/>
                  </a:lnTo>
                  <a:lnTo>
                    <a:pt x="233641" y="214185"/>
                  </a:lnTo>
                  <a:lnTo>
                    <a:pt x="233641" y="201930"/>
                  </a:lnTo>
                  <a:close/>
                </a:path>
                <a:path w="295910" h="358775">
                  <a:moveTo>
                    <a:pt x="233641" y="173075"/>
                  </a:moveTo>
                  <a:lnTo>
                    <a:pt x="221500" y="173075"/>
                  </a:lnTo>
                  <a:lnTo>
                    <a:pt x="221500" y="185343"/>
                  </a:lnTo>
                  <a:lnTo>
                    <a:pt x="233641" y="185343"/>
                  </a:lnTo>
                  <a:lnTo>
                    <a:pt x="233641" y="173075"/>
                  </a:lnTo>
                  <a:close/>
                </a:path>
                <a:path w="295910" h="358775">
                  <a:moveTo>
                    <a:pt x="233641" y="144233"/>
                  </a:moveTo>
                  <a:lnTo>
                    <a:pt x="221500" y="144233"/>
                  </a:lnTo>
                  <a:lnTo>
                    <a:pt x="221500" y="156502"/>
                  </a:lnTo>
                  <a:lnTo>
                    <a:pt x="233641" y="156502"/>
                  </a:lnTo>
                  <a:lnTo>
                    <a:pt x="233641" y="144233"/>
                  </a:lnTo>
                  <a:close/>
                </a:path>
                <a:path w="295910" h="358775">
                  <a:moveTo>
                    <a:pt x="233641" y="115379"/>
                  </a:moveTo>
                  <a:lnTo>
                    <a:pt x="221500" y="115379"/>
                  </a:lnTo>
                  <a:lnTo>
                    <a:pt x="221500" y="127647"/>
                  </a:lnTo>
                  <a:lnTo>
                    <a:pt x="233641" y="127647"/>
                  </a:lnTo>
                  <a:lnTo>
                    <a:pt x="233641" y="115379"/>
                  </a:lnTo>
                  <a:close/>
                </a:path>
                <a:path w="295910" h="358775">
                  <a:moveTo>
                    <a:pt x="233641" y="86537"/>
                  </a:moveTo>
                  <a:lnTo>
                    <a:pt x="221500" y="86537"/>
                  </a:lnTo>
                  <a:lnTo>
                    <a:pt x="221500" y="98793"/>
                  </a:lnTo>
                  <a:lnTo>
                    <a:pt x="233641" y="98793"/>
                  </a:lnTo>
                  <a:lnTo>
                    <a:pt x="233641" y="86537"/>
                  </a:lnTo>
                  <a:close/>
                </a:path>
                <a:path w="295910" h="358775">
                  <a:moveTo>
                    <a:pt x="233641" y="57708"/>
                  </a:moveTo>
                  <a:lnTo>
                    <a:pt x="221500" y="57708"/>
                  </a:lnTo>
                  <a:lnTo>
                    <a:pt x="221500" y="69951"/>
                  </a:lnTo>
                  <a:lnTo>
                    <a:pt x="233641" y="69951"/>
                  </a:lnTo>
                  <a:lnTo>
                    <a:pt x="233641" y="57708"/>
                  </a:lnTo>
                  <a:close/>
                </a:path>
                <a:path w="295910" h="358775">
                  <a:moveTo>
                    <a:pt x="233641" y="28854"/>
                  </a:moveTo>
                  <a:lnTo>
                    <a:pt x="221500" y="28854"/>
                  </a:lnTo>
                  <a:lnTo>
                    <a:pt x="221500" y="41097"/>
                  </a:lnTo>
                  <a:lnTo>
                    <a:pt x="233641" y="41097"/>
                  </a:lnTo>
                  <a:lnTo>
                    <a:pt x="233641" y="28854"/>
                  </a:lnTo>
                  <a:close/>
                </a:path>
                <a:path w="295910" h="358775">
                  <a:moveTo>
                    <a:pt x="233641" y="0"/>
                  </a:moveTo>
                  <a:lnTo>
                    <a:pt x="221500" y="0"/>
                  </a:lnTo>
                  <a:lnTo>
                    <a:pt x="221500" y="12268"/>
                  </a:lnTo>
                  <a:lnTo>
                    <a:pt x="233641" y="12268"/>
                  </a:lnTo>
                  <a:lnTo>
                    <a:pt x="233641" y="0"/>
                  </a:lnTo>
                  <a:close/>
                </a:path>
                <a:path w="295910" h="358775">
                  <a:moveTo>
                    <a:pt x="264604" y="346024"/>
                  </a:moveTo>
                  <a:lnTo>
                    <a:pt x="252463" y="346024"/>
                  </a:lnTo>
                  <a:lnTo>
                    <a:pt x="252463" y="358267"/>
                  </a:lnTo>
                  <a:lnTo>
                    <a:pt x="264604" y="358267"/>
                  </a:lnTo>
                  <a:lnTo>
                    <a:pt x="264604" y="346024"/>
                  </a:lnTo>
                  <a:close/>
                </a:path>
                <a:path w="295910" h="358775">
                  <a:moveTo>
                    <a:pt x="264604" y="317169"/>
                  </a:moveTo>
                  <a:lnTo>
                    <a:pt x="252463" y="317169"/>
                  </a:lnTo>
                  <a:lnTo>
                    <a:pt x="252463" y="329438"/>
                  </a:lnTo>
                  <a:lnTo>
                    <a:pt x="264604" y="329438"/>
                  </a:lnTo>
                  <a:lnTo>
                    <a:pt x="264604" y="317169"/>
                  </a:lnTo>
                  <a:close/>
                </a:path>
                <a:path w="295910" h="358775">
                  <a:moveTo>
                    <a:pt x="264604" y="288467"/>
                  </a:moveTo>
                  <a:lnTo>
                    <a:pt x="252463" y="288467"/>
                  </a:lnTo>
                  <a:lnTo>
                    <a:pt x="252463" y="300736"/>
                  </a:lnTo>
                  <a:lnTo>
                    <a:pt x="264604" y="300736"/>
                  </a:lnTo>
                  <a:lnTo>
                    <a:pt x="264604" y="288467"/>
                  </a:lnTo>
                  <a:close/>
                </a:path>
                <a:path w="295910" h="358775">
                  <a:moveTo>
                    <a:pt x="264604" y="259626"/>
                  </a:moveTo>
                  <a:lnTo>
                    <a:pt x="252463" y="259626"/>
                  </a:lnTo>
                  <a:lnTo>
                    <a:pt x="252463" y="271881"/>
                  </a:lnTo>
                  <a:lnTo>
                    <a:pt x="264604" y="271881"/>
                  </a:lnTo>
                  <a:lnTo>
                    <a:pt x="264604" y="259626"/>
                  </a:lnTo>
                  <a:close/>
                </a:path>
                <a:path w="295910" h="358775">
                  <a:moveTo>
                    <a:pt x="264604" y="230784"/>
                  </a:moveTo>
                  <a:lnTo>
                    <a:pt x="252463" y="230784"/>
                  </a:lnTo>
                  <a:lnTo>
                    <a:pt x="252463" y="243039"/>
                  </a:lnTo>
                  <a:lnTo>
                    <a:pt x="264604" y="243039"/>
                  </a:lnTo>
                  <a:lnTo>
                    <a:pt x="264604" y="230784"/>
                  </a:lnTo>
                  <a:close/>
                </a:path>
                <a:path w="295910" h="358775">
                  <a:moveTo>
                    <a:pt x="264604" y="201930"/>
                  </a:moveTo>
                  <a:lnTo>
                    <a:pt x="252463" y="201930"/>
                  </a:lnTo>
                  <a:lnTo>
                    <a:pt x="252463" y="203212"/>
                  </a:lnTo>
                  <a:lnTo>
                    <a:pt x="252463" y="214185"/>
                  </a:lnTo>
                  <a:lnTo>
                    <a:pt x="252463" y="215455"/>
                  </a:lnTo>
                  <a:lnTo>
                    <a:pt x="264604" y="215455"/>
                  </a:lnTo>
                  <a:lnTo>
                    <a:pt x="264604" y="214185"/>
                  </a:lnTo>
                  <a:lnTo>
                    <a:pt x="264604" y="203212"/>
                  </a:lnTo>
                  <a:lnTo>
                    <a:pt x="264604" y="201930"/>
                  </a:lnTo>
                  <a:close/>
                </a:path>
                <a:path w="295910" h="358775">
                  <a:moveTo>
                    <a:pt x="264604" y="174358"/>
                  </a:moveTo>
                  <a:lnTo>
                    <a:pt x="252463" y="174358"/>
                  </a:lnTo>
                  <a:lnTo>
                    <a:pt x="252463" y="186601"/>
                  </a:lnTo>
                  <a:lnTo>
                    <a:pt x="264604" y="186601"/>
                  </a:lnTo>
                  <a:lnTo>
                    <a:pt x="264604" y="174358"/>
                  </a:lnTo>
                  <a:close/>
                </a:path>
                <a:path w="295910" h="358775">
                  <a:moveTo>
                    <a:pt x="264604" y="145503"/>
                  </a:moveTo>
                  <a:lnTo>
                    <a:pt x="252463" y="145503"/>
                  </a:lnTo>
                  <a:lnTo>
                    <a:pt x="252463" y="157772"/>
                  </a:lnTo>
                  <a:lnTo>
                    <a:pt x="264604" y="157772"/>
                  </a:lnTo>
                  <a:lnTo>
                    <a:pt x="264604" y="145503"/>
                  </a:lnTo>
                  <a:close/>
                </a:path>
                <a:path w="295910" h="358775">
                  <a:moveTo>
                    <a:pt x="264604" y="116649"/>
                  </a:moveTo>
                  <a:lnTo>
                    <a:pt x="252463" y="116649"/>
                  </a:lnTo>
                  <a:lnTo>
                    <a:pt x="252463" y="128917"/>
                  </a:lnTo>
                  <a:lnTo>
                    <a:pt x="264604" y="128917"/>
                  </a:lnTo>
                  <a:lnTo>
                    <a:pt x="264604" y="116649"/>
                  </a:lnTo>
                  <a:close/>
                </a:path>
                <a:path w="295910" h="358775">
                  <a:moveTo>
                    <a:pt x="264604" y="86537"/>
                  </a:moveTo>
                  <a:lnTo>
                    <a:pt x="252463" y="86537"/>
                  </a:lnTo>
                  <a:lnTo>
                    <a:pt x="252463" y="98793"/>
                  </a:lnTo>
                  <a:lnTo>
                    <a:pt x="264604" y="98793"/>
                  </a:lnTo>
                  <a:lnTo>
                    <a:pt x="264604" y="86537"/>
                  </a:lnTo>
                  <a:close/>
                </a:path>
                <a:path w="295910" h="358775">
                  <a:moveTo>
                    <a:pt x="264604" y="57708"/>
                  </a:moveTo>
                  <a:lnTo>
                    <a:pt x="252463" y="57708"/>
                  </a:lnTo>
                  <a:lnTo>
                    <a:pt x="252463" y="69951"/>
                  </a:lnTo>
                  <a:lnTo>
                    <a:pt x="264604" y="69951"/>
                  </a:lnTo>
                  <a:lnTo>
                    <a:pt x="264604" y="57708"/>
                  </a:lnTo>
                  <a:close/>
                </a:path>
                <a:path w="295910" h="358775">
                  <a:moveTo>
                    <a:pt x="264604" y="28854"/>
                  </a:moveTo>
                  <a:lnTo>
                    <a:pt x="252463" y="28854"/>
                  </a:lnTo>
                  <a:lnTo>
                    <a:pt x="252463" y="41097"/>
                  </a:lnTo>
                  <a:lnTo>
                    <a:pt x="264604" y="41097"/>
                  </a:lnTo>
                  <a:lnTo>
                    <a:pt x="264604" y="28854"/>
                  </a:lnTo>
                  <a:close/>
                </a:path>
                <a:path w="295910" h="358775">
                  <a:moveTo>
                    <a:pt x="264604" y="0"/>
                  </a:moveTo>
                  <a:lnTo>
                    <a:pt x="252463" y="0"/>
                  </a:lnTo>
                  <a:lnTo>
                    <a:pt x="252463" y="12268"/>
                  </a:lnTo>
                  <a:lnTo>
                    <a:pt x="264604" y="12268"/>
                  </a:lnTo>
                  <a:lnTo>
                    <a:pt x="264604" y="0"/>
                  </a:lnTo>
                  <a:close/>
                </a:path>
                <a:path w="295910" h="358775">
                  <a:moveTo>
                    <a:pt x="295592" y="346024"/>
                  </a:moveTo>
                  <a:lnTo>
                    <a:pt x="283438" y="346024"/>
                  </a:lnTo>
                  <a:lnTo>
                    <a:pt x="283438" y="358267"/>
                  </a:lnTo>
                  <a:lnTo>
                    <a:pt x="295592" y="358267"/>
                  </a:lnTo>
                  <a:lnTo>
                    <a:pt x="295592" y="346024"/>
                  </a:lnTo>
                  <a:close/>
                </a:path>
                <a:path w="295910" h="358775">
                  <a:moveTo>
                    <a:pt x="295592" y="317169"/>
                  </a:moveTo>
                  <a:lnTo>
                    <a:pt x="283438" y="317169"/>
                  </a:lnTo>
                  <a:lnTo>
                    <a:pt x="283438" y="329438"/>
                  </a:lnTo>
                  <a:lnTo>
                    <a:pt x="295592" y="329438"/>
                  </a:lnTo>
                  <a:lnTo>
                    <a:pt x="295592" y="317169"/>
                  </a:lnTo>
                  <a:close/>
                </a:path>
                <a:path w="295910" h="358775">
                  <a:moveTo>
                    <a:pt x="295592" y="288467"/>
                  </a:moveTo>
                  <a:lnTo>
                    <a:pt x="283438" y="288467"/>
                  </a:lnTo>
                  <a:lnTo>
                    <a:pt x="283438" y="300736"/>
                  </a:lnTo>
                  <a:lnTo>
                    <a:pt x="295592" y="300736"/>
                  </a:lnTo>
                  <a:lnTo>
                    <a:pt x="295592" y="288467"/>
                  </a:lnTo>
                  <a:close/>
                </a:path>
                <a:path w="295910" h="358775">
                  <a:moveTo>
                    <a:pt x="295592" y="259626"/>
                  </a:moveTo>
                  <a:lnTo>
                    <a:pt x="283438" y="259626"/>
                  </a:lnTo>
                  <a:lnTo>
                    <a:pt x="283438" y="271881"/>
                  </a:lnTo>
                  <a:lnTo>
                    <a:pt x="295592" y="271881"/>
                  </a:lnTo>
                  <a:lnTo>
                    <a:pt x="295592" y="259626"/>
                  </a:lnTo>
                  <a:close/>
                </a:path>
                <a:path w="295910" h="358775">
                  <a:moveTo>
                    <a:pt x="295592" y="230784"/>
                  </a:moveTo>
                  <a:lnTo>
                    <a:pt x="283438" y="230784"/>
                  </a:lnTo>
                  <a:lnTo>
                    <a:pt x="283438" y="243039"/>
                  </a:lnTo>
                  <a:lnTo>
                    <a:pt x="295592" y="243039"/>
                  </a:lnTo>
                  <a:lnTo>
                    <a:pt x="295592" y="230784"/>
                  </a:lnTo>
                  <a:close/>
                </a:path>
                <a:path w="295910" h="358775">
                  <a:moveTo>
                    <a:pt x="295592" y="201930"/>
                  </a:moveTo>
                  <a:lnTo>
                    <a:pt x="283438" y="201930"/>
                  </a:lnTo>
                  <a:lnTo>
                    <a:pt x="283438" y="203212"/>
                  </a:lnTo>
                  <a:lnTo>
                    <a:pt x="283438" y="214185"/>
                  </a:lnTo>
                  <a:lnTo>
                    <a:pt x="283438" y="215455"/>
                  </a:lnTo>
                  <a:lnTo>
                    <a:pt x="295592" y="215455"/>
                  </a:lnTo>
                  <a:lnTo>
                    <a:pt x="295592" y="214185"/>
                  </a:lnTo>
                  <a:lnTo>
                    <a:pt x="295592" y="203212"/>
                  </a:lnTo>
                  <a:lnTo>
                    <a:pt x="295592" y="201930"/>
                  </a:lnTo>
                  <a:close/>
                </a:path>
                <a:path w="295910" h="358775">
                  <a:moveTo>
                    <a:pt x="295592" y="174358"/>
                  </a:moveTo>
                  <a:lnTo>
                    <a:pt x="283438" y="174358"/>
                  </a:lnTo>
                  <a:lnTo>
                    <a:pt x="283438" y="186601"/>
                  </a:lnTo>
                  <a:lnTo>
                    <a:pt x="295592" y="186601"/>
                  </a:lnTo>
                  <a:lnTo>
                    <a:pt x="295592" y="174358"/>
                  </a:lnTo>
                  <a:close/>
                </a:path>
                <a:path w="295910" h="358775">
                  <a:moveTo>
                    <a:pt x="295592" y="145503"/>
                  </a:moveTo>
                  <a:lnTo>
                    <a:pt x="283438" y="145503"/>
                  </a:lnTo>
                  <a:lnTo>
                    <a:pt x="283438" y="157772"/>
                  </a:lnTo>
                  <a:lnTo>
                    <a:pt x="295592" y="157772"/>
                  </a:lnTo>
                  <a:lnTo>
                    <a:pt x="295592" y="145503"/>
                  </a:lnTo>
                  <a:close/>
                </a:path>
                <a:path w="295910" h="358775">
                  <a:moveTo>
                    <a:pt x="295592" y="116649"/>
                  </a:moveTo>
                  <a:lnTo>
                    <a:pt x="283438" y="116649"/>
                  </a:lnTo>
                  <a:lnTo>
                    <a:pt x="283438" y="128917"/>
                  </a:lnTo>
                  <a:lnTo>
                    <a:pt x="295592" y="128917"/>
                  </a:lnTo>
                  <a:lnTo>
                    <a:pt x="295592" y="116649"/>
                  </a:lnTo>
                  <a:close/>
                </a:path>
                <a:path w="295910" h="358775">
                  <a:moveTo>
                    <a:pt x="295592" y="86537"/>
                  </a:moveTo>
                  <a:lnTo>
                    <a:pt x="283438" y="86537"/>
                  </a:lnTo>
                  <a:lnTo>
                    <a:pt x="283438" y="98793"/>
                  </a:lnTo>
                  <a:lnTo>
                    <a:pt x="295592" y="98793"/>
                  </a:lnTo>
                  <a:lnTo>
                    <a:pt x="295592" y="86537"/>
                  </a:lnTo>
                  <a:close/>
                </a:path>
                <a:path w="295910" h="358775">
                  <a:moveTo>
                    <a:pt x="295592" y="57708"/>
                  </a:moveTo>
                  <a:lnTo>
                    <a:pt x="283438" y="57708"/>
                  </a:lnTo>
                  <a:lnTo>
                    <a:pt x="283438" y="69951"/>
                  </a:lnTo>
                  <a:lnTo>
                    <a:pt x="295592" y="69951"/>
                  </a:lnTo>
                  <a:lnTo>
                    <a:pt x="295592" y="57708"/>
                  </a:lnTo>
                  <a:close/>
                </a:path>
                <a:path w="295910" h="358775">
                  <a:moveTo>
                    <a:pt x="295592" y="28854"/>
                  </a:moveTo>
                  <a:lnTo>
                    <a:pt x="283438" y="28854"/>
                  </a:lnTo>
                  <a:lnTo>
                    <a:pt x="283438" y="41097"/>
                  </a:lnTo>
                  <a:lnTo>
                    <a:pt x="295592" y="41097"/>
                  </a:lnTo>
                  <a:lnTo>
                    <a:pt x="295592" y="28854"/>
                  </a:lnTo>
                  <a:close/>
                </a:path>
                <a:path w="295910" h="358775">
                  <a:moveTo>
                    <a:pt x="295592" y="0"/>
                  </a:moveTo>
                  <a:lnTo>
                    <a:pt x="283438" y="0"/>
                  </a:lnTo>
                  <a:lnTo>
                    <a:pt x="283438" y="12268"/>
                  </a:lnTo>
                  <a:lnTo>
                    <a:pt x="295592" y="12268"/>
                  </a:lnTo>
                  <a:lnTo>
                    <a:pt x="2955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9" name="object 189"/>
            <p:cNvSpPr/>
            <p:nvPr/>
          </p:nvSpPr>
          <p:spPr>
            <a:xfrm>
              <a:off x="3610813" y="2743530"/>
              <a:ext cx="76835" cy="127635"/>
            </a:xfrm>
            <a:custGeom>
              <a:avLst/>
              <a:gdLst/>
              <a:ahLst/>
              <a:cxnLst/>
              <a:rect l="l" t="t" r="r" b="b"/>
              <a:pathLst>
                <a:path w="76835" h="127635">
                  <a:moveTo>
                    <a:pt x="12141" y="115392"/>
                  </a:moveTo>
                  <a:lnTo>
                    <a:pt x="0" y="115392"/>
                  </a:lnTo>
                  <a:lnTo>
                    <a:pt x="0" y="127635"/>
                  </a:lnTo>
                  <a:lnTo>
                    <a:pt x="12141" y="127635"/>
                  </a:lnTo>
                  <a:lnTo>
                    <a:pt x="12141" y="115392"/>
                  </a:lnTo>
                  <a:close/>
                </a:path>
                <a:path w="76835" h="127635">
                  <a:moveTo>
                    <a:pt x="12141" y="86537"/>
                  </a:moveTo>
                  <a:lnTo>
                    <a:pt x="0" y="86537"/>
                  </a:lnTo>
                  <a:lnTo>
                    <a:pt x="0" y="98806"/>
                  </a:lnTo>
                  <a:lnTo>
                    <a:pt x="12141" y="98806"/>
                  </a:lnTo>
                  <a:lnTo>
                    <a:pt x="12141" y="86537"/>
                  </a:lnTo>
                  <a:close/>
                </a:path>
                <a:path w="76835" h="127635">
                  <a:moveTo>
                    <a:pt x="12141" y="57683"/>
                  </a:moveTo>
                  <a:lnTo>
                    <a:pt x="0" y="57683"/>
                  </a:lnTo>
                  <a:lnTo>
                    <a:pt x="0" y="69951"/>
                  </a:lnTo>
                  <a:lnTo>
                    <a:pt x="12141" y="69951"/>
                  </a:lnTo>
                  <a:lnTo>
                    <a:pt x="12141" y="57683"/>
                  </a:lnTo>
                  <a:close/>
                </a:path>
                <a:path w="76835" h="127635">
                  <a:moveTo>
                    <a:pt x="44310" y="115392"/>
                  </a:moveTo>
                  <a:lnTo>
                    <a:pt x="32156" y="115392"/>
                  </a:lnTo>
                  <a:lnTo>
                    <a:pt x="32156" y="127635"/>
                  </a:lnTo>
                  <a:lnTo>
                    <a:pt x="44310" y="127635"/>
                  </a:lnTo>
                  <a:lnTo>
                    <a:pt x="44310" y="115392"/>
                  </a:lnTo>
                  <a:close/>
                </a:path>
                <a:path w="76835" h="127635">
                  <a:moveTo>
                    <a:pt x="44310" y="86537"/>
                  </a:moveTo>
                  <a:lnTo>
                    <a:pt x="32156" y="86537"/>
                  </a:lnTo>
                  <a:lnTo>
                    <a:pt x="32156" y="98806"/>
                  </a:lnTo>
                  <a:lnTo>
                    <a:pt x="44310" y="98806"/>
                  </a:lnTo>
                  <a:lnTo>
                    <a:pt x="44310" y="86537"/>
                  </a:lnTo>
                  <a:close/>
                </a:path>
                <a:path w="76835" h="127635">
                  <a:moveTo>
                    <a:pt x="44310" y="57683"/>
                  </a:moveTo>
                  <a:lnTo>
                    <a:pt x="32156" y="57683"/>
                  </a:lnTo>
                  <a:lnTo>
                    <a:pt x="32156" y="69951"/>
                  </a:lnTo>
                  <a:lnTo>
                    <a:pt x="44310" y="69964"/>
                  </a:lnTo>
                  <a:lnTo>
                    <a:pt x="44310" y="57721"/>
                  </a:lnTo>
                  <a:close/>
                </a:path>
                <a:path w="76835" h="127635">
                  <a:moveTo>
                    <a:pt x="76466" y="115392"/>
                  </a:moveTo>
                  <a:lnTo>
                    <a:pt x="64312" y="115392"/>
                  </a:lnTo>
                  <a:lnTo>
                    <a:pt x="64312" y="127635"/>
                  </a:lnTo>
                  <a:lnTo>
                    <a:pt x="76466" y="127635"/>
                  </a:lnTo>
                  <a:lnTo>
                    <a:pt x="76466" y="115392"/>
                  </a:lnTo>
                  <a:close/>
                </a:path>
                <a:path w="76835" h="127635">
                  <a:moveTo>
                    <a:pt x="76466" y="86537"/>
                  </a:moveTo>
                  <a:lnTo>
                    <a:pt x="64312" y="86537"/>
                  </a:lnTo>
                  <a:lnTo>
                    <a:pt x="64312" y="98806"/>
                  </a:lnTo>
                  <a:lnTo>
                    <a:pt x="76466" y="98806"/>
                  </a:lnTo>
                  <a:lnTo>
                    <a:pt x="76466" y="86537"/>
                  </a:lnTo>
                  <a:close/>
                </a:path>
                <a:path w="76835" h="127635">
                  <a:moveTo>
                    <a:pt x="76466" y="57683"/>
                  </a:moveTo>
                  <a:lnTo>
                    <a:pt x="64312" y="57683"/>
                  </a:lnTo>
                  <a:lnTo>
                    <a:pt x="64312" y="69951"/>
                  </a:lnTo>
                  <a:lnTo>
                    <a:pt x="76466" y="69964"/>
                  </a:lnTo>
                  <a:lnTo>
                    <a:pt x="76466" y="57721"/>
                  </a:lnTo>
                  <a:close/>
                </a:path>
                <a:path w="76835" h="127635">
                  <a:moveTo>
                    <a:pt x="76466" y="28867"/>
                  </a:moveTo>
                  <a:lnTo>
                    <a:pt x="64312" y="28867"/>
                  </a:lnTo>
                  <a:lnTo>
                    <a:pt x="64312" y="41109"/>
                  </a:lnTo>
                  <a:lnTo>
                    <a:pt x="76466" y="41109"/>
                  </a:lnTo>
                  <a:lnTo>
                    <a:pt x="76466" y="28867"/>
                  </a:lnTo>
                  <a:close/>
                </a:path>
                <a:path w="76835" h="127635">
                  <a:moveTo>
                    <a:pt x="76466" y="0"/>
                  </a:moveTo>
                  <a:lnTo>
                    <a:pt x="64312" y="0"/>
                  </a:lnTo>
                  <a:lnTo>
                    <a:pt x="64312" y="12268"/>
                  </a:lnTo>
                  <a:lnTo>
                    <a:pt x="76466" y="12268"/>
                  </a:lnTo>
                  <a:lnTo>
                    <a:pt x="764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0" name="object 190"/>
            <p:cNvSpPr/>
            <p:nvPr/>
          </p:nvSpPr>
          <p:spPr>
            <a:xfrm>
              <a:off x="3857348" y="2700362"/>
              <a:ext cx="161925" cy="168275"/>
            </a:xfrm>
            <a:custGeom>
              <a:avLst/>
              <a:gdLst/>
              <a:ahLst/>
              <a:cxnLst/>
              <a:rect l="l" t="t" r="r" b="b"/>
              <a:pathLst>
                <a:path w="161925" h="168275">
                  <a:moveTo>
                    <a:pt x="80886" y="0"/>
                  </a:moveTo>
                  <a:lnTo>
                    <a:pt x="58125" y="4594"/>
                  </a:lnTo>
                  <a:lnTo>
                    <a:pt x="39539" y="17122"/>
                  </a:lnTo>
                  <a:lnTo>
                    <a:pt x="27009" y="35704"/>
                  </a:lnTo>
                  <a:lnTo>
                    <a:pt x="22415" y="58458"/>
                  </a:lnTo>
                  <a:lnTo>
                    <a:pt x="22555" y="59842"/>
                  </a:lnTo>
                  <a:lnTo>
                    <a:pt x="13164" y="69197"/>
                  </a:lnTo>
                  <a:lnTo>
                    <a:pt x="6062" y="79838"/>
                  </a:lnTo>
                  <a:lnTo>
                    <a:pt x="1568" y="91546"/>
                  </a:lnTo>
                  <a:lnTo>
                    <a:pt x="0" y="104101"/>
                  </a:lnTo>
                  <a:lnTo>
                    <a:pt x="6355" y="129058"/>
                  </a:lnTo>
                  <a:lnTo>
                    <a:pt x="23688" y="149440"/>
                  </a:lnTo>
                  <a:lnTo>
                    <a:pt x="49399" y="163184"/>
                  </a:lnTo>
                  <a:lnTo>
                    <a:pt x="80886" y="168224"/>
                  </a:lnTo>
                  <a:lnTo>
                    <a:pt x="112366" y="163184"/>
                  </a:lnTo>
                  <a:lnTo>
                    <a:pt x="138072" y="149440"/>
                  </a:lnTo>
                  <a:lnTo>
                    <a:pt x="155404" y="129058"/>
                  </a:lnTo>
                  <a:lnTo>
                    <a:pt x="161759" y="104101"/>
                  </a:lnTo>
                  <a:lnTo>
                    <a:pt x="160191" y="91546"/>
                  </a:lnTo>
                  <a:lnTo>
                    <a:pt x="155697" y="79838"/>
                  </a:lnTo>
                  <a:lnTo>
                    <a:pt x="148595" y="69197"/>
                  </a:lnTo>
                  <a:lnTo>
                    <a:pt x="139204" y="59842"/>
                  </a:lnTo>
                  <a:lnTo>
                    <a:pt x="139344" y="58927"/>
                  </a:lnTo>
                  <a:lnTo>
                    <a:pt x="134750" y="35704"/>
                  </a:lnTo>
                  <a:lnTo>
                    <a:pt x="122221" y="17122"/>
                  </a:lnTo>
                  <a:lnTo>
                    <a:pt x="103639" y="4594"/>
                  </a:lnTo>
                  <a:lnTo>
                    <a:pt x="80886" y="0"/>
                  </a:lnTo>
                  <a:close/>
                </a:path>
              </a:pathLst>
            </a:custGeom>
            <a:solidFill>
              <a:srgbClr val="68F394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1" name="object 191"/>
            <p:cNvSpPr/>
            <p:nvPr/>
          </p:nvSpPr>
          <p:spPr>
            <a:xfrm>
              <a:off x="3857348" y="2700362"/>
              <a:ext cx="161925" cy="168275"/>
            </a:xfrm>
            <a:custGeom>
              <a:avLst/>
              <a:gdLst/>
              <a:ahLst/>
              <a:cxnLst/>
              <a:rect l="l" t="t" r="r" b="b"/>
              <a:pathLst>
                <a:path w="161925" h="168275">
                  <a:moveTo>
                    <a:pt x="22555" y="59842"/>
                  </a:moveTo>
                  <a:lnTo>
                    <a:pt x="22542" y="59372"/>
                  </a:lnTo>
                  <a:lnTo>
                    <a:pt x="22415" y="58927"/>
                  </a:lnTo>
                  <a:lnTo>
                    <a:pt x="22415" y="58458"/>
                  </a:lnTo>
                  <a:lnTo>
                    <a:pt x="27009" y="35704"/>
                  </a:lnTo>
                  <a:lnTo>
                    <a:pt x="39539" y="17122"/>
                  </a:lnTo>
                  <a:lnTo>
                    <a:pt x="58125" y="4594"/>
                  </a:lnTo>
                  <a:lnTo>
                    <a:pt x="80886" y="0"/>
                  </a:lnTo>
                  <a:lnTo>
                    <a:pt x="103639" y="4594"/>
                  </a:lnTo>
                  <a:lnTo>
                    <a:pt x="122221" y="17122"/>
                  </a:lnTo>
                  <a:lnTo>
                    <a:pt x="134750" y="35704"/>
                  </a:lnTo>
                  <a:lnTo>
                    <a:pt x="139344" y="58458"/>
                  </a:lnTo>
                  <a:lnTo>
                    <a:pt x="139344" y="58927"/>
                  </a:lnTo>
                  <a:lnTo>
                    <a:pt x="139217" y="59372"/>
                  </a:lnTo>
                  <a:lnTo>
                    <a:pt x="139204" y="59842"/>
                  </a:lnTo>
                  <a:lnTo>
                    <a:pt x="148595" y="69197"/>
                  </a:lnTo>
                  <a:lnTo>
                    <a:pt x="155697" y="79838"/>
                  </a:lnTo>
                  <a:lnTo>
                    <a:pt x="160191" y="91546"/>
                  </a:lnTo>
                  <a:lnTo>
                    <a:pt x="161759" y="104101"/>
                  </a:lnTo>
                  <a:lnTo>
                    <a:pt x="155404" y="129058"/>
                  </a:lnTo>
                  <a:lnTo>
                    <a:pt x="138072" y="149440"/>
                  </a:lnTo>
                  <a:lnTo>
                    <a:pt x="112366" y="163184"/>
                  </a:lnTo>
                  <a:lnTo>
                    <a:pt x="80886" y="168224"/>
                  </a:lnTo>
                  <a:lnTo>
                    <a:pt x="49399" y="163184"/>
                  </a:lnTo>
                  <a:lnTo>
                    <a:pt x="23688" y="149440"/>
                  </a:lnTo>
                  <a:lnTo>
                    <a:pt x="6355" y="129058"/>
                  </a:lnTo>
                  <a:lnTo>
                    <a:pt x="0" y="104101"/>
                  </a:lnTo>
                  <a:lnTo>
                    <a:pt x="1568" y="91546"/>
                  </a:lnTo>
                  <a:lnTo>
                    <a:pt x="6062" y="79838"/>
                  </a:lnTo>
                  <a:lnTo>
                    <a:pt x="13164" y="69197"/>
                  </a:lnTo>
                  <a:lnTo>
                    <a:pt x="22555" y="59842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2" name="object 192"/>
            <p:cNvSpPr/>
            <p:nvPr/>
          </p:nvSpPr>
          <p:spPr>
            <a:xfrm>
              <a:off x="3938229" y="2774917"/>
              <a:ext cx="0" cy="137160"/>
            </a:xfrm>
            <a:custGeom>
              <a:avLst/>
              <a:gdLst/>
              <a:ahLst/>
              <a:cxnLst/>
              <a:rect l="l" t="t" r="r" b="b"/>
              <a:pathLst>
                <a:path h="137160">
                  <a:moveTo>
                    <a:pt x="0" y="0"/>
                  </a:moveTo>
                  <a:lnTo>
                    <a:pt x="0" y="137071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3" name="object 193"/>
            <p:cNvSpPr/>
            <p:nvPr/>
          </p:nvSpPr>
          <p:spPr>
            <a:xfrm>
              <a:off x="3901706" y="280068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4" h="37464">
                  <a:moveTo>
                    <a:pt x="37007" y="37007"/>
                  </a:moveTo>
                  <a:lnTo>
                    <a:pt x="0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4" name="object 194"/>
            <p:cNvSpPr/>
            <p:nvPr/>
          </p:nvSpPr>
          <p:spPr>
            <a:xfrm>
              <a:off x="3941747" y="280068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4" h="37464">
                  <a:moveTo>
                    <a:pt x="0" y="37007"/>
                  </a:moveTo>
                  <a:lnTo>
                    <a:pt x="37007" y="0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5" name="object 195"/>
            <p:cNvSpPr/>
            <p:nvPr/>
          </p:nvSpPr>
          <p:spPr>
            <a:xfrm>
              <a:off x="3680703" y="2670709"/>
              <a:ext cx="94615" cy="220979"/>
            </a:xfrm>
            <a:custGeom>
              <a:avLst/>
              <a:gdLst/>
              <a:ahLst/>
              <a:cxnLst/>
              <a:rect l="l" t="t" r="r" b="b"/>
              <a:pathLst>
                <a:path w="94614" h="220980">
                  <a:moveTo>
                    <a:pt x="47256" y="0"/>
                  </a:moveTo>
                  <a:lnTo>
                    <a:pt x="28867" y="13840"/>
                  </a:lnTo>
                  <a:lnTo>
                    <a:pt x="13846" y="49056"/>
                  </a:lnTo>
                  <a:lnTo>
                    <a:pt x="3715" y="96194"/>
                  </a:lnTo>
                  <a:lnTo>
                    <a:pt x="0" y="145796"/>
                  </a:lnTo>
                  <a:lnTo>
                    <a:pt x="0" y="149237"/>
                  </a:lnTo>
                  <a:lnTo>
                    <a:pt x="927" y="157810"/>
                  </a:lnTo>
                  <a:lnTo>
                    <a:pt x="13917" y="199896"/>
                  </a:lnTo>
                  <a:lnTo>
                    <a:pt x="35220" y="220940"/>
                  </a:lnTo>
                  <a:lnTo>
                    <a:pt x="59293" y="220940"/>
                  </a:lnTo>
                  <a:lnTo>
                    <a:pt x="80595" y="199896"/>
                  </a:lnTo>
                  <a:lnTo>
                    <a:pt x="93586" y="157810"/>
                  </a:lnTo>
                  <a:lnTo>
                    <a:pt x="94513" y="149237"/>
                  </a:lnTo>
                  <a:lnTo>
                    <a:pt x="94513" y="145796"/>
                  </a:lnTo>
                  <a:lnTo>
                    <a:pt x="90801" y="96194"/>
                  </a:lnTo>
                  <a:lnTo>
                    <a:pt x="80676" y="49056"/>
                  </a:lnTo>
                  <a:lnTo>
                    <a:pt x="65656" y="13840"/>
                  </a:lnTo>
                  <a:lnTo>
                    <a:pt x="47256" y="0"/>
                  </a:lnTo>
                  <a:close/>
                </a:path>
              </a:pathLst>
            </a:custGeom>
            <a:solidFill>
              <a:srgbClr val="68F394"/>
            </a:solidFill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6" name="object 196"/>
            <p:cNvSpPr/>
            <p:nvPr/>
          </p:nvSpPr>
          <p:spPr>
            <a:xfrm>
              <a:off x="3680703" y="2670709"/>
              <a:ext cx="94615" cy="220979"/>
            </a:xfrm>
            <a:custGeom>
              <a:avLst/>
              <a:gdLst/>
              <a:ahLst/>
              <a:cxnLst/>
              <a:rect l="l" t="t" r="r" b="b"/>
              <a:pathLst>
                <a:path w="94614" h="220980">
                  <a:moveTo>
                    <a:pt x="94513" y="145796"/>
                  </a:moveTo>
                  <a:lnTo>
                    <a:pt x="90801" y="96194"/>
                  </a:lnTo>
                  <a:lnTo>
                    <a:pt x="80676" y="49056"/>
                  </a:lnTo>
                  <a:lnTo>
                    <a:pt x="65656" y="13840"/>
                  </a:lnTo>
                  <a:lnTo>
                    <a:pt x="47256" y="0"/>
                  </a:lnTo>
                  <a:lnTo>
                    <a:pt x="28867" y="13840"/>
                  </a:lnTo>
                  <a:lnTo>
                    <a:pt x="13846" y="49056"/>
                  </a:lnTo>
                  <a:lnTo>
                    <a:pt x="3715" y="96194"/>
                  </a:lnTo>
                  <a:lnTo>
                    <a:pt x="0" y="145796"/>
                  </a:lnTo>
                  <a:lnTo>
                    <a:pt x="0" y="149237"/>
                  </a:lnTo>
                  <a:lnTo>
                    <a:pt x="330" y="153276"/>
                  </a:lnTo>
                  <a:lnTo>
                    <a:pt x="927" y="157810"/>
                  </a:lnTo>
                  <a:lnTo>
                    <a:pt x="13917" y="199896"/>
                  </a:lnTo>
                  <a:lnTo>
                    <a:pt x="35220" y="220940"/>
                  </a:lnTo>
                  <a:lnTo>
                    <a:pt x="59293" y="220940"/>
                  </a:lnTo>
                  <a:lnTo>
                    <a:pt x="80595" y="199896"/>
                  </a:lnTo>
                  <a:lnTo>
                    <a:pt x="93586" y="157810"/>
                  </a:lnTo>
                  <a:lnTo>
                    <a:pt x="94183" y="153276"/>
                  </a:lnTo>
                  <a:lnTo>
                    <a:pt x="94513" y="149237"/>
                  </a:lnTo>
                  <a:lnTo>
                    <a:pt x="94513" y="145796"/>
                  </a:lnTo>
                  <a:close/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7" name="object 197"/>
            <p:cNvSpPr/>
            <p:nvPr/>
          </p:nvSpPr>
          <p:spPr>
            <a:xfrm>
              <a:off x="3728925" y="2790739"/>
              <a:ext cx="0" cy="123189"/>
            </a:xfrm>
            <a:custGeom>
              <a:avLst/>
              <a:gdLst/>
              <a:ahLst/>
              <a:cxnLst/>
              <a:rect l="l" t="t" r="r" b="b"/>
              <a:pathLst>
                <a:path h="123189">
                  <a:moveTo>
                    <a:pt x="0" y="0"/>
                  </a:moveTo>
                  <a:lnTo>
                    <a:pt x="0" y="122961"/>
                  </a:lnTo>
                </a:path>
              </a:pathLst>
            </a:custGeom>
            <a:ln w="165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621884"/>
              <a:endParaRPr sz="1224" kern="0">
                <a:solidFill>
                  <a:sysClr val="windowText" lastClr="000000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A76425-BB31-467A-986A-6A87CB38CC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People-Centred Clean Energy Transitions</a:t>
            </a:r>
            <a:endParaRPr lang="en-GB" dirty="0">
              <a:uFill>
                <a:solidFill>
                  <a:srgbClr val="0044FE"/>
                </a:solidFill>
              </a:u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D69BC4-A052-4566-9281-C27F28148A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2803" y="830425"/>
            <a:ext cx="8194933" cy="3350265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Decent jobs and worker protection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0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Social and economic development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0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Equity, social inclusion and fairness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0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People as active participants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49A6D-AB9C-6920-C7DA-4847F2D4C52A}"/>
              </a:ext>
            </a:extLst>
          </p:cNvPr>
          <p:cNvSpPr txBox="1">
            <a:spLocks/>
          </p:cNvSpPr>
          <p:nvPr/>
        </p:nvSpPr>
        <p:spPr>
          <a:xfrm>
            <a:off x="372804" y="4180690"/>
            <a:ext cx="8323780" cy="434767"/>
          </a:xfrm>
          <a:prstGeom prst="rect">
            <a:avLst/>
          </a:prstGeom>
        </p:spPr>
        <p:txBody>
          <a:bodyPr lIns="0"/>
          <a:lstStyle>
            <a:lvl1pPr marL="144000" indent="-144000" algn="l" defTabSz="914400" rtl="0" eaLnBrk="1" latinLnBrk="0" hangingPunct="1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40000" indent="-180000" algn="l" defTabSz="914400" rtl="0" eaLnBrk="1" latinLnBrk="0" hangingPunct="1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20000" indent="-144000" algn="l" defTabSz="914400" rtl="0" eaLnBrk="1" latinLnBrk="0" hangingPunct="1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00000" indent="-144000" algn="l" defTabSz="914400" rtl="0" eaLnBrk="1" latinLnBrk="0" hangingPunct="1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∙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080000" indent="-144000" algn="l" defTabSz="914400" rtl="0" eaLnBrk="1" latinLnBrk="0" hangingPunct="1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▫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b="1" dirty="0">
              <a:effectLst/>
              <a:latin typeface="+mn-lt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867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>
            <a:extLst>
              <a:ext uri="{FF2B5EF4-FFF2-40B4-BE49-F238E27FC236}">
                <a16:creationId xmlns:a16="http://schemas.microsoft.com/office/drawing/2014/main" id="{F18817BD-DA35-220A-7997-9281B67CC2F4}"/>
              </a:ext>
            </a:extLst>
          </p:cNvPr>
          <p:cNvGrpSpPr/>
          <p:nvPr/>
        </p:nvGrpSpPr>
        <p:grpSpPr>
          <a:xfrm>
            <a:off x="5944933" y="1392118"/>
            <a:ext cx="813600" cy="2147886"/>
            <a:chOff x="6003925" y="1543843"/>
            <a:chExt cx="813600" cy="2147886"/>
          </a:xfrm>
        </p:grpSpPr>
        <p:sp>
          <p:nvSpPr>
            <p:cNvPr id="62" name="Line 12">
              <a:extLst>
                <a:ext uri="{FF2B5EF4-FFF2-40B4-BE49-F238E27FC236}">
                  <a16:creationId xmlns:a16="http://schemas.microsoft.com/office/drawing/2014/main" id="{B52DF28B-7E4E-93DF-318E-1DD1BA8F31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03925" y="1543843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63" name="Line 12">
              <a:extLst>
                <a:ext uri="{FF2B5EF4-FFF2-40B4-BE49-F238E27FC236}">
                  <a16:creationId xmlns:a16="http://schemas.microsoft.com/office/drawing/2014/main" id="{9389C0AC-E1ED-007B-C45C-66341FF6E4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03925" y="2077243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64" name="Line 12">
              <a:extLst>
                <a:ext uri="{FF2B5EF4-FFF2-40B4-BE49-F238E27FC236}">
                  <a16:creationId xmlns:a16="http://schemas.microsoft.com/office/drawing/2014/main" id="{70CCA9D5-7E12-7919-B9F9-D586C8BE1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03925" y="2615406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65" name="Line 12">
              <a:extLst>
                <a:ext uri="{FF2B5EF4-FFF2-40B4-BE49-F238E27FC236}">
                  <a16:creationId xmlns:a16="http://schemas.microsoft.com/office/drawing/2014/main" id="{385363B1-748A-924E-0DD3-F87FAD533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03925" y="3153566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66" name="Line 12">
              <a:extLst>
                <a:ext uri="{FF2B5EF4-FFF2-40B4-BE49-F238E27FC236}">
                  <a16:creationId xmlns:a16="http://schemas.microsoft.com/office/drawing/2014/main" id="{1FCC4983-0E76-BC36-F2AD-E3D0BE0B2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03925" y="3691729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5557088-445C-80BD-7599-F085BB511880}"/>
              </a:ext>
            </a:extLst>
          </p:cNvPr>
          <p:cNvGrpSpPr/>
          <p:nvPr/>
        </p:nvGrpSpPr>
        <p:grpSpPr>
          <a:xfrm>
            <a:off x="7624457" y="1403233"/>
            <a:ext cx="813600" cy="2147886"/>
            <a:chOff x="4080664" y="1554958"/>
            <a:chExt cx="813600" cy="2147886"/>
          </a:xfrm>
        </p:grpSpPr>
        <p:sp>
          <p:nvSpPr>
            <p:cNvPr id="69" name="Line 12">
              <a:extLst>
                <a:ext uri="{FF2B5EF4-FFF2-40B4-BE49-F238E27FC236}">
                  <a16:creationId xmlns:a16="http://schemas.microsoft.com/office/drawing/2014/main" id="{2C9F64F4-1C77-C5B8-53F2-4D8ECAF54D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664" y="1554958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70" name="Line 12">
              <a:extLst>
                <a:ext uri="{FF2B5EF4-FFF2-40B4-BE49-F238E27FC236}">
                  <a16:creationId xmlns:a16="http://schemas.microsoft.com/office/drawing/2014/main" id="{598A8334-FAD9-8CEA-B09A-07B641AF2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664" y="2088358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71" name="Line 12">
              <a:extLst>
                <a:ext uri="{FF2B5EF4-FFF2-40B4-BE49-F238E27FC236}">
                  <a16:creationId xmlns:a16="http://schemas.microsoft.com/office/drawing/2014/main" id="{A397D441-ABE1-D7C8-1806-A6C1091909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664" y="2626521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72" name="Line 12">
              <a:extLst>
                <a:ext uri="{FF2B5EF4-FFF2-40B4-BE49-F238E27FC236}">
                  <a16:creationId xmlns:a16="http://schemas.microsoft.com/office/drawing/2014/main" id="{DC527937-C222-8C3E-7ED6-51FEE0C2A2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664" y="3164681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73" name="Line 12">
              <a:extLst>
                <a:ext uri="{FF2B5EF4-FFF2-40B4-BE49-F238E27FC236}">
                  <a16:creationId xmlns:a16="http://schemas.microsoft.com/office/drawing/2014/main" id="{D3FCDAC1-261B-19D8-2CD8-4476C45A3A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664" y="3702844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98BF64B6-11ED-C211-3E45-26DBCA2A4D42}"/>
              </a:ext>
            </a:extLst>
          </p:cNvPr>
          <p:cNvGrpSpPr/>
          <p:nvPr/>
        </p:nvGrpSpPr>
        <p:grpSpPr>
          <a:xfrm>
            <a:off x="823913" y="1384975"/>
            <a:ext cx="813600" cy="2147886"/>
            <a:chOff x="823913" y="1536700"/>
            <a:chExt cx="813600" cy="2147886"/>
          </a:xfrm>
        </p:grpSpPr>
        <p:sp>
          <p:nvSpPr>
            <p:cNvPr id="5" name="Line 12">
              <a:extLst>
                <a:ext uri="{FF2B5EF4-FFF2-40B4-BE49-F238E27FC236}">
                  <a16:creationId xmlns:a16="http://schemas.microsoft.com/office/drawing/2014/main" id="{C4ABCC65-C6F9-CE38-4BBF-2D1FF339AA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3913" y="1536700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6" name="Line 12">
              <a:extLst>
                <a:ext uri="{FF2B5EF4-FFF2-40B4-BE49-F238E27FC236}">
                  <a16:creationId xmlns:a16="http://schemas.microsoft.com/office/drawing/2014/main" id="{A5400C46-B82D-8813-A7C6-C5BE8393CE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3913" y="2070100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" name="Line 12">
              <a:extLst>
                <a:ext uri="{FF2B5EF4-FFF2-40B4-BE49-F238E27FC236}">
                  <a16:creationId xmlns:a16="http://schemas.microsoft.com/office/drawing/2014/main" id="{5BFF1B48-8CE7-4E46-F9A9-3BFEF4474C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3913" y="2608263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8" name="Line 12">
              <a:extLst>
                <a:ext uri="{FF2B5EF4-FFF2-40B4-BE49-F238E27FC236}">
                  <a16:creationId xmlns:a16="http://schemas.microsoft.com/office/drawing/2014/main" id="{62F4B74E-88D7-C291-9250-97EC697A2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3913" y="3146423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Line 12">
              <a:extLst>
                <a:ext uri="{FF2B5EF4-FFF2-40B4-BE49-F238E27FC236}">
                  <a16:creationId xmlns:a16="http://schemas.microsoft.com/office/drawing/2014/main" id="{91A61237-34F4-8C4D-8E9F-69D763E732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3913" y="3684586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53B21980-31A5-AB80-7E56-712ACE63B9FB}"/>
              </a:ext>
            </a:extLst>
          </p:cNvPr>
          <p:cNvGrpSpPr/>
          <p:nvPr/>
        </p:nvGrpSpPr>
        <p:grpSpPr>
          <a:xfrm>
            <a:off x="2415598" y="1384975"/>
            <a:ext cx="813600" cy="2147886"/>
            <a:chOff x="2371354" y="1536700"/>
            <a:chExt cx="813600" cy="2147886"/>
          </a:xfrm>
        </p:grpSpPr>
        <p:sp>
          <p:nvSpPr>
            <p:cNvPr id="87" name="Line 12">
              <a:extLst>
                <a:ext uri="{FF2B5EF4-FFF2-40B4-BE49-F238E27FC236}">
                  <a16:creationId xmlns:a16="http://schemas.microsoft.com/office/drawing/2014/main" id="{F4665B3C-C2EB-4F68-93FC-1938FC551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1354" y="1536700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88" name="Line 12">
              <a:extLst>
                <a:ext uri="{FF2B5EF4-FFF2-40B4-BE49-F238E27FC236}">
                  <a16:creationId xmlns:a16="http://schemas.microsoft.com/office/drawing/2014/main" id="{DC5B595A-F285-ADC4-47EA-8C6ABEBCA9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1354" y="2070100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89" name="Line 12">
              <a:extLst>
                <a:ext uri="{FF2B5EF4-FFF2-40B4-BE49-F238E27FC236}">
                  <a16:creationId xmlns:a16="http://schemas.microsoft.com/office/drawing/2014/main" id="{A781AFDA-30EE-545E-0760-1202E623B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1354" y="2608263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90" name="Line 12">
              <a:extLst>
                <a:ext uri="{FF2B5EF4-FFF2-40B4-BE49-F238E27FC236}">
                  <a16:creationId xmlns:a16="http://schemas.microsoft.com/office/drawing/2014/main" id="{2059F8E4-D0C6-A70F-D6E0-DEA4A9B427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1354" y="3146423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91" name="Line 12">
              <a:extLst>
                <a:ext uri="{FF2B5EF4-FFF2-40B4-BE49-F238E27FC236}">
                  <a16:creationId xmlns:a16="http://schemas.microsoft.com/office/drawing/2014/main" id="{C041FED6-8E81-C575-163B-F1E9D4F7E5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1354" y="3684586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B137A07B-42A1-69E8-CC1E-A3BC154D87A2}"/>
              </a:ext>
            </a:extLst>
          </p:cNvPr>
          <p:cNvGrpSpPr/>
          <p:nvPr/>
        </p:nvGrpSpPr>
        <p:grpSpPr>
          <a:xfrm>
            <a:off x="4142575" y="1384975"/>
            <a:ext cx="813600" cy="2147886"/>
            <a:chOff x="7805729" y="1536700"/>
            <a:chExt cx="813600" cy="2147886"/>
          </a:xfrm>
        </p:grpSpPr>
        <p:sp>
          <p:nvSpPr>
            <p:cNvPr id="38" name="Line 12">
              <a:extLst>
                <a:ext uri="{FF2B5EF4-FFF2-40B4-BE49-F238E27FC236}">
                  <a16:creationId xmlns:a16="http://schemas.microsoft.com/office/drawing/2014/main" id="{36B99834-23DE-0467-416E-8CDDBBC3B4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05729" y="1536700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6" name="Line 12">
              <a:extLst>
                <a:ext uri="{FF2B5EF4-FFF2-40B4-BE49-F238E27FC236}">
                  <a16:creationId xmlns:a16="http://schemas.microsoft.com/office/drawing/2014/main" id="{DE6E2061-1CBF-7E1A-5496-6823D58180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05729" y="2070100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7" name="Line 12">
              <a:extLst>
                <a:ext uri="{FF2B5EF4-FFF2-40B4-BE49-F238E27FC236}">
                  <a16:creationId xmlns:a16="http://schemas.microsoft.com/office/drawing/2014/main" id="{840AFC28-EC4E-FC6B-59EC-E3E14E07C0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05729" y="2608263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8" name="Line 12">
              <a:extLst>
                <a:ext uri="{FF2B5EF4-FFF2-40B4-BE49-F238E27FC236}">
                  <a16:creationId xmlns:a16="http://schemas.microsoft.com/office/drawing/2014/main" id="{A3F0B0C8-872C-2ECA-1840-C7414DBA9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05729" y="3146423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2" name="Line 12">
              <a:extLst>
                <a:ext uri="{FF2B5EF4-FFF2-40B4-BE49-F238E27FC236}">
                  <a16:creationId xmlns:a16="http://schemas.microsoft.com/office/drawing/2014/main" id="{3AFA2138-FCD3-1F02-89E8-C7F0D6D5F7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05729" y="3684586"/>
              <a:ext cx="813600" cy="0"/>
            </a:xfrm>
            <a:prstGeom prst="line">
              <a:avLst/>
            </a:prstGeom>
            <a:noFill/>
            <a:ln w="15875" cap="rnd">
              <a:solidFill>
                <a:srgbClr val="7F7F7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CD40824-007C-34EE-E68A-B9BBB1A82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latin typeface="Graphik Semibold" panose="020B0703030202060203" pitchFamily="34" charset="0"/>
              </a:rPr>
              <a:t>Five pillars to keep 1.5 °C alive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BCB8F9-9CAD-6BFD-410C-2561C6946E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A comprehensive energy package for COP28 needs to drive the growth in clean energy,</a:t>
            </a:r>
          </a:p>
          <a:p>
            <a:r>
              <a:rPr lang="en-GB" dirty="0"/>
              <a:t>support emerging and developing economies in the transition, and recognise the need to reduce fossil fuel demand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39875-EFAD-93FC-2E4D-FA5A595F47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276" y="817839"/>
            <a:ext cx="1387475" cy="284370"/>
          </a:xfrm>
        </p:spPr>
        <p:txBody>
          <a:bodyPr vert="horz" lIns="0" tIns="0" rIns="0" bIns="0" rtlCol="0">
            <a:normAutofit fontScale="92500" lnSpcReduction="20000"/>
          </a:bodyPr>
          <a:lstStyle/>
          <a:p>
            <a:r>
              <a:rPr lang="en-GB" b="1" dirty="0"/>
              <a:t>Installed renewables </a:t>
            </a:r>
            <a:r>
              <a:rPr lang="en-GB" dirty="0"/>
              <a:t>(GW)</a:t>
            </a: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FE4318B1-0BE0-2297-FD6A-97410F059529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19089" y="1289725"/>
            <a:ext cx="1444625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BD58541-610B-7836-F5F4-92EA632D0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188" y="3258226"/>
            <a:ext cx="216000" cy="8112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0763381A-7DDA-932F-49A7-309B2C0F0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799" y="1603438"/>
            <a:ext cx="216000" cy="246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761A0983-9623-4F72-8F44-34E072967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3442376"/>
            <a:ext cx="352661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2 400</a:t>
            </a:r>
            <a:endParaRPr lang="en-US" altLang="en-US" dirty="0">
              <a:latin typeface="+mj-lt"/>
            </a:endParaRP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F0A5BACA-F2A0-EBEB-AEC9-62F182E24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2907389"/>
            <a:ext cx="352661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4 800</a:t>
            </a:r>
            <a:endParaRPr lang="en-US" altLang="en-US">
              <a:latin typeface="+mj-lt"/>
            </a:endParaRP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A1B2F852-855C-C945-52B2-70E002E59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2367639"/>
            <a:ext cx="352661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7 200</a:t>
            </a:r>
            <a:endParaRPr lang="en-US" altLang="en-US">
              <a:latin typeface="+mj-lt"/>
            </a:endParaRPr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E787DDCE-38EF-A843-C180-1AD85C6AD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1832651"/>
            <a:ext cx="352661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9 600</a:t>
            </a:r>
            <a:endParaRPr lang="en-US" altLang="en-US" dirty="0">
              <a:latin typeface="+mj-lt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71A45D8-DEEA-7516-FA58-00ADE9A7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314" y="1292901"/>
            <a:ext cx="43120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12 000</a:t>
            </a:r>
            <a:endParaRPr lang="en-US" altLang="en-US">
              <a:latin typeface="+mj-lt"/>
            </a:endParaRP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DD41ABCF-C0A4-90BE-627C-05E1D91ED451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980994" y="1300262"/>
            <a:ext cx="1443038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B798B43A-4E5E-D27E-E670-7B992F115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0960" y="3014542"/>
            <a:ext cx="216000" cy="1054100"/>
          </a:xfrm>
          <a:prstGeom prst="rect">
            <a:avLst/>
          </a:prstGeom>
          <a:solidFill>
            <a:srgbClr val="4BACC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7C5474BA-DC8B-ECF6-5227-FFD114365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4020" y="1872642"/>
            <a:ext cx="216000" cy="2196000"/>
          </a:xfrm>
          <a:prstGeom prst="rect">
            <a:avLst/>
          </a:prstGeom>
          <a:solidFill>
            <a:srgbClr val="4BACC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Rectangle 21">
            <a:extLst>
              <a:ext uri="{FF2B5EF4-FFF2-40B4-BE49-F238E27FC236}">
                <a16:creationId xmlns:a16="http://schemas.microsoft.com/office/drawing/2014/main" id="{8618AEE2-3254-6921-5B05-8287AD10F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173" y="3445985"/>
            <a:ext cx="20358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1%</a:t>
            </a:r>
            <a:endParaRPr lang="en-US" altLang="en-US">
              <a:latin typeface="+mj-lt"/>
            </a:endParaRPr>
          </a:p>
        </p:txBody>
      </p:sp>
      <p:sp>
        <p:nvSpPr>
          <p:cNvPr id="26" name="Rectangle 22">
            <a:extLst>
              <a:ext uri="{FF2B5EF4-FFF2-40B4-BE49-F238E27FC236}">
                <a16:creationId xmlns:a16="http://schemas.microsoft.com/office/drawing/2014/main" id="{850ACFF9-EEC5-1D72-6CF7-561E8E418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173" y="2909410"/>
            <a:ext cx="20358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2%</a:t>
            </a:r>
            <a:endParaRPr lang="en-US" altLang="en-US">
              <a:latin typeface="+mj-lt"/>
            </a:endParaRPr>
          </a:p>
        </p:txBody>
      </p:sp>
      <p:sp>
        <p:nvSpPr>
          <p:cNvPr id="27" name="Rectangle 23">
            <a:extLst>
              <a:ext uri="{FF2B5EF4-FFF2-40B4-BE49-F238E27FC236}">
                <a16:creationId xmlns:a16="http://schemas.microsoft.com/office/drawing/2014/main" id="{B1F04076-30E3-3C6D-5E66-CCB1E1FEF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173" y="2374422"/>
            <a:ext cx="20358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3%</a:t>
            </a:r>
            <a:endParaRPr lang="en-US" altLang="en-US">
              <a:latin typeface="+mj-lt"/>
            </a:endParaRPr>
          </a:p>
        </p:txBody>
      </p:sp>
      <p:sp>
        <p:nvSpPr>
          <p:cNvPr id="28" name="Rectangle 24">
            <a:extLst>
              <a:ext uri="{FF2B5EF4-FFF2-40B4-BE49-F238E27FC236}">
                <a16:creationId xmlns:a16="http://schemas.microsoft.com/office/drawing/2014/main" id="{B793A018-D50B-DE63-9CCE-D1448D080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173" y="1837847"/>
            <a:ext cx="20358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4%</a:t>
            </a:r>
            <a:endParaRPr lang="en-US" altLang="en-US">
              <a:latin typeface="+mj-lt"/>
            </a:endParaRPr>
          </a:p>
        </p:txBody>
      </p:sp>
      <p:sp>
        <p:nvSpPr>
          <p:cNvPr id="29" name="Rectangle 25">
            <a:extLst>
              <a:ext uri="{FF2B5EF4-FFF2-40B4-BE49-F238E27FC236}">
                <a16:creationId xmlns:a16="http://schemas.microsoft.com/office/drawing/2014/main" id="{2BFD5AAD-65CA-43C3-A97B-967029958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173" y="1298097"/>
            <a:ext cx="20358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5%</a:t>
            </a:r>
            <a:endParaRPr lang="en-US" altLang="en-US">
              <a:latin typeface="+mj-lt"/>
            </a:endParaRP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4D6F4AF7-DCD4-A419-3C26-D0D39C6F5BEC}"/>
              </a:ext>
            </a:extLst>
          </p:cNvPr>
          <p:cNvSpPr txBox="1">
            <a:spLocks/>
          </p:cNvSpPr>
          <p:nvPr/>
        </p:nvSpPr>
        <p:spPr>
          <a:xfrm>
            <a:off x="2119536" y="817839"/>
            <a:ext cx="1387475" cy="28437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40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65000"/>
                </a:schemeClr>
              </a:buClr>
              <a:buSzPct val="100000"/>
              <a:buFont typeface="Segoe UI" panose="020B0502040204020203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75000"/>
                </a:schemeClr>
              </a:buClr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∙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▫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Energy intensity improvement</a:t>
            </a:r>
            <a:endParaRPr lang="en-GB" dirty="0"/>
          </a:p>
        </p:txBody>
      </p:sp>
      <p:sp>
        <p:nvSpPr>
          <p:cNvPr id="34" name="AutoShape 27">
            <a:extLst>
              <a:ext uri="{FF2B5EF4-FFF2-40B4-BE49-F238E27FC236}">
                <a16:creationId xmlns:a16="http://schemas.microsoft.com/office/drawing/2014/main" id="{D602717A-92A1-D79C-CBD0-2D2428C6800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7310352" y="1299250"/>
            <a:ext cx="1444625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30">
            <a:extLst>
              <a:ext uri="{FF2B5EF4-FFF2-40B4-BE49-F238E27FC236}">
                <a16:creationId xmlns:a16="http://schemas.microsoft.com/office/drawing/2014/main" id="{72ABEEFA-3F66-0B29-F25F-80C7CEDBA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982" y="3266100"/>
            <a:ext cx="216000" cy="82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" name="Rectangle 31">
            <a:extLst>
              <a:ext uri="{FF2B5EF4-FFF2-40B4-BE49-F238E27FC236}">
                <a16:creationId xmlns:a16="http://schemas.microsoft.com/office/drawing/2014/main" id="{503BA184-63BC-C4D4-1EFE-DEEA8508F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6833" y="1666149"/>
            <a:ext cx="216000" cy="242075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Rectangle 33">
            <a:extLst>
              <a:ext uri="{FF2B5EF4-FFF2-40B4-BE49-F238E27FC236}">
                <a16:creationId xmlns:a16="http://schemas.microsoft.com/office/drawing/2014/main" id="{19CCF7EC-7339-DCE5-C3EA-699789050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106" y="3468022"/>
            <a:ext cx="23403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0.5</a:t>
            </a:r>
            <a:endParaRPr lang="en-US" altLang="en-US" dirty="0">
              <a:latin typeface="+mj-lt"/>
            </a:endParaRPr>
          </a:p>
        </p:txBody>
      </p:sp>
      <p:sp>
        <p:nvSpPr>
          <p:cNvPr id="40" name="Rectangle 34">
            <a:extLst>
              <a:ext uri="{FF2B5EF4-FFF2-40B4-BE49-F238E27FC236}">
                <a16:creationId xmlns:a16="http://schemas.microsoft.com/office/drawing/2014/main" id="{20E5E8E2-C525-7B2B-2E88-52DDD9774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106" y="2933035"/>
            <a:ext cx="23403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1.0</a:t>
            </a:r>
            <a:endParaRPr lang="en-US" altLang="en-US" dirty="0">
              <a:latin typeface="+mj-lt"/>
            </a:endParaRPr>
          </a:p>
        </p:txBody>
      </p:sp>
      <p:sp>
        <p:nvSpPr>
          <p:cNvPr id="41" name="Rectangle 35">
            <a:extLst>
              <a:ext uri="{FF2B5EF4-FFF2-40B4-BE49-F238E27FC236}">
                <a16:creationId xmlns:a16="http://schemas.microsoft.com/office/drawing/2014/main" id="{EE25CA07-A42B-2C8D-D460-F0BF0A1B4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106" y="2393285"/>
            <a:ext cx="23403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1.5</a:t>
            </a:r>
            <a:endParaRPr lang="en-US" altLang="en-US" dirty="0">
              <a:latin typeface="+mj-lt"/>
            </a:endParaRPr>
          </a:p>
        </p:txBody>
      </p:sp>
      <p:sp>
        <p:nvSpPr>
          <p:cNvPr id="42" name="Rectangle 36">
            <a:extLst>
              <a:ext uri="{FF2B5EF4-FFF2-40B4-BE49-F238E27FC236}">
                <a16:creationId xmlns:a16="http://schemas.microsoft.com/office/drawing/2014/main" id="{04682FA0-55A9-CE59-1734-139134A1F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106" y="1858297"/>
            <a:ext cx="23403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2.0</a:t>
            </a:r>
            <a:endParaRPr lang="en-US" altLang="en-US" dirty="0">
              <a:latin typeface="+mj-lt"/>
            </a:endParaRPr>
          </a:p>
        </p:txBody>
      </p:sp>
      <p:sp>
        <p:nvSpPr>
          <p:cNvPr id="43" name="Rectangle 37">
            <a:extLst>
              <a:ext uri="{FF2B5EF4-FFF2-40B4-BE49-F238E27FC236}">
                <a16:creationId xmlns:a16="http://schemas.microsoft.com/office/drawing/2014/main" id="{16501837-009D-BB8C-15EA-54F848D1A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106" y="1318547"/>
            <a:ext cx="23403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2.5</a:t>
            </a:r>
            <a:endParaRPr lang="en-US" altLang="en-US" dirty="0">
              <a:latin typeface="+mj-lt"/>
            </a:endParaRP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4B9DE081-0FD0-868F-BA7B-8009EF60FBB9}"/>
              </a:ext>
            </a:extLst>
          </p:cNvPr>
          <p:cNvSpPr txBox="1">
            <a:spLocks/>
          </p:cNvSpPr>
          <p:nvPr/>
        </p:nvSpPr>
        <p:spPr>
          <a:xfrm>
            <a:off x="7012576" y="817839"/>
            <a:ext cx="1946810" cy="493626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40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65000"/>
                </a:schemeClr>
              </a:buClr>
              <a:buSzPct val="100000"/>
              <a:buFont typeface="Segoe UI" panose="020B0502040204020203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75000"/>
                </a:schemeClr>
              </a:buClr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∙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▫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Clean energy investment in EMDE* </a:t>
            </a:r>
            <a:r>
              <a:rPr lang="en-GB" dirty="0"/>
              <a:t>(Tn USD)</a:t>
            </a:r>
          </a:p>
        </p:txBody>
      </p:sp>
      <p:sp>
        <p:nvSpPr>
          <p:cNvPr id="50" name="Rectangle 42">
            <a:extLst>
              <a:ext uri="{FF2B5EF4-FFF2-40B4-BE49-F238E27FC236}">
                <a16:creationId xmlns:a16="http://schemas.microsoft.com/office/drawing/2014/main" id="{36EA32F6-2D31-033C-B9AE-6D2117F3D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5633" y="3396339"/>
            <a:ext cx="216000" cy="681038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Rectangle 43">
            <a:extLst>
              <a:ext uri="{FF2B5EF4-FFF2-40B4-BE49-F238E27FC236}">
                <a16:creationId xmlns:a16="http://schemas.microsoft.com/office/drawing/2014/main" id="{E9CD4907-FEC8-11B9-9EF5-79453F436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3673" y="1449376"/>
            <a:ext cx="216000" cy="262800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Rectangle 45">
            <a:extLst>
              <a:ext uri="{FF2B5EF4-FFF2-40B4-BE49-F238E27FC236}">
                <a16:creationId xmlns:a16="http://schemas.microsoft.com/office/drawing/2014/main" id="{B36200CC-A5DE-3943-4EA4-FDAACC999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3946" y="3451901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25</a:t>
            </a:r>
            <a:endParaRPr lang="en-US" altLang="en-US" dirty="0">
              <a:latin typeface="+mj-lt"/>
            </a:endParaRPr>
          </a:p>
        </p:txBody>
      </p:sp>
      <p:sp>
        <p:nvSpPr>
          <p:cNvPr id="54" name="Rectangle 46">
            <a:extLst>
              <a:ext uri="{FF2B5EF4-FFF2-40B4-BE49-F238E27FC236}">
                <a16:creationId xmlns:a16="http://schemas.microsoft.com/office/drawing/2014/main" id="{776FE578-71E9-872B-4538-1D1A2E4B2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3946" y="2915326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50</a:t>
            </a:r>
            <a:endParaRPr lang="en-US" altLang="en-US" dirty="0">
              <a:latin typeface="+mj-lt"/>
            </a:endParaRPr>
          </a:p>
        </p:txBody>
      </p:sp>
      <p:sp>
        <p:nvSpPr>
          <p:cNvPr id="55" name="Rectangle 47">
            <a:extLst>
              <a:ext uri="{FF2B5EF4-FFF2-40B4-BE49-F238E27FC236}">
                <a16:creationId xmlns:a16="http://schemas.microsoft.com/office/drawing/2014/main" id="{42B057BA-A8AE-4B0F-9782-8658013AF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3946" y="2380339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75</a:t>
            </a:r>
            <a:endParaRPr lang="en-US" altLang="en-US" dirty="0">
              <a:latin typeface="+mj-lt"/>
            </a:endParaRPr>
          </a:p>
        </p:txBody>
      </p:sp>
      <p:sp>
        <p:nvSpPr>
          <p:cNvPr id="56" name="Rectangle 48">
            <a:extLst>
              <a:ext uri="{FF2B5EF4-FFF2-40B4-BE49-F238E27FC236}">
                <a16:creationId xmlns:a16="http://schemas.microsoft.com/office/drawing/2014/main" id="{210C5427-C25A-B261-6204-853267FCE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684" y="1843764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100</a:t>
            </a:r>
            <a:endParaRPr lang="en-US" altLang="en-US" dirty="0">
              <a:latin typeface="+mj-lt"/>
            </a:endParaRPr>
          </a:p>
        </p:txBody>
      </p:sp>
      <p:sp>
        <p:nvSpPr>
          <p:cNvPr id="57" name="Rectangle 49">
            <a:extLst>
              <a:ext uri="{FF2B5EF4-FFF2-40B4-BE49-F238E27FC236}">
                <a16:creationId xmlns:a16="http://schemas.microsoft.com/office/drawing/2014/main" id="{70C6FAA8-21E8-EF4D-1440-95E16DF8C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684" y="1304014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 125</a:t>
            </a:r>
            <a:endParaRPr lang="en-US" altLang="en-US" dirty="0">
              <a:latin typeface="+mj-lt"/>
            </a:endParaRPr>
          </a:p>
        </p:txBody>
      </p:sp>
      <p:sp>
        <p:nvSpPr>
          <p:cNvPr id="59" name="Text Placeholder 3">
            <a:extLst>
              <a:ext uri="{FF2B5EF4-FFF2-40B4-BE49-F238E27FC236}">
                <a16:creationId xmlns:a16="http://schemas.microsoft.com/office/drawing/2014/main" id="{7A60D492-8383-436B-B625-495C553D0614}"/>
              </a:ext>
            </a:extLst>
          </p:cNvPr>
          <p:cNvSpPr txBox="1">
            <a:spLocks/>
          </p:cNvSpPr>
          <p:nvPr/>
        </p:nvSpPr>
        <p:spPr>
          <a:xfrm>
            <a:off x="5535755" y="817839"/>
            <a:ext cx="1629569" cy="28437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40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65000"/>
                </a:schemeClr>
              </a:buClr>
              <a:buSzPct val="100000"/>
              <a:buFont typeface="Segoe UI" panose="020B0502040204020203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75000"/>
                </a:schemeClr>
              </a:buClr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∙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▫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Fossil fuel </a:t>
            </a:r>
          </a:p>
          <a:p>
            <a:r>
              <a:rPr lang="en-GB" b="1" dirty="0"/>
              <a:t>methane</a:t>
            </a:r>
            <a:r>
              <a:rPr lang="en-GB" dirty="0"/>
              <a:t> (Mt)</a:t>
            </a:r>
          </a:p>
        </p:txBody>
      </p:sp>
      <p:sp>
        <p:nvSpPr>
          <p:cNvPr id="74" name="AutoShape 63">
            <a:extLst>
              <a:ext uri="{FF2B5EF4-FFF2-40B4-BE49-F238E27FC236}">
                <a16:creationId xmlns:a16="http://schemas.microsoft.com/office/drawing/2014/main" id="{1DFD4191-58C0-D2F1-3976-FFEDD71994F6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7517940" y="1318301"/>
            <a:ext cx="1441450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" name="Rectangle 67">
            <a:extLst>
              <a:ext uri="{FF2B5EF4-FFF2-40B4-BE49-F238E27FC236}">
                <a16:creationId xmlns:a16="http://schemas.microsoft.com/office/drawing/2014/main" id="{0D9C2C38-B8A5-D725-B2E6-6BE99A8FC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7" y="1383042"/>
            <a:ext cx="216000" cy="2685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" name="Rectangle 69">
            <a:extLst>
              <a:ext uri="{FF2B5EF4-FFF2-40B4-BE49-F238E27FC236}">
                <a16:creationId xmlns:a16="http://schemas.microsoft.com/office/drawing/2014/main" id="{8D5CC136-A9D1-0AF3-984D-EB13B401A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301" y="3442375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 100</a:t>
            </a:r>
            <a:endParaRPr lang="en-US" altLang="en-US">
              <a:latin typeface="+mj-lt"/>
            </a:endParaRPr>
          </a:p>
        </p:txBody>
      </p:sp>
      <p:sp>
        <p:nvSpPr>
          <p:cNvPr id="80" name="Rectangle 70">
            <a:extLst>
              <a:ext uri="{FF2B5EF4-FFF2-40B4-BE49-F238E27FC236}">
                <a16:creationId xmlns:a16="http://schemas.microsoft.com/office/drawing/2014/main" id="{33A57A24-577C-CB63-F05F-38C3DF2FF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301" y="2905800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 200</a:t>
            </a:r>
            <a:endParaRPr lang="en-US" altLang="en-US">
              <a:latin typeface="+mj-lt"/>
            </a:endParaRPr>
          </a:p>
        </p:txBody>
      </p:sp>
      <p:sp>
        <p:nvSpPr>
          <p:cNvPr id="81" name="Rectangle 71">
            <a:extLst>
              <a:ext uri="{FF2B5EF4-FFF2-40B4-BE49-F238E27FC236}">
                <a16:creationId xmlns:a16="http://schemas.microsoft.com/office/drawing/2014/main" id="{70F040E7-53BA-E894-BC6F-B1F1C9321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301" y="2370813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 300</a:t>
            </a:r>
            <a:endParaRPr lang="en-US" altLang="en-US">
              <a:latin typeface="+mj-lt"/>
            </a:endParaRPr>
          </a:p>
        </p:txBody>
      </p:sp>
      <p:sp>
        <p:nvSpPr>
          <p:cNvPr id="82" name="Rectangle 72">
            <a:extLst>
              <a:ext uri="{FF2B5EF4-FFF2-40B4-BE49-F238E27FC236}">
                <a16:creationId xmlns:a16="http://schemas.microsoft.com/office/drawing/2014/main" id="{A6AB74B2-200F-5C50-7286-0FC4ACAE1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301" y="1834238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 400</a:t>
            </a:r>
            <a:endParaRPr lang="en-US" altLang="en-US">
              <a:latin typeface="+mj-lt"/>
            </a:endParaRPr>
          </a:p>
        </p:txBody>
      </p:sp>
      <p:sp>
        <p:nvSpPr>
          <p:cNvPr id="83" name="Rectangle 73">
            <a:extLst>
              <a:ext uri="{FF2B5EF4-FFF2-40B4-BE49-F238E27FC236}">
                <a16:creationId xmlns:a16="http://schemas.microsoft.com/office/drawing/2014/main" id="{A1FF3C23-7C84-9E20-C6AC-C253F2395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301" y="1294488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>
                <a:solidFill>
                  <a:srgbClr val="000000"/>
                </a:solidFill>
                <a:latin typeface="+mj-lt"/>
              </a:rPr>
              <a:t> 500</a:t>
            </a:r>
            <a:endParaRPr lang="en-US" altLang="en-US">
              <a:latin typeface="+mj-lt"/>
            </a:endParaRPr>
          </a:p>
        </p:txBody>
      </p:sp>
      <p:sp>
        <p:nvSpPr>
          <p:cNvPr id="84" name="Text Placeholder 3">
            <a:extLst>
              <a:ext uri="{FF2B5EF4-FFF2-40B4-BE49-F238E27FC236}">
                <a16:creationId xmlns:a16="http://schemas.microsoft.com/office/drawing/2014/main" id="{6D99461B-B1B1-DC79-6232-884ABAC11B4A}"/>
              </a:ext>
            </a:extLst>
          </p:cNvPr>
          <p:cNvSpPr txBox="1">
            <a:spLocks/>
          </p:cNvSpPr>
          <p:nvPr/>
        </p:nvSpPr>
        <p:spPr>
          <a:xfrm>
            <a:off x="3681416" y="817839"/>
            <a:ext cx="1629569" cy="28437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40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65000"/>
                </a:schemeClr>
              </a:buClr>
              <a:buSzPct val="100000"/>
              <a:buFont typeface="Segoe UI" panose="020B0502040204020203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75000"/>
                </a:schemeClr>
              </a:buClr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∙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▫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Fossil fuel </a:t>
            </a:r>
          </a:p>
          <a:p>
            <a:r>
              <a:rPr lang="en-GB" b="1" dirty="0"/>
              <a:t>demand </a:t>
            </a:r>
            <a:r>
              <a:rPr lang="en-GB" dirty="0"/>
              <a:t>(EJ)</a:t>
            </a:r>
          </a:p>
        </p:txBody>
      </p:sp>
      <p:sp>
        <p:nvSpPr>
          <p:cNvPr id="92" name="Line 12">
            <a:extLst>
              <a:ext uri="{FF2B5EF4-FFF2-40B4-BE49-F238E27FC236}">
                <a16:creationId xmlns:a16="http://schemas.microsoft.com/office/drawing/2014/main" id="{CCD95668-0831-0429-285C-47DD34FEF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5598" y="4068642"/>
            <a:ext cx="813600" cy="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4" name="Line 12">
            <a:extLst>
              <a:ext uri="{FF2B5EF4-FFF2-40B4-BE49-F238E27FC236}">
                <a16:creationId xmlns:a16="http://schemas.microsoft.com/office/drawing/2014/main" id="{970E8E34-D83A-0393-3ECE-4B6AEE802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913" y="4069438"/>
            <a:ext cx="813600" cy="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78" name="Line 12">
            <a:extLst>
              <a:ext uri="{FF2B5EF4-FFF2-40B4-BE49-F238E27FC236}">
                <a16:creationId xmlns:a16="http://schemas.microsoft.com/office/drawing/2014/main" id="{015C21C2-D332-1BBE-CF8F-3086098B76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4457" y="4086900"/>
            <a:ext cx="813600" cy="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67" name="Line 12">
            <a:extLst>
              <a:ext uri="{FF2B5EF4-FFF2-40B4-BE49-F238E27FC236}">
                <a16:creationId xmlns:a16="http://schemas.microsoft.com/office/drawing/2014/main" id="{41DD23B4-7E99-94C9-171F-D4EA1F600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4933" y="4077376"/>
            <a:ext cx="813600" cy="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D126C0-56BA-5191-4FB5-DF2D89C50763}"/>
              </a:ext>
            </a:extLst>
          </p:cNvPr>
          <p:cNvSpPr txBox="1"/>
          <p:nvPr/>
        </p:nvSpPr>
        <p:spPr>
          <a:xfrm>
            <a:off x="1344920" y="1428069"/>
            <a:ext cx="216000" cy="261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en-GB" sz="1100" b="1" dirty="0">
                <a:solidFill>
                  <a:srgbClr val="92D050"/>
                </a:solidFill>
              </a:rPr>
              <a:t>3x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33A47C-D07D-22ED-1457-CB4A42251495}"/>
              </a:ext>
            </a:extLst>
          </p:cNvPr>
          <p:cNvSpPr txBox="1"/>
          <p:nvPr/>
        </p:nvSpPr>
        <p:spPr>
          <a:xfrm>
            <a:off x="2952467" y="1687483"/>
            <a:ext cx="203581" cy="286801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en-GB" sz="1100" b="1" dirty="0">
                <a:solidFill>
                  <a:srgbClr val="4BACC6"/>
                </a:solidFill>
              </a:rPr>
              <a:t>2x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D40CD6-CA40-A304-FA50-E7F1D9A72D7C}"/>
              </a:ext>
            </a:extLst>
          </p:cNvPr>
          <p:cNvSpPr txBox="1"/>
          <p:nvPr/>
        </p:nvSpPr>
        <p:spPr>
          <a:xfrm>
            <a:off x="8152617" y="1478240"/>
            <a:ext cx="220216" cy="261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en-GB" sz="1100" b="1" dirty="0">
                <a:solidFill>
                  <a:srgbClr val="FFC000"/>
                </a:solidFill>
              </a:rPr>
              <a:t>3x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4F3655B-2AE2-9940-4CA8-50AAD794428B}"/>
              </a:ext>
            </a:extLst>
          </p:cNvPr>
          <p:cNvSpPr txBox="1"/>
          <p:nvPr/>
        </p:nvSpPr>
        <p:spPr>
          <a:xfrm>
            <a:off x="6465633" y="3220961"/>
            <a:ext cx="216000" cy="261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en-GB" sz="1100" b="1" dirty="0">
                <a:solidFill>
                  <a:srgbClr val="B3A2C7"/>
                </a:solidFill>
              </a:rPr>
              <a:t>-75%</a:t>
            </a:r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FA51AE8F-B75D-CB8E-E834-7565ECA9B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93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2022</a:t>
            </a:r>
            <a:endParaRPr lang="en-US" altLang="en-US" dirty="0">
              <a:latin typeface="+mj-lt"/>
            </a:endParaRPr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91FAE2F2-0E4D-E131-C9EC-6F5148456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714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2030</a:t>
            </a:r>
            <a:endParaRPr lang="en-US" altLang="en-US" dirty="0">
              <a:latin typeface="+mj-lt"/>
            </a:endParaRPr>
          </a:p>
        </p:txBody>
      </p:sp>
      <p:sp>
        <p:nvSpPr>
          <p:cNvPr id="44" name="Rectangle 9">
            <a:extLst>
              <a:ext uri="{FF2B5EF4-FFF2-40B4-BE49-F238E27FC236}">
                <a16:creationId xmlns:a16="http://schemas.microsoft.com/office/drawing/2014/main" id="{EE2E6425-C9F3-F1C1-A30C-30A9AE245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3265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2022</a:t>
            </a:r>
            <a:endParaRPr lang="en-US" altLang="en-US" dirty="0">
              <a:latin typeface="+mj-lt"/>
            </a:endParaRPr>
          </a:p>
        </p:txBody>
      </p:sp>
      <p:sp>
        <p:nvSpPr>
          <p:cNvPr id="49" name="Rectangle 9">
            <a:extLst>
              <a:ext uri="{FF2B5EF4-FFF2-40B4-BE49-F238E27FC236}">
                <a16:creationId xmlns:a16="http://schemas.microsoft.com/office/drawing/2014/main" id="{D6FD6CDD-A86D-AA07-B46D-493AA3C61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9186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2030</a:t>
            </a:r>
            <a:endParaRPr lang="en-US" altLang="en-US" dirty="0">
              <a:latin typeface="+mj-lt"/>
            </a:endParaRPr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273B3AB7-2F6F-56EC-47E0-9583760C4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5538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2022</a:t>
            </a:r>
            <a:endParaRPr lang="en-US" altLang="en-US" dirty="0">
              <a:latin typeface="+mj-lt"/>
            </a:endParaRPr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5EEB2628-68D3-097E-889F-C33DE105F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1459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2030</a:t>
            </a:r>
            <a:endParaRPr lang="en-US" altLang="en-US" dirty="0">
              <a:latin typeface="+mj-lt"/>
            </a:endParaRPr>
          </a:p>
        </p:txBody>
      </p:sp>
      <p:sp>
        <p:nvSpPr>
          <p:cNvPr id="68" name="Rectangle 9">
            <a:extLst>
              <a:ext uri="{FF2B5EF4-FFF2-40B4-BE49-F238E27FC236}">
                <a16:creationId xmlns:a16="http://schemas.microsoft.com/office/drawing/2014/main" id="{2A1ACAB7-5638-242A-0FA6-F1D7A7F8B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7278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2022</a:t>
            </a:r>
            <a:endParaRPr lang="en-US" altLang="en-US" dirty="0">
              <a:latin typeface="+mj-lt"/>
            </a:endParaRPr>
          </a:p>
        </p:txBody>
      </p:sp>
      <p:sp>
        <p:nvSpPr>
          <p:cNvPr id="75" name="Rectangle 9">
            <a:extLst>
              <a:ext uri="{FF2B5EF4-FFF2-40B4-BE49-F238E27FC236}">
                <a16:creationId xmlns:a16="http://schemas.microsoft.com/office/drawing/2014/main" id="{F0620CF6-436E-B7F7-288E-36317F1EA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3199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2030</a:t>
            </a:r>
            <a:endParaRPr lang="en-US" altLang="en-US" dirty="0">
              <a:latin typeface="+mj-lt"/>
            </a:endParaRPr>
          </a:p>
        </p:txBody>
      </p:sp>
      <p:sp>
        <p:nvSpPr>
          <p:cNvPr id="85" name="Rectangle 9">
            <a:extLst>
              <a:ext uri="{FF2B5EF4-FFF2-40B4-BE49-F238E27FC236}">
                <a16:creationId xmlns:a16="http://schemas.microsoft.com/office/drawing/2014/main" id="{FE1D33B7-918B-AA30-4671-2A55C01EB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134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2022</a:t>
            </a:r>
            <a:endParaRPr lang="en-US" altLang="en-US" dirty="0">
              <a:latin typeface="+mj-lt"/>
            </a:endParaRPr>
          </a:p>
        </p:txBody>
      </p:sp>
      <p:sp>
        <p:nvSpPr>
          <p:cNvPr id="86" name="Rectangle 9">
            <a:extLst>
              <a:ext uri="{FF2B5EF4-FFF2-40B4-BE49-F238E27FC236}">
                <a16:creationId xmlns:a16="http://schemas.microsoft.com/office/drawing/2014/main" id="{32D795FB-9E2D-ABB5-0669-307EF42A6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055" y="4090534"/>
            <a:ext cx="31418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8"/>
            <a:r>
              <a:rPr lang="en-US" altLang="en-US" sz="1100" dirty="0">
                <a:solidFill>
                  <a:srgbClr val="000000"/>
                </a:solidFill>
                <a:latin typeface="+mj-lt"/>
              </a:rPr>
              <a:t>2030</a:t>
            </a:r>
            <a:endParaRPr lang="en-US" altLang="en-US" dirty="0">
              <a:latin typeface="+mj-lt"/>
            </a:endParaRPr>
          </a:p>
        </p:txBody>
      </p:sp>
      <p:sp>
        <p:nvSpPr>
          <p:cNvPr id="76" name="Rectangle 66">
            <a:extLst>
              <a:ext uri="{FF2B5EF4-FFF2-40B4-BE49-F238E27FC236}">
                <a16:creationId xmlns:a16="http://schemas.microsoft.com/office/drawing/2014/main" id="{DEA84972-52AF-5B55-52F0-CD85AE9D0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947" y="2125542"/>
            <a:ext cx="216000" cy="19431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12">
            <a:extLst>
              <a:ext uri="{FF2B5EF4-FFF2-40B4-BE49-F238E27FC236}">
                <a16:creationId xmlns:a16="http://schemas.microsoft.com/office/drawing/2014/main" id="{14D27D1C-649D-EC96-83B7-F10A8C0D6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2575" y="4068642"/>
            <a:ext cx="813600" cy="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DBD3F1-E61C-012D-4985-D827900C32EF}"/>
              </a:ext>
            </a:extLst>
          </p:cNvPr>
          <p:cNvSpPr txBox="1"/>
          <p:nvPr/>
        </p:nvSpPr>
        <p:spPr>
          <a:xfrm>
            <a:off x="4676217" y="1951140"/>
            <a:ext cx="220216" cy="2616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en-GB" sz="1100" b="1" dirty="0">
                <a:solidFill>
                  <a:srgbClr val="C00000"/>
                </a:solidFill>
              </a:rPr>
              <a:t>-25%</a:t>
            </a:r>
          </a:p>
        </p:txBody>
      </p:sp>
      <p:sp>
        <p:nvSpPr>
          <p:cNvPr id="98" name="Text Placeholder 3">
            <a:extLst>
              <a:ext uri="{FF2B5EF4-FFF2-40B4-BE49-F238E27FC236}">
                <a16:creationId xmlns:a16="http://schemas.microsoft.com/office/drawing/2014/main" id="{A089C238-F4F6-4654-BE33-517E48F897D6}"/>
              </a:ext>
            </a:extLst>
          </p:cNvPr>
          <p:cNvSpPr txBox="1">
            <a:spLocks/>
          </p:cNvSpPr>
          <p:nvPr/>
        </p:nvSpPr>
        <p:spPr>
          <a:xfrm>
            <a:off x="4965774" y="4903981"/>
            <a:ext cx="3508240" cy="123127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40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65000"/>
                </a:schemeClr>
              </a:buClr>
              <a:buSzPct val="100000"/>
              <a:buFont typeface="Segoe UI" panose="020B0502040204020203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75000"/>
                </a:schemeClr>
              </a:buClr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∙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▫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9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EMDE = emerging market and developing economies</a:t>
            </a:r>
          </a:p>
        </p:txBody>
      </p:sp>
    </p:spTree>
    <p:extLst>
      <p:ext uri="{BB962C8B-B14F-4D97-AF65-F5344CB8AC3E}">
        <p14:creationId xmlns:p14="http://schemas.microsoft.com/office/powerpoint/2010/main" val="3229958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E06298C-679F-700D-9CFD-C3FBA9D498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latin typeface="Graphik Semibold" panose="020B0703030202060203" pitchFamily="34" charset="0"/>
              </a:rPr>
              <a:t>Faster permitting is key to significantly accelerate RE deployment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EBB6C-E179-E6EC-6735-9F03E0731A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4278493"/>
            <a:ext cx="8642350" cy="494967"/>
          </a:xfrm>
        </p:spPr>
        <p:txBody>
          <a:bodyPr/>
          <a:lstStyle/>
          <a:p>
            <a:pPr algn="ctr"/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Annual renewable capacity additions in the EU must grow at least 10 GW per year to reach 2030 </a:t>
            </a:r>
            <a:r>
              <a:rPr lang="en-GB" sz="12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REPowerEU</a:t>
            </a: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 targets.</a:t>
            </a:r>
          </a:p>
          <a:p>
            <a:pPr algn="ctr"/>
            <a:r>
              <a:rPr lang="en-GB" sz="1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Facilitating permitting for all technologies will be crucial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B2FBA3-DFE0-B30F-939C-2F4C79200C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72281" y="669475"/>
            <a:ext cx="5799438" cy="284370"/>
          </a:xfrm>
        </p:spPr>
        <p:txBody>
          <a:bodyPr/>
          <a:lstStyle/>
          <a:p>
            <a:r>
              <a:rPr lang="en-GB" sz="1200" dirty="0"/>
              <a:t>European Union solar PV and wind capacity average annual additions 2016-21, forecast 2022-27, vs. 2030 </a:t>
            </a:r>
            <a:r>
              <a:rPr lang="en-GB" sz="1200" dirty="0" err="1"/>
              <a:t>REPowerEU</a:t>
            </a:r>
            <a:r>
              <a:rPr lang="en-GB" sz="1200" dirty="0"/>
              <a:t> target needs</a:t>
            </a:r>
            <a:endParaRPr lang="fr-FR" sz="1200" dirty="0"/>
          </a:p>
          <a:p>
            <a:endParaRPr lang="en-GB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BDA4602-38C4-94F6-0BFA-D8F261D7E2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2468252"/>
              </p:ext>
            </p:extLst>
          </p:nvPr>
        </p:nvGraphicFramePr>
        <p:xfrm>
          <a:off x="2154585" y="1313540"/>
          <a:ext cx="2417415" cy="2706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413D31D-DE7D-9A62-3ABA-6181C49642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6339438"/>
              </p:ext>
            </p:extLst>
          </p:nvPr>
        </p:nvGraphicFramePr>
        <p:xfrm>
          <a:off x="4572000" y="1303758"/>
          <a:ext cx="2246475" cy="3015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35551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C6A1E34-7F19-75A7-7DD4-336047E50B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latin typeface="Graphik Semibold" panose="020B0703030202060203" pitchFamily="34" charset="0"/>
              </a:rPr>
              <a:t>Policy priority areas to achieve renewables tripling by 2030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1D1D36-84A1-D0CD-B2AB-53EF8DB28C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4" y="787179"/>
            <a:ext cx="8315660" cy="3976207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effectLst/>
                <a:latin typeface="Graphik Regular" panose="020B0503030202060203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Adapting existing policies and incentives to changing market and macroeconomic conditions 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effectLst/>
                <a:latin typeface="Graphik Regular" panose="020B0503030202060203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Streamlining permitting and reducing development lead times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latin typeface="Graphik Regular" panose="020B0503030202060203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Planning and accelerating investment in grids &amp; other power system flexibility to securely i</a:t>
            </a:r>
            <a:r>
              <a:rPr lang="en-GB" sz="1600" dirty="0">
                <a:effectLst/>
                <a:latin typeface="Graphik Regular" panose="020B0503030202060203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ntegrate rising shares of variable renewables solar PV and wind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latin typeface="Graphik Regular" panose="020B0503030202060203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Designing </a:t>
            </a:r>
            <a:r>
              <a:rPr lang="en-GB" sz="1600" dirty="0">
                <a:effectLst/>
                <a:latin typeface="Graphik Regular" panose="020B0503030202060203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new policies in more emerging and developing economies to </a:t>
            </a:r>
            <a:br>
              <a:rPr lang="en-GB" sz="1600" dirty="0">
                <a:effectLst/>
                <a:latin typeface="Graphik Regular" panose="020B0503030202060203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sz="1600" dirty="0">
                <a:effectLst/>
                <a:latin typeface="Graphik Regular" panose="020B0503030202060203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de-risk investment and significantly accelerate deployment</a:t>
            </a:r>
            <a:endParaRPr lang="en-GB" sz="1600" dirty="0">
              <a:latin typeface="Graphik Regular" panose="020B050303020206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647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Group 321">
            <a:extLst>
              <a:ext uri="{FF2B5EF4-FFF2-40B4-BE49-F238E27FC236}">
                <a16:creationId xmlns:a16="http://schemas.microsoft.com/office/drawing/2014/main" id="{AFB23D5C-AD9E-11F0-72AE-F8DF93AADCD2}"/>
              </a:ext>
            </a:extLst>
          </p:cNvPr>
          <p:cNvGrpSpPr/>
          <p:nvPr/>
        </p:nvGrpSpPr>
        <p:grpSpPr>
          <a:xfrm>
            <a:off x="580156" y="1220695"/>
            <a:ext cx="4104737" cy="2575322"/>
            <a:chOff x="509275" y="1166479"/>
            <a:chExt cx="4104737" cy="2575322"/>
          </a:xfrm>
        </p:grpSpPr>
        <p:sp>
          <p:nvSpPr>
            <p:cNvPr id="307" name="Rectangle 282">
              <a:extLst>
                <a:ext uri="{FF2B5EF4-FFF2-40B4-BE49-F238E27FC236}">
                  <a16:creationId xmlns:a16="http://schemas.microsoft.com/office/drawing/2014/main" id="{5E442393-C0C4-AA20-984B-5D71923FD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193" y="3529422"/>
              <a:ext cx="720522" cy="212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Solar PV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8" name="Rectangle 283">
              <a:extLst>
                <a:ext uri="{FF2B5EF4-FFF2-40B4-BE49-F238E27FC236}">
                  <a16:creationId xmlns:a16="http://schemas.microsoft.com/office/drawing/2014/main" id="{E7962877-FF4D-A54E-AB9B-300623036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7512" y="3529422"/>
              <a:ext cx="455460" cy="212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Wind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9" name="Rectangle 284">
              <a:extLst>
                <a:ext uri="{FF2B5EF4-FFF2-40B4-BE49-F238E27FC236}">
                  <a16:creationId xmlns:a16="http://schemas.microsoft.com/office/drawing/2014/main" id="{281043CD-1A4E-90CD-F32D-EE86E36B2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636" y="3529422"/>
              <a:ext cx="810121" cy="212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Bioenergy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0" name="Rectangle 285">
              <a:extLst>
                <a:ext uri="{FF2B5EF4-FFF2-40B4-BE49-F238E27FC236}">
                  <a16:creationId xmlns:a16="http://schemas.microsoft.com/office/drawing/2014/main" id="{A6893560-1B0D-455F-B09A-389BB701F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8021" y="3529422"/>
              <a:ext cx="509592" cy="212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Hydro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F2F511E3-556D-FE4A-A3F2-16A16E1B7C5C}"/>
                </a:ext>
              </a:extLst>
            </p:cNvPr>
            <p:cNvGrpSpPr/>
            <p:nvPr/>
          </p:nvGrpSpPr>
          <p:grpSpPr>
            <a:xfrm>
              <a:off x="509275" y="1166479"/>
              <a:ext cx="4104737" cy="2421838"/>
              <a:chOff x="509275" y="1166479"/>
              <a:chExt cx="4104737" cy="2421838"/>
            </a:xfrm>
          </p:grpSpPr>
          <p:sp>
            <p:nvSpPr>
              <p:cNvPr id="294" name="Line 269">
                <a:extLst>
                  <a:ext uri="{FF2B5EF4-FFF2-40B4-BE49-F238E27FC236}">
                    <a16:creationId xmlns:a16="http://schemas.microsoft.com/office/drawing/2014/main" id="{F0884499-0268-22EF-1D48-8067F63302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7661" y="3450895"/>
                <a:ext cx="3186351" cy="0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9C609D8B-A7DA-C8A6-4AF0-9C4F522FE440}"/>
                  </a:ext>
                </a:extLst>
              </p:cNvPr>
              <p:cNvGrpSpPr/>
              <p:nvPr/>
            </p:nvGrpSpPr>
            <p:grpSpPr>
              <a:xfrm>
                <a:off x="509275" y="1166479"/>
                <a:ext cx="4104737" cy="2421838"/>
                <a:chOff x="509275" y="1166479"/>
                <a:chExt cx="4104737" cy="2421838"/>
              </a:xfrm>
            </p:grpSpPr>
            <p:sp>
              <p:nvSpPr>
                <p:cNvPr id="289" name="Freeform 264">
                  <a:extLst>
                    <a:ext uri="{FF2B5EF4-FFF2-40B4-BE49-F238E27FC236}">
                      <a16:creationId xmlns:a16="http://schemas.microsoft.com/office/drawing/2014/main" id="{3EDB84E0-2CF2-67C6-8D61-7221DAFBB94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1427661" y="1253929"/>
                  <a:ext cx="3186351" cy="1977448"/>
                </a:xfrm>
                <a:custGeom>
                  <a:avLst/>
                  <a:gdLst>
                    <a:gd name="T0" fmla="*/ 0 w 1707"/>
                    <a:gd name="T1" fmla="*/ 1108 h 1108"/>
                    <a:gd name="T2" fmla="*/ 1707 w 1707"/>
                    <a:gd name="T3" fmla="*/ 1108 h 1108"/>
                    <a:gd name="T4" fmla="*/ 0 w 1707"/>
                    <a:gd name="T5" fmla="*/ 986 h 1108"/>
                    <a:gd name="T6" fmla="*/ 1707 w 1707"/>
                    <a:gd name="T7" fmla="*/ 986 h 1108"/>
                    <a:gd name="T8" fmla="*/ 0 w 1707"/>
                    <a:gd name="T9" fmla="*/ 863 h 1108"/>
                    <a:gd name="T10" fmla="*/ 1707 w 1707"/>
                    <a:gd name="T11" fmla="*/ 863 h 1108"/>
                    <a:gd name="T12" fmla="*/ 0 w 1707"/>
                    <a:gd name="T13" fmla="*/ 739 h 1108"/>
                    <a:gd name="T14" fmla="*/ 1707 w 1707"/>
                    <a:gd name="T15" fmla="*/ 739 h 1108"/>
                    <a:gd name="T16" fmla="*/ 0 w 1707"/>
                    <a:gd name="T17" fmla="*/ 616 h 1108"/>
                    <a:gd name="T18" fmla="*/ 1707 w 1707"/>
                    <a:gd name="T19" fmla="*/ 616 h 1108"/>
                    <a:gd name="T20" fmla="*/ 0 w 1707"/>
                    <a:gd name="T21" fmla="*/ 493 h 1108"/>
                    <a:gd name="T22" fmla="*/ 1707 w 1707"/>
                    <a:gd name="T23" fmla="*/ 493 h 1108"/>
                    <a:gd name="T24" fmla="*/ 0 w 1707"/>
                    <a:gd name="T25" fmla="*/ 370 h 1108"/>
                    <a:gd name="T26" fmla="*/ 1707 w 1707"/>
                    <a:gd name="T27" fmla="*/ 370 h 1108"/>
                    <a:gd name="T28" fmla="*/ 0 w 1707"/>
                    <a:gd name="T29" fmla="*/ 246 h 1108"/>
                    <a:gd name="T30" fmla="*/ 1707 w 1707"/>
                    <a:gd name="T31" fmla="*/ 246 h 1108"/>
                    <a:gd name="T32" fmla="*/ 0 w 1707"/>
                    <a:gd name="T33" fmla="*/ 123 h 1108"/>
                    <a:gd name="T34" fmla="*/ 1707 w 1707"/>
                    <a:gd name="T35" fmla="*/ 123 h 1108"/>
                    <a:gd name="T36" fmla="*/ 0 w 1707"/>
                    <a:gd name="T37" fmla="*/ 0 h 1108"/>
                    <a:gd name="T38" fmla="*/ 1707 w 1707"/>
                    <a:gd name="T39" fmla="*/ 0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707" h="1108">
                      <a:moveTo>
                        <a:pt x="0" y="1108"/>
                      </a:moveTo>
                      <a:lnTo>
                        <a:pt x="1707" y="1108"/>
                      </a:lnTo>
                      <a:moveTo>
                        <a:pt x="0" y="986"/>
                      </a:moveTo>
                      <a:lnTo>
                        <a:pt x="1707" y="986"/>
                      </a:lnTo>
                      <a:moveTo>
                        <a:pt x="0" y="863"/>
                      </a:moveTo>
                      <a:lnTo>
                        <a:pt x="1707" y="863"/>
                      </a:lnTo>
                      <a:moveTo>
                        <a:pt x="0" y="739"/>
                      </a:moveTo>
                      <a:lnTo>
                        <a:pt x="1707" y="739"/>
                      </a:lnTo>
                      <a:moveTo>
                        <a:pt x="0" y="616"/>
                      </a:moveTo>
                      <a:lnTo>
                        <a:pt x="1707" y="616"/>
                      </a:lnTo>
                      <a:moveTo>
                        <a:pt x="0" y="493"/>
                      </a:moveTo>
                      <a:lnTo>
                        <a:pt x="1707" y="493"/>
                      </a:lnTo>
                      <a:moveTo>
                        <a:pt x="0" y="370"/>
                      </a:moveTo>
                      <a:lnTo>
                        <a:pt x="1707" y="370"/>
                      </a:lnTo>
                      <a:moveTo>
                        <a:pt x="0" y="246"/>
                      </a:moveTo>
                      <a:lnTo>
                        <a:pt x="1707" y="246"/>
                      </a:lnTo>
                      <a:moveTo>
                        <a:pt x="0" y="123"/>
                      </a:moveTo>
                      <a:lnTo>
                        <a:pt x="1707" y="123"/>
                      </a:lnTo>
                      <a:moveTo>
                        <a:pt x="0" y="0"/>
                      </a:moveTo>
                      <a:lnTo>
                        <a:pt x="1707" y="0"/>
                      </a:lnTo>
                    </a:path>
                  </a:pathLst>
                </a:custGeom>
                <a:noFill/>
                <a:ln w="12700" cap="rnd">
                  <a:solidFill>
                    <a:srgbClr val="D9D9D9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295" name="Freeform 270">
                  <a:extLst>
                    <a:ext uri="{FF2B5EF4-FFF2-40B4-BE49-F238E27FC236}">
                      <a16:creationId xmlns:a16="http://schemas.microsoft.com/office/drawing/2014/main" id="{8BDCD713-A640-6328-B970-72250C2168DB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1427661" y="3450895"/>
                  <a:ext cx="3186351" cy="48187"/>
                </a:xfrm>
                <a:custGeom>
                  <a:avLst/>
                  <a:gdLst>
                    <a:gd name="T0" fmla="*/ 0 w 1707"/>
                    <a:gd name="T1" fmla="*/ 0 h 27"/>
                    <a:gd name="T2" fmla="*/ 0 w 1707"/>
                    <a:gd name="T3" fmla="*/ 27 h 27"/>
                    <a:gd name="T4" fmla="*/ 427 w 1707"/>
                    <a:gd name="T5" fmla="*/ 0 h 27"/>
                    <a:gd name="T6" fmla="*/ 427 w 1707"/>
                    <a:gd name="T7" fmla="*/ 27 h 27"/>
                    <a:gd name="T8" fmla="*/ 854 w 1707"/>
                    <a:gd name="T9" fmla="*/ 0 h 27"/>
                    <a:gd name="T10" fmla="*/ 854 w 1707"/>
                    <a:gd name="T11" fmla="*/ 27 h 27"/>
                    <a:gd name="T12" fmla="*/ 1281 w 1707"/>
                    <a:gd name="T13" fmla="*/ 0 h 27"/>
                    <a:gd name="T14" fmla="*/ 1281 w 1707"/>
                    <a:gd name="T15" fmla="*/ 27 h 27"/>
                    <a:gd name="T16" fmla="*/ 1707 w 1707"/>
                    <a:gd name="T17" fmla="*/ 0 h 27"/>
                    <a:gd name="T18" fmla="*/ 1707 w 1707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707" h="27">
                      <a:moveTo>
                        <a:pt x="0" y="0"/>
                      </a:moveTo>
                      <a:lnTo>
                        <a:pt x="0" y="27"/>
                      </a:lnTo>
                      <a:moveTo>
                        <a:pt x="427" y="0"/>
                      </a:moveTo>
                      <a:lnTo>
                        <a:pt x="427" y="27"/>
                      </a:lnTo>
                      <a:moveTo>
                        <a:pt x="854" y="0"/>
                      </a:moveTo>
                      <a:lnTo>
                        <a:pt x="854" y="27"/>
                      </a:lnTo>
                      <a:moveTo>
                        <a:pt x="1281" y="0"/>
                      </a:moveTo>
                      <a:lnTo>
                        <a:pt x="1281" y="27"/>
                      </a:lnTo>
                      <a:moveTo>
                        <a:pt x="1707" y="0"/>
                      </a:moveTo>
                      <a:lnTo>
                        <a:pt x="1707" y="27"/>
                      </a:lnTo>
                    </a:path>
                  </a:pathLst>
                </a:custGeom>
                <a:noFill/>
                <a:ln w="12700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296" name="Rectangle 271">
                  <a:extLst>
                    <a:ext uri="{FF2B5EF4-FFF2-40B4-BE49-F238E27FC236}">
                      <a16:creationId xmlns:a16="http://schemas.microsoft.com/office/drawing/2014/main" id="{71B7DD0D-31A1-2D90-0133-4BB7F15CF1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6198" y="3361660"/>
                  <a:ext cx="177331" cy="2266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97" name="Rectangle 272">
                  <a:extLst>
                    <a:ext uri="{FF2B5EF4-FFF2-40B4-BE49-F238E27FC236}">
                      <a16:creationId xmlns:a16="http://schemas.microsoft.com/office/drawing/2014/main" id="{1D5033FB-FF77-FB0F-3F4F-E5B798755C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8468" y="3142142"/>
                  <a:ext cx="390127" cy="212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 200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98" name="Rectangle 273">
                  <a:extLst>
                    <a:ext uri="{FF2B5EF4-FFF2-40B4-BE49-F238E27FC236}">
                      <a16:creationId xmlns:a16="http://schemas.microsoft.com/office/drawing/2014/main" id="{637540F2-77F5-2C8C-0929-E208C7E12E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8468" y="2922624"/>
                  <a:ext cx="390127" cy="212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 400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99" name="Rectangle 274">
                  <a:extLst>
                    <a:ext uri="{FF2B5EF4-FFF2-40B4-BE49-F238E27FC236}">
                      <a16:creationId xmlns:a16="http://schemas.microsoft.com/office/drawing/2014/main" id="{98BC76B3-6286-9AE5-D908-A2A3A08FDD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8468" y="2704891"/>
                  <a:ext cx="390127" cy="212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 600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0" name="Rectangle 275">
                  <a:extLst>
                    <a:ext uri="{FF2B5EF4-FFF2-40B4-BE49-F238E27FC236}">
                      <a16:creationId xmlns:a16="http://schemas.microsoft.com/office/drawing/2014/main" id="{F20CB137-BDC5-68B6-0F1E-24AC49A62D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8468" y="2485373"/>
                  <a:ext cx="390127" cy="212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 800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1" name="Rectangle 276">
                  <a:extLst>
                    <a:ext uri="{FF2B5EF4-FFF2-40B4-BE49-F238E27FC236}">
                      <a16:creationId xmlns:a16="http://schemas.microsoft.com/office/drawing/2014/main" id="{738E5A8B-8CD7-4EF7-FC08-0FA16F66AB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7003" y="2262285"/>
                  <a:ext cx="524525" cy="2266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1 000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2" name="Rectangle 277">
                  <a:extLst>
                    <a:ext uri="{FF2B5EF4-FFF2-40B4-BE49-F238E27FC236}">
                      <a16:creationId xmlns:a16="http://schemas.microsoft.com/office/drawing/2014/main" id="{4BBF35CD-CDAB-F754-E73D-0FB27C953F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7003" y="2042767"/>
                  <a:ext cx="524525" cy="2266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1 200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3" name="Rectangle 278">
                  <a:extLst>
                    <a:ext uri="{FF2B5EF4-FFF2-40B4-BE49-F238E27FC236}">
                      <a16:creationId xmlns:a16="http://schemas.microsoft.com/office/drawing/2014/main" id="{209A5969-E6FC-0CFE-DC88-0C144BD134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7003" y="1823249"/>
                  <a:ext cx="524525" cy="2266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1 400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4" name="Rectangle 279">
                  <a:extLst>
                    <a:ext uri="{FF2B5EF4-FFF2-40B4-BE49-F238E27FC236}">
                      <a16:creationId xmlns:a16="http://schemas.microsoft.com/office/drawing/2014/main" id="{AF0A5815-5ABE-8634-75B5-7AE0A63795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7003" y="1603731"/>
                  <a:ext cx="481593" cy="212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1 600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5" name="Rectangle 280">
                  <a:extLst>
                    <a:ext uri="{FF2B5EF4-FFF2-40B4-BE49-F238E27FC236}">
                      <a16:creationId xmlns:a16="http://schemas.microsoft.com/office/drawing/2014/main" id="{9CF00A8B-AF0B-7B84-F5E5-539CB54F9A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7003" y="1384212"/>
                  <a:ext cx="481593" cy="212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1 800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6" name="Rectangle 281">
                  <a:extLst>
                    <a:ext uri="{FF2B5EF4-FFF2-40B4-BE49-F238E27FC236}">
                      <a16:creationId xmlns:a16="http://schemas.microsoft.com/office/drawing/2014/main" id="{7D1E3BBB-2662-23B3-FDEB-D50B5A50AE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7003" y="1166479"/>
                  <a:ext cx="481593" cy="212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2 000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11" name="Rectangle 286">
                  <a:extLst>
                    <a:ext uri="{FF2B5EF4-FFF2-40B4-BE49-F238E27FC236}">
                      <a16:creationId xmlns:a16="http://schemas.microsoft.com/office/drawing/2014/main" id="{ECF7965F-8113-5571-D907-C79CE3062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9275" y="1207527"/>
                  <a:ext cx="397594" cy="1695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GW</a:t>
                  </a:r>
                  <a:endPara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443C497A-5A9F-10D6-0A98-50260C7DEA15}"/>
              </a:ext>
            </a:extLst>
          </p:cNvPr>
          <p:cNvGrpSpPr/>
          <p:nvPr/>
        </p:nvGrpSpPr>
        <p:grpSpPr>
          <a:xfrm>
            <a:off x="5424186" y="693393"/>
            <a:ext cx="3508744" cy="3085560"/>
            <a:chOff x="5424186" y="693393"/>
            <a:chExt cx="3508744" cy="3085560"/>
          </a:xfrm>
        </p:grpSpPr>
        <p:sp>
          <p:nvSpPr>
            <p:cNvPr id="137" name="Text Placeholder 7">
              <a:extLst>
                <a:ext uri="{FF2B5EF4-FFF2-40B4-BE49-F238E27FC236}">
                  <a16:creationId xmlns:a16="http://schemas.microsoft.com/office/drawing/2014/main" id="{76348008-3BC6-D7F2-9437-365DE1DC2CD1}"/>
                </a:ext>
              </a:extLst>
            </p:cNvPr>
            <p:cNvSpPr txBox="1">
              <a:spLocks/>
            </p:cNvSpPr>
            <p:nvPr/>
          </p:nvSpPr>
          <p:spPr>
            <a:xfrm>
              <a:off x="5424186" y="693393"/>
              <a:ext cx="3508744" cy="284370"/>
            </a:xfrm>
            <a:prstGeom prst="rect">
              <a:avLst/>
            </a:prstGeom>
          </p:spPr>
          <p:txBody>
            <a:bodyPr lIns="0"/>
            <a:lstStyle>
              <a:lvl1pPr marL="0" indent="0" algn="ctr" defTabSz="914400" rtl="0" eaLnBrk="1" latinLnBrk="0" hangingPunct="1">
                <a:spcBef>
                  <a:spcPts val="0"/>
                </a:spcBef>
                <a:buClr>
                  <a:schemeClr val="bg1">
                    <a:lumMod val="65000"/>
                  </a:schemeClr>
                </a:buClr>
                <a:buSzPct val="100000"/>
                <a:buFont typeface="Calibri" panose="020F0502020204030204" pitchFamily="34" charset="0"/>
                <a:buNone/>
                <a:defRPr lang="en-US" sz="1200" b="0" kern="120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1pPr>
              <a:lvl2pPr marL="540000" indent="-180000" algn="l" defTabSz="914400" rtl="0" eaLnBrk="1" latinLnBrk="0" hangingPunct="1">
                <a:spcBef>
                  <a:spcPts val="500"/>
                </a:spcBef>
                <a:buClr>
                  <a:schemeClr val="bg1">
                    <a:lumMod val="65000"/>
                  </a:schemeClr>
                </a:buClr>
                <a:buSzPct val="100000"/>
                <a:buFont typeface="Segoe UI" panose="020B0502040204020203" pitchFamily="34" charset="0"/>
                <a:buChar char="-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756000" indent="-180000" algn="l" defTabSz="914400" rtl="0" eaLnBrk="1" latinLnBrk="0" hangingPunct="1">
                <a:spcBef>
                  <a:spcPts val="500"/>
                </a:spcBef>
                <a:buClr>
                  <a:schemeClr val="bg1">
                    <a:lumMod val="75000"/>
                  </a:schemeClr>
                </a:buClr>
                <a:buFont typeface="Segoe UI" panose="020B0502040204020203" pitchFamily="34" charset="0"/>
                <a:buChar char="-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∙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▫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/>
                <a:t>Capacity of advanced stage projects in queues</a:t>
              </a:r>
            </a:p>
          </p:txBody>
        </p:sp>
        <p:sp>
          <p:nvSpPr>
            <p:cNvPr id="142" name="Freeform 129">
              <a:extLst>
                <a:ext uri="{FF2B5EF4-FFF2-40B4-BE49-F238E27FC236}">
                  <a16:creationId xmlns:a16="http://schemas.microsoft.com/office/drawing/2014/main" id="{C19CC1A0-1F77-94AE-DCB0-3BEB30589E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49962" y="1253368"/>
              <a:ext cx="2585412" cy="1688387"/>
            </a:xfrm>
            <a:custGeom>
              <a:avLst/>
              <a:gdLst>
                <a:gd name="T0" fmla="*/ 0 w 1471"/>
                <a:gd name="T1" fmla="*/ 991 h 991"/>
                <a:gd name="T2" fmla="*/ 1471 w 1471"/>
                <a:gd name="T3" fmla="*/ 991 h 991"/>
                <a:gd name="T4" fmla="*/ 0 w 1471"/>
                <a:gd name="T5" fmla="*/ 661 h 991"/>
                <a:gd name="T6" fmla="*/ 1471 w 1471"/>
                <a:gd name="T7" fmla="*/ 661 h 991"/>
                <a:gd name="T8" fmla="*/ 0 w 1471"/>
                <a:gd name="T9" fmla="*/ 330 h 991"/>
                <a:gd name="T10" fmla="*/ 1471 w 1471"/>
                <a:gd name="T11" fmla="*/ 330 h 991"/>
                <a:gd name="T12" fmla="*/ 0 w 1471"/>
                <a:gd name="T13" fmla="*/ 0 h 991"/>
                <a:gd name="T14" fmla="*/ 1471 w 1471"/>
                <a:gd name="T15" fmla="*/ 0 h 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71" h="991">
                  <a:moveTo>
                    <a:pt x="0" y="991"/>
                  </a:moveTo>
                  <a:lnTo>
                    <a:pt x="1471" y="991"/>
                  </a:lnTo>
                  <a:moveTo>
                    <a:pt x="0" y="661"/>
                  </a:moveTo>
                  <a:lnTo>
                    <a:pt x="1471" y="661"/>
                  </a:lnTo>
                  <a:moveTo>
                    <a:pt x="0" y="330"/>
                  </a:moveTo>
                  <a:lnTo>
                    <a:pt x="1471" y="330"/>
                  </a:lnTo>
                  <a:moveTo>
                    <a:pt x="0" y="0"/>
                  </a:moveTo>
                  <a:lnTo>
                    <a:pt x="1471" y="0"/>
                  </a:lnTo>
                </a:path>
              </a:pathLst>
            </a:custGeom>
            <a:noFill/>
            <a:ln w="12700" cap="rnd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138">
              <a:extLst>
                <a:ext uri="{FF2B5EF4-FFF2-40B4-BE49-F238E27FC236}">
                  <a16:creationId xmlns:a16="http://schemas.microsoft.com/office/drawing/2014/main" id="{4198AA3A-D128-7C4F-8B17-FD2F2CB265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9962" y="3505687"/>
              <a:ext cx="2585412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Rectangle 139">
              <a:extLst>
                <a:ext uri="{FF2B5EF4-FFF2-40B4-BE49-F238E27FC236}">
                  <a16:creationId xmlns:a16="http://schemas.microsoft.com/office/drawing/2014/main" id="{C87ECFD3-0FE1-D035-4C5C-C96F2DA8F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32021" y="3418798"/>
              <a:ext cx="166971" cy="216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3" name="Rectangle 140">
              <a:extLst>
                <a:ext uri="{FF2B5EF4-FFF2-40B4-BE49-F238E27FC236}">
                  <a16:creationId xmlns:a16="http://schemas.microsoft.com/office/drawing/2014/main" id="{B3D9FB51-F7FF-F7EA-ECCD-4ACE42232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7595" y="2858273"/>
              <a:ext cx="367336" cy="20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500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4" name="Rectangle 141">
              <a:extLst>
                <a:ext uri="{FF2B5EF4-FFF2-40B4-BE49-F238E27FC236}">
                  <a16:creationId xmlns:a16="http://schemas.microsoft.com/office/drawing/2014/main" id="{672086E7-2A35-032C-96D2-1D574DD1F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1474" y="2292638"/>
              <a:ext cx="493882" cy="216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1 000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5" name="Rectangle 142">
              <a:extLst>
                <a:ext uri="{FF2B5EF4-FFF2-40B4-BE49-F238E27FC236}">
                  <a16:creationId xmlns:a16="http://schemas.microsoft.com/office/drawing/2014/main" id="{8E319028-9213-0374-B5B5-5155046D5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1474" y="1732114"/>
              <a:ext cx="453458" cy="20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1 500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" name="Rectangle 143">
              <a:extLst>
                <a:ext uri="{FF2B5EF4-FFF2-40B4-BE49-F238E27FC236}">
                  <a16:creationId xmlns:a16="http://schemas.microsoft.com/office/drawing/2014/main" id="{C9669E09-3471-9355-81ED-453E46B60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1474" y="1166479"/>
              <a:ext cx="493882" cy="216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2 000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" name="Rectangle 144">
              <a:extLst>
                <a:ext uri="{FF2B5EF4-FFF2-40B4-BE49-F238E27FC236}">
                  <a16:creationId xmlns:a16="http://schemas.microsoft.com/office/drawing/2014/main" id="{225B6736-61B7-F0C6-A5A4-5D672FE7F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6526" y="3609676"/>
              <a:ext cx="154369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Advanced stage projects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D724033-77B2-E743-8554-1ECCAC4985D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163489"/>
            <a:ext cx="7993289" cy="392239"/>
          </a:xfrm>
        </p:spPr>
        <p:txBody>
          <a:bodyPr lIns="0" tIns="0" rIns="0" bIns="0">
            <a:noAutofit/>
          </a:bodyPr>
          <a:lstStyle/>
          <a:p>
            <a:r>
              <a:rPr lang="en-GB" sz="2000" dirty="0">
                <a:latin typeface="Graphik Semibold" panose="020B0703030202060203" pitchFamily="34" charset="0"/>
              </a:rPr>
              <a:t>Grids are becoming a bottleneck for energy transitions</a:t>
            </a:r>
            <a:endParaRPr lang="en-US" sz="2000" dirty="0">
              <a:latin typeface="Graphik Semibold" panose="020B0703030202060203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01BF7DA-712F-284A-AEA1-6A8EC7E6A9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sz="1100" b="1" dirty="0"/>
              <a:t>At least 1500 GW are wind and solar projects around the world are in an advanced stage of development. </a:t>
            </a:r>
          </a:p>
          <a:p>
            <a:r>
              <a:rPr lang="en-GB" sz="1100" dirty="0"/>
              <a:t>While investment in renewables has almost doubled in the last decade, investment in grids has remained stagnant.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A59DE9B-9014-8D43-ABA4-9F534990A5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93184" y="701910"/>
            <a:ext cx="4967788" cy="28437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GB" b="0"/>
              <a:t>Capacity of renewable energy projects in connection queues</a:t>
            </a:r>
          </a:p>
        </p:txBody>
      </p:sp>
      <p:sp>
        <p:nvSpPr>
          <p:cNvPr id="143" name="Rectangle 130">
            <a:extLst>
              <a:ext uri="{FF2B5EF4-FFF2-40B4-BE49-F238E27FC236}">
                <a16:creationId xmlns:a16="http://schemas.microsoft.com/office/drawing/2014/main" id="{F97EB02C-2064-235D-6BCC-437FEC2B8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602" y="2704939"/>
            <a:ext cx="1478131" cy="800749"/>
          </a:xfrm>
          <a:prstGeom prst="rect">
            <a:avLst/>
          </a:prstGeom>
          <a:solidFill>
            <a:srgbClr val="48D4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4" name="Rectangle 131">
            <a:extLst>
              <a:ext uri="{FF2B5EF4-FFF2-40B4-BE49-F238E27FC236}">
                <a16:creationId xmlns:a16="http://schemas.microsoft.com/office/drawing/2014/main" id="{E1217ADA-CD4D-1B80-9D62-0BA9443EC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602" y="2704939"/>
            <a:ext cx="1478131" cy="800749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5" name="Rectangle 132">
            <a:extLst>
              <a:ext uri="{FF2B5EF4-FFF2-40B4-BE49-F238E27FC236}">
                <a16:creationId xmlns:a16="http://schemas.microsoft.com/office/drawing/2014/main" id="{EB033CCB-57E3-FEC7-B654-CA24A473D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602" y="2309675"/>
            <a:ext cx="1478131" cy="395263"/>
          </a:xfrm>
          <a:prstGeom prst="rect">
            <a:avLst/>
          </a:prstGeom>
          <a:solidFill>
            <a:srgbClr val="66F3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" name="Rectangle 133">
            <a:extLst>
              <a:ext uri="{FF2B5EF4-FFF2-40B4-BE49-F238E27FC236}">
                <a16:creationId xmlns:a16="http://schemas.microsoft.com/office/drawing/2014/main" id="{269BD077-BEB7-3481-D572-3BE8F987A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602" y="2309675"/>
            <a:ext cx="1478131" cy="395263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" name="Rectangle 134">
            <a:extLst>
              <a:ext uri="{FF2B5EF4-FFF2-40B4-BE49-F238E27FC236}">
                <a16:creationId xmlns:a16="http://schemas.microsoft.com/office/drawing/2014/main" id="{19487154-C9EA-A9EF-C825-9274595CD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602" y="2115451"/>
            <a:ext cx="1478131" cy="194224"/>
          </a:xfrm>
          <a:prstGeom prst="rect">
            <a:avLst/>
          </a:prstGeom>
          <a:solidFill>
            <a:srgbClr val="3E7A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" name="Rectangle 135">
            <a:extLst>
              <a:ext uri="{FF2B5EF4-FFF2-40B4-BE49-F238E27FC236}">
                <a16:creationId xmlns:a16="http://schemas.microsoft.com/office/drawing/2014/main" id="{6F76842C-9079-0672-1055-A4006C628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602" y="2115451"/>
            <a:ext cx="1478131" cy="194224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9" name="Rectangle 136">
            <a:extLst>
              <a:ext uri="{FF2B5EF4-FFF2-40B4-BE49-F238E27FC236}">
                <a16:creationId xmlns:a16="http://schemas.microsoft.com/office/drawing/2014/main" id="{ECC61786-350C-3E3A-244B-8BC1F3B62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602" y="1798559"/>
            <a:ext cx="1478131" cy="316892"/>
          </a:xfrm>
          <a:prstGeom prst="rect">
            <a:avLst/>
          </a:prstGeom>
          <a:solidFill>
            <a:srgbClr val="F0A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0" name="Rectangle 137">
            <a:extLst>
              <a:ext uri="{FF2B5EF4-FFF2-40B4-BE49-F238E27FC236}">
                <a16:creationId xmlns:a16="http://schemas.microsoft.com/office/drawing/2014/main" id="{A1EB9EF3-0452-0554-3F1D-3428C6053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602" y="1798559"/>
            <a:ext cx="1478131" cy="316892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E0574614-1639-922A-3485-4596503D452B}"/>
              </a:ext>
            </a:extLst>
          </p:cNvPr>
          <p:cNvGrpSpPr/>
          <p:nvPr/>
        </p:nvGrpSpPr>
        <p:grpSpPr>
          <a:xfrm>
            <a:off x="5970871" y="3883913"/>
            <a:ext cx="2135469" cy="376709"/>
            <a:chOff x="5970871" y="3883913"/>
            <a:chExt cx="2135469" cy="483857"/>
          </a:xfrm>
        </p:grpSpPr>
        <p:sp>
          <p:nvSpPr>
            <p:cNvPr id="158" name="Rectangle 145">
              <a:extLst>
                <a:ext uri="{FF2B5EF4-FFF2-40B4-BE49-F238E27FC236}">
                  <a16:creationId xmlns:a16="http://schemas.microsoft.com/office/drawing/2014/main" id="{772C9DDC-8F33-5990-3400-89DBACD9D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0871" y="3933321"/>
              <a:ext cx="77334" cy="74964"/>
            </a:xfrm>
            <a:prstGeom prst="rect">
              <a:avLst/>
            </a:prstGeom>
            <a:solidFill>
              <a:srgbClr val="48D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Rectangle 146">
              <a:extLst>
                <a:ext uri="{FF2B5EF4-FFF2-40B4-BE49-F238E27FC236}">
                  <a16:creationId xmlns:a16="http://schemas.microsoft.com/office/drawing/2014/main" id="{D97C73C3-FC53-EAF5-770A-FEAEE0F28C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0871" y="3933321"/>
              <a:ext cx="77334" cy="74964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Rectangle 147">
              <a:extLst>
                <a:ext uri="{FF2B5EF4-FFF2-40B4-BE49-F238E27FC236}">
                  <a16:creationId xmlns:a16="http://schemas.microsoft.com/office/drawing/2014/main" id="{B8109FBD-20CC-916F-1F6E-4AB27B2DA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3356" y="3883913"/>
              <a:ext cx="1086189" cy="216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United States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" name="Rectangle 148">
              <a:extLst>
                <a:ext uri="{FF2B5EF4-FFF2-40B4-BE49-F238E27FC236}">
                  <a16:creationId xmlns:a16="http://schemas.microsoft.com/office/drawing/2014/main" id="{E53B6246-E09A-2AD6-50DD-A10D2E5C2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8699" y="3933321"/>
              <a:ext cx="77334" cy="74964"/>
            </a:xfrm>
            <a:prstGeom prst="rect">
              <a:avLst/>
            </a:prstGeom>
            <a:solidFill>
              <a:srgbClr val="66F3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Rectangle 149">
              <a:extLst>
                <a:ext uri="{FF2B5EF4-FFF2-40B4-BE49-F238E27FC236}">
                  <a16:creationId xmlns:a16="http://schemas.microsoft.com/office/drawing/2014/main" id="{2ABD0A0E-2ACB-981B-F017-98F59273F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8699" y="3933321"/>
              <a:ext cx="77334" cy="74964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Rectangle 150">
              <a:extLst>
                <a:ext uri="{FF2B5EF4-FFF2-40B4-BE49-F238E27FC236}">
                  <a16:creationId xmlns:a16="http://schemas.microsoft.com/office/drawing/2014/main" id="{95D86B1C-A8B1-553A-34B5-79E4B9ABE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1184" y="3883913"/>
              <a:ext cx="615156" cy="216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Europe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4" name="Rectangle 151">
              <a:extLst>
                <a:ext uri="{FF2B5EF4-FFF2-40B4-BE49-F238E27FC236}">
                  <a16:creationId xmlns:a16="http://schemas.microsoft.com/office/drawing/2014/main" id="{3CD0C91A-0BCB-98F6-E644-C00E0D56B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0871" y="4211028"/>
              <a:ext cx="77334" cy="74964"/>
            </a:xfrm>
            <a:prstGeom prst="rect">
              <a:avLst/>
            </a:prstGeom>
            <a:solidFill>
              <a:srgbClr val="3E7A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Rectangle 152">
              <a:extLst>
                <a:ext uri="{FF2B5EF4-FFF2-40B4-BE49-F238E27FC236}">
                  <a16:creationId xmlns:a16="http://schemas.microsoft.com/office/drawing/2014/main" id="{86BEE5E1-2E77-9BE4-120F-41613233D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0871" y="4211028"/>
              <a:ext cx="77334" cy="74964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Rectangle 153">
              <a:extLst>
                <a:ext uri="{FF2B5EF4-FFF2-40B4-BE49-F238E27FC236}">
                  <a16:creationId xmlns:a16="http://schemas.microsoft.com/office/drawing/2014/main" id="{5597E73F-CF07-CA0B-7F66-3A59BD930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3356" y="4165027"/>
              <a:ext cx="490367" cy="20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Japan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7" name="Rectangle 154">
              <a:extLst>
                <a:ext uri="{FF2B5EF4-FFF2-40B4-BE49-F238E27FC236}">
                  <a16:creationId xmlns:a16="http://schemas.microsoft.com/office/drawing/2014/main" id="{494FF312-2906-5EC0-AF44-C47FCA99B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8699" y="4211028"/>
              <a:ext cx="77334" cy="74964"/>
            </a:xfrm>
            <a:prstGeom prst="rect">
              <a:avLst/>
            </a:prstGeom>
            <a:solidFill>
              <a:srgbClr val="F0A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Rectangle 155">
              <a:extLst>
                <a:ext uri="{FF2B5EF4-FFF2-40B4-BE49-F238E27FC236}">
                  <a16:creationId xmlns:a16="http://schemas.microsoft.com/office/drawing/2014/main" id="{08449075-5B68-BC23-5044-92CC6B413A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8699" y="4211028"/>
              <a:ext cx="77334" cy="74964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Rectangle 156">
              <a:extLst>
                <a:ext uri="{FF2B5EF4-FFF2-40B4-BE49-F238E27FC236}">
                  <a16:creationId xmlns:a16="http://schemas.microsoft.com/office/drawing/2014/main" id="{05771D1B-F0EA-92A6-EBCE-BCA8AE0CF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1184" y="4165027"/>
              <a:ext cx="529034" cy="20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Others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72" name="Text Placeholder 6">
            <a:extLst>
              <a:ext uri="{FF2B5EF4-FFF2-40B4-BE49-F238E27FC236}">
                <a16:creationId xmlns:a16="http://schemas.microsoft.com/office/drawing/2014/main" id="{A96432F9-0E61-52BD-2973-0CCBC8CA3580}"/>
              </a:ext>
            </a:extLst>
          </p:cNvPr>
          <p:cNvSpPr txBox="1">
            <a:spLocks/>
          </p:cNvSpPr>
          <p:nvPr/>
        </p:nvSpPr>
        <p:spPr>
          <a:xfrm>
            <a:off x="263194" y="4548168"/>
            <a:ext cx="8642350" cy="434767"/>
          </a:xfrm>
          <a:prstGeom prst="rect">
            <a:avLst/>
          </a:prstGeom>
        </p:spPr>
        <p:txBody>
          <a:bodyPr lIns="0" tIns="0" bIns="7200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defRPr lang="en-US" sz="12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540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65000"/>
                </a:schemeClr>
              </a:buClr>
              <a:buSzPct val="100000"/>
              <a:buFont typeface="Segoe UI" panose="020B0502040204020203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75000"/>
                </a:schemeClr>
              </a:buClr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∙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▫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grpSp>
        <p:nvGrpSpPr>
          <p:cNvPr id="347" name="Group 346">
            <a:extLst>
              <a:ext uri="{FF2B5EF4-FFF2-40B4-BE49-F238E27FC236}">
                <a16:creationId xmlns:a16="http://schemas.microsoft.com/office/drawing/2014/main" id="{16134A5C-B8FA-D246-B3E6-5EF30377515B}"/>
              </a:ext>
            </a:extLst>
          </p:cNvPr>
          <p:cNvGrpSpPr/>
          <p:nvPr/>
        </p:nvGrpSpPr>
        <p:grpSpPr>
          <a:xfrm>
            <a:off x="1668406" y="2577067"/>
            <a:ext cx="2846623" cy="928044"/>
            <a:chOff x="1597525" y="2522851"/>
            <a:chExt cx="2846623" cy="928044"/>
          </a:xfrm>
        </p:grpSpPr>
        <p:sp>
          <p:nvSpPr>
            <p:cNvPr id="290" name="Freeform 265">
              <a:extLst>
                <a:ext uri="{FF2B5EF4-FFF2-40B4-BE49-F238E27FC236}">
                  <a16:creationId xmlns:a16="http://schemas.microsoft.com/office/drawing/2014/main" id="{B02B90D5-3243-AC00-A07A-85CE72C4C8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7525" y="2522851"/>
              <a:ext cx="2846623" cy="928044"/>
            </a:xfrm>
            <a:custGeom>
              <a:avLst/>
              <a:gdLst>
                <a:gd name="T0" fmla="*/ 0 w 1525"/>
                <a:gd name="T1" fmla="*/ 0 h 520"/>
                <a:gd name="T2" fmla="*/ 244 w 1525"/>
                <a:gd name="T3" fmla="*/ 0 h 520"/>
                <a:gd name="T4" fmla="*/ 244 w 1525"/>
                <a:gd name="T5" fmla="*/ 520 h 520"/>
                <a:gd name="T6" fmla="*/ 0 w 1525"/>
                <a:gd name="T7" fmla="*/ 520 h 520"/>
                <a:gd name="T8" fmla="*/ 0 w 1525"/>
                <a:gd name="T9" fmla="*/ 0 h 520"/>
                <a:gd name="T10" fmla="*/ 428 w 1525"/>
                <a:gd name="T11" fmla="*/ 173 h 520"/>
                <a:gd name="T12" fmla="*/ 672 w 1525"/>
                <a:gd name="T13" fmla="*/ 173 h 520"/>
                <a:gd name="T14" fmla="*/ 672 w 1525"/>
                <a:gd name="T15" fmla="*/ 520 h 520"/>
                <a:gd name="T16" fmla="*/ 428 w 1525"/>
                <a:gd name="T17" fmla="*/ 520 h 520"/>
                <a:gd name="T18" fmla="*/ 428 w 1525"/>
                <a:gd name="T19" fmla="*/ 173 h 520"/>
                <a:gd name="T20" fmla="*/ 855 w 1525"/>
                <a:gd name="T21" fmla="*/ 495 h 520"/>
                <a:gd name="T22" fmla="*/ 1099 w 1525"/>
                <a:gd name="T23" fmla="*/ 495 h 520"/>
                <a:gd name="T24" fmla="*/ 1099 w 1525"/>
                <a:gd name="T25" fmla="*/ 520 h 520"/>
                <a:gd name="T26" fmla="*/ 855 w 1525"/>
                <a:gd name="T27" fmla="*/ 520 h 520"/>
                <a:gd name="T28" fmla="*/ 855 w 1525"/>
                <a:gd name="T29" fmla="*/ 495 h 520"/>
                <a:gd name="T30" fmla="*/ 1281 w 1525"/>
                <a:gd name="T31" fmla="*/ 509 h 520"/>
                <a:gd name="T32" fmla="*/ 1525 w 1525"/>
                <a:gd name="T33" fmla="*/ 509 h 520"/>
                <a:gd name="T34" fmla="*/ 1525 w 1525"/>
                <a:gd name="T35" fmla="*/ 520 h 520"/>
                <a:gd name="T36" fmla="*/ 1281 w 1525"/>
                <a:gd name="T37" fmla="*/ 520 h 520"/>
                <a:gd name="T38" fmla="*/ 1281 w 1525"/>
                <a:gd name="T39" fmla="*/ 50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25" h="520">
                  <a:moveTo>
                    <a:pt x="0" y="0"/>
                  </a:moveTo>
                  <a:lnTo>
                    <a:pt x="244" y="0"/>
                  </a:lnTo>
                  <a:lnTo>
                    <a:pt x="244" y="520"/>
                  </a:lnTo>
                  <a:lnTo>
                    <a:pt x="0" y="520"/>
                  </a:lnTo>
                  <a:lnTo>
                    <a:pt x="0" y="0"/>
                  </a:lnTo>
                  <a:close/>
                  <a:moveTo>
                    <a:pt x="428" y="173"/>
                  </a:moveTo>
                  <a:lnTo>
                    <a:pt x="672" y="173"/>
                  </a:lnTo>
                  <a:lnTo>
                    <a:pt x="672" y="520"/>
                  </a:lnTo>
                  <a:lnTo>
                    <a:pt x="428" y="520"/>
                  </a:lnTo>
                  <a:lnTo>
                    <a:pt x="428" y="173"/>
                  </a:lnTo>
                  <a:close/>
                  <a:moveTo>
                    <a:pt x="855" y="495"/>
                  </a:moveTo>
                  <a:lnTo>
                    <a:pt x="1099" y="495"/>
                  </a:lnTo>
                  <a:lnTo>
                    <a:pt x="1099" y="520"/>
                  </a:lnTo>
                  <a:lnTo>
                    <a:pt x="855" y="520"/>
                  </a:lnTo>
                  <a:lnTo>
                    <a:pt x="855" y="495"/>
                  </a:lnTo>
                  <a:close/>
                  <a:moveTo>
                    <a:pt x="1281" y="509"/>
                  </a:moveTo>
                  <a:lnTo>
                    <a:pt x="1525" y="509"/>
                  </a:lnTo>
                  <a:lnTo>
                    <a:pt x="1525" y="520"/>
                  </a:lnTo>
                  <a:lnTo>
                    <a:pt x="1281" y="520"/>
                  </a:lnTo>
                  <a:lnTo>
                    <a:pt x="1281" y="509"/>
                  </a:lnTo>
                  <a:close/>
                </a:path>
              </a:pathLst>
            </a:custGeom>
            <a:solidFill>
              <a:srgbClr val="68F3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1" name="Freeform 266">
              <a:extLst>
                <a:ext uri="{FF2B5EF4-FFF2-40B4-BE49-F238E27FC236}">
                  <a16:creationId xmlns:a16="http://schemas.microsoft.com/office/drawing/2014/main" id="{D39C4FE5-099B-3653-FC35-C1AF260958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7525" y="2522851"/>
              <a:ext cx="2846623" cy="928044"/>
            </a:xfrm>
            <a:custGeom>
              <a:avLst/>
              <a:gdLst>
                <a:gd name="T0" fmla="*/ 0 w 1525"/>
                <a:gd name="T1" fmla="*/ 0 h 520"/>
                <a:gd name="T2" fmla="*/ 244 w 1525"/>
                <a:gd name="T3" fmla="*/ 0 h 520"/>
                <a:gd name="T4" fmla="*/ 244 w 1525"/>
                <a:gd name="T5" fmla="*/ 520 h 520"/>
                <a:gd name="T6" fmla="*/ 0 w 1525"/>
                <a:gd name="T7" fmla="*/ 520 h 520"/>
                <a:gd name="T8" fmla="*/ 0 w 1525"/>
                <a:gd name="T9" fmla="*/ 0 h 520"/>
                <a:gd name="T10" fmla="*/ 428 w 1525"/>
                <a:gd name="T11" fmla="*/ 173 h 520"/>
                <a:gd name="T12" fmla="*/ 672 w 1525"/>
                <a:gd name="T13" fmla="*/ 173 h 520"/>
                <a:gd name="T14" fmla="*/ 672 w 1525"/>
                <a:gd name="T15" fmla="*/ 520 h 520"/>
                <a:gd name="T16" fmla="*/ 428 w 1525"/>
                <a:gd name="T17" fmla="*/ 520 h 520"/>
                <a:gd name="T18" fmla="*/ 428 w 1525"/>
                <a:gd name="T19" fmla="*/ 173 h 520"/>
                <a:gd name="T20" fmla="*/ 855 w 1525"/>
                <a:gd name="T21" fmla="*/ 495 h 520"/>
                <a:gd name="T22" fmla="*/ 1099 w 1525"/>
                <a:gd name="T23" fmla="*/ 495 h 520"/>
                <a:gd name="T24" fmla="*/ 1099 w 1525"/>
                <a:gd name="T25" fmla="*/ 520 h 520"/>
                <a:gd name="T26" fmla="*/ 855 w 1525"/>
                <a:gd name="T27" fmla="*/ 520 h 520"/>
                <a:gd name="T28" fmla="*/ 855 w 1525"/>
                <a:gd name="T29" fmla="*/ 495 h 520"/>
                <a:gd name="T30" fmla="*/ 1281 w 1525"/>
                <a:gd name="T31" fmla="*/ 509 h 520"/>
                <a:gd name="T32" fmla="*/ 1525 w 1525"/>
                <a:gd name="T33" fmla="*/ 509 h 520"/>
                <a:gd name="T34" fmla="*/ 1525 w 1525"/>
                <a:gd name="T35" fmla="*/ 520 h 520"/>
                <a:gd name="T36" fmla="*/ 1281 w 1525"/>
                <a:gd name="T37" fmla="*/ 520 h 520"/>
                <a:gd name="T38" fmla="*/ 1281 w 1525"/>
                <a:gd name="T39" fmla="*/ 50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25" h="520">
                  <a:moveTo>
                    <a:pt x="0" y="0"/>
                  </a:moveTo>
                  <a:lnTo>
                    <a:pt x="244" y="0"/>
                  </a:lnTo>
                  <a:lnTo>
                    <a:pt x="244" y="520"/>
                  </a:lnTo>
                  <a:lnTo>
                    <a:pt x="0" y="520"/>
                  </a:lnTo>
                  <a:lnTo>
                    <a:pt x="0" y="0"/>
                  </a:lnTo>
                  <a:close/>
                  <a:moveTo>
                    <a:pt x="428" y="173"/>
                  </a:moveTo>
                  <a:lnTo>
                    <a:pt x="672" y="173"/>
                  </a:lnTo>
                  <a:lnTo>
                    <a:pt x="672" y="520"/>
                  </a:lnTo>
                  <a:lnTo>
                    <a:pt x="428" y="520"/>
                  </a:lnTo>
                  <a:lnTo>
                    <a:pt x="428" y="173"/>
                  </a:lnTo>
                  <a:close/>
                  <a:moveTo>
                    <a:pt x="855" y="495"/>
                  </a:moveTo>
                  <a:lnTo>
                    <a:pt x="1099" y="495"/>
                  </a:lnTo>
                  <a:lnTo>
                    <a:pt x="1099" y="520"/>
                  </a:lnTo>
                  <a:lnTo>
                    <a:pt x="855" y="520"/>
                  </a:lnTo>
                  <a:lnTo>
                    <a:pt x="855" y="495"/>
                  </a:lnTo>
                  <a:close/>
                  <a:moveTo>
                    <a:pt x="1281" y="509"/>
                  </a:moveTo>
                  <a:lnTo>
                    <a:pt x="1525" y="509"/>
                  </a:lnTo>
                  <a:lnTo>
                    <a:pt x="1525" y="520"/>
                  </a:lnTo>
                  <a:lnTo>
                    <a:pt x="1281" y="520"/>
                  </a:lnTo>
                  <a:lnTo>
                    <a:pt x="1281" y="509"/>
                  </a:lnTo>
                  <a:close/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348" name="Group 347">
            <a:extLst>
              <a:ext uri="{FF2B5EF4-FFF2-40B4-BE49-F238E27FC236}">
                <a16:creationId xmlns:a16="http://schemas.microsoft.com/office/drawing/2014/main" id="{0E007470-012E-08BD-1ED3-086BA262C235}"/>
              </a:ext>
            </a:extLst>
          </p:cNvPr>
          <p:cNvGrpSpPr/>
          <p:nvPr/>
        </p:nvGrpSpPr>
        <p:grpSpPr>
          <a:xfrm>
            <a:off x="1668406" y="1552649"/>
            <a:ext cx="2846623" cy="1932830"/>
            <a:chOff x="1597525" y="1498433"/>
            <a:chExt cx="2846623" cy="1932830"/>
          </a:xfrm>
        </p:grpSpPr>
        <p:sp>
          <p:nvSpPr>
            <p:cNvPr id="292" name="Freeform 267">
              <a:extLst>
                <a:ext uri="{FF2B5EF4-FFF2-40B4-BE49-F238E27FC236}">
                  <a16:creationId xmlns:a16="http://schemas.microsoft.com/office/drawing/2014/main" id="{C0E11C2F-8393-EAD3-6971-713741EC74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7525" y="1498433"/>
              <a:ext cx="2846623" cy="1932830"/>
            </a:xfrm>
            <a:custGeom>
              <a:avLst/>
              <a:gdLst>
                <a:gd name="T0" fmla="*/ 0 w 1525"/>
                <a:gd name="T1" fmla="*/ 0 h 1083"/>
                <a:gd name="T2" fmla="*/ 244 w 1525"/>
                <a:gd name="T3" fmla="*/ 0 h 1083"/>
                <a:gd name="T4" fmla="*/ 244 w 1525"/>
                <a:gd name="T5" fmla="*/ 574 h 1083"/>
                <a:gd name="T6" fmla="*/ 0 w 1525"/>
                <a:gd name="T7" fmla="*/ 574 h 1083"/>
                <a:gd name="T8" fmla="*/ 0 w 1525"/>
                <a:gd name="T9" fmla="*/ 0 h 1083"/>
                <a:gd name="T10" fmla="*/ 428 w 1525"/>
                <a:gd name="T11" fmla="*/ 412 h 1083"/>
                <a:gd name="T12" fmla="*/ 672 w 1525"/>
                <a:gd name="T13" fmla="*/ 412 h 1083"/>
                <a:gd name="T14" fmla="*/ 672 w 1525"/>
                <a:gd name="T15" fmla="*/ 747 h 1083"/>
                <a:gd name="T16" fmla="*/ 428 w 1525"/>
                <a:gd name="T17" fmla="*/ 747 h 1083"/>
                <a:gd name="T18" fmla="*/ 428 w 1525"/>
                <a:gd name="T19" fmla="*/ 412 h 1083"/>
                <a:gd name="T20" fmla="*/ 855 w 1525"/>
                <a:gd name="T21" fmla="*/ 1058 h 1083"/>
                <a:gd name="T22" fmla="*/ 1099 w 1525"/>
                <a:gd name="T23" fmla="*/ 1058 h 1083"/>
                <a:gd name="T24" fmla="*/ 1099 w 1525"/>
                <a:gd name="T25" fmla="*/ 1069 h 1083"/>
                <a:gd name="T26" fmla="*/ 855 w 1525"/>
                <a:gd name="T27" fmla="*/ 1069 h 1083"/>
                <a:gd name="T28" fmla="*/ 855 w 1525"/>
                <a:gd name="T29" fmla="*/ 1058 h 1083"/>
                <a:gd name="T30" fmla="*/ 1281 w 1525"/>
                <a:gd name="T31" fmla="*/ 1065 h 1083"/>
                <a:gd name="T32" fmla="*/ 1525 w 1525"/>
                <a:gd name="T33" fmla="*/ 1065 h 1083"/>
                <a:gd name="T34" fmla="*/ 1525 w 1525"/>
                <a:gd name="T35" fmla="*/ 1083 h 1083"/>
                <a:gd name="T36" fmla="*/ 1281 w 1525"/>
                <a:gd name="T37" fmla="*/ 1083 h 1083"/>
                <a:gd name="T38" fmla="*/ 1281 w 1525"/>
                <a:gd name="T39" fmla="*/ 1065 h 1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25" h="1083">
                  <a:moveTo>
                    <a:pt x="0" y="0"/>
                  </a:moveTo>
                  <a:lnTo>
                    <a:pt x="244" y="0"/>
                  </a:lnTo>
                  <a:lnTo>
                    <a:pt x="244" y="574"/>
                  </a:lnTo>
                  <a:lnTo>
                    <a:pt x="0" y="574"/>
                  </a:lnTo>
                  <a:lnTo>
                    <a:pt x="0" y="0"/>
                  </a:lnTo>
                  <a:close/>
                  <a:moveTo>
                    <a:pt x="428" y="412"/>
                  </a:moveTo>
                  <a:lnTo>
                    <a:pt x="672" y="412"/>
                  </a:lnTo>
                  <a:lnTo>
                    <a:pt x="672" y="747"/>
                  </a:lnTo>
                  <a:lnTo>
                    <a:pt x="428" y="747"/>
                  </a:lnTo>
                  <a:lnTo>
                    <a:pt x="428" y="412"/>
                  </a:lnTo>
                  <a:close/>
                  <a:moveTo>
                    <a:pt x="855" y="1058"/>
                  </a:moveTo>
                  <a:lnTo>
                    <a:pt x="1099" y="1058"/>
                  </a:lnTo>
                  <a:lnTo>
                    <a:pt x="1099" y="1069"/>
                  </a:lnTo>
                  <a:lnTo>
                    <a:pt x="855" y="1069"/>
                  </a:lnTo>
                  <a:lnTo>
                    <a:pt x="855" y="1058"/>
                  </a:lnTo>
                  <a:close/>
                  <a:moveTo>
                    <a:pt x="1281" y="1065"/>
                  </a:moveTo>
                  <a:lnTo>
                    <a:pt x="1525" y="1065"/>
                  </a:lnTo>
                  <a:lnTo>
                    <a:pt x="1525" y="1083"/>
                  </a:lnTo>
                  <a:lnTo>
                    <a:pt x="1281" y="1083"/>
                  </a:lnTo>
                  <a:lnTo>
                    <a:pt x="1281" y="1065"/>
                  </a:lnTo>
                  <a:close/>
                </a:path>
              </a:pathLst>
            </a:custGeom>
            <a:solidFill>
              <a:srgbClr val="E34A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3" name="Freeform 268">
              <a:extLst>
                <a:ext uri="{FF2B5EF4-FFF2-40B4-BE49-F238E27FC236}">
                  <a16:creationId xmlns:a16="http://schemas.microsoft.com/office/drawing/2014/main" id="{2AD2AA78-451D-BFBD-A72A-30404FB423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7525" y="1498433"/>
              <a:ext cx="2846623" cy="1932830"/>
            </a:xfrm>
            <a:custGeom>
              <a:avLst/>
              <a:gdLst>
                <a:gd name="T0" fmla="*/ 0 w 1525"/>
                <a:gd name="T1" fmla="*/ 0 h 1083"/>
                <a:gd name="T2" fmla="*/ 244 w 1525"/>
                <a:gd name="T3" fmla="*/ 0 h 1083"/>
                <a:gd name="T4" fmla="*/ 244 w 1525"/>
                <a:gd name="T5" fmla="*/ 574 h 1083"/>
                <a:gd name="T6" fmla="*/ 0 w 1525"/>
                <a:gd name="T7" fmla="*/ 574 h 1083"/>
                <a:gd name="T8" fmla="*/ 0 w 1525"/>
                <a:gd name="T9" fmla="*/ 0 h 1083"/>
                <a:gd name="T10" fmla="*/ 428 w 1525"/>
                <a:gd name="T11" fmla="*/ 412 h 1083"/>
                <a:gd name="T12" fmla="*/ 672 w 1525"/>
                <a:gd name="T13" fmla="*/ 412 h 1083"/>
                <a:gd name="T14" fmla="*/ 672 w 1525"/>
                <a:gd name="T15" fmla="*/ 747 h 1083"/>
                <a:gd name="T16" fmla="*/ 428 w 1525"/>
                <a:gd name="T17" fmla="*/ 747 h 1083"/>
                <a:gd name="T18" fmla="*/ 428 w 1525"/>
                <a:gd name="T19" fmla="*/ 412 h 1083"/>
                <a:gd name="T20" fmla="*/ 855 w 1525"/>
                <a:gd name="T21" fmla="*/ 1058 h 1083"/>
                <a:gd name="T22" fmla="*/ 1099 w 1525"/>
                <a:gd name="T23" fmla="*/ 1058 h 1083"/>
                <a:gd name="T24" fmla="*/ 1099 w 1525"/>
                <a:gd name="T25" fmla="*/ 1069 h 1083"/>
                <a:gd name="T26" fmla="*/ 855 w 1525"/>
                <a:gd name="T27" fmla="*/ 1069 h 1083"/>
                <a:gd name="T28" fmla="*/ 855 w 1525"/>
                <a:gd name="T29" fmla="*/ 1058 h 1083"/>
                <a:gd name="T30" fmla="*/ 1281 w 1525"/>
                <a:gd name="T31" fmla="*/ 1065 h 1083"/>
                <a:gd name="T32" fmla="*/ 1525 w 1525"/>
                <a:gd name="T33" fmla="*/ 1065 h 1083"/>
                <a:gd name="T34" fmla="*/ 1525 w 1525"/>
                <a:gd name="T35" fmla="*/ 1083 h 1083"/>
                <a:gd name="T36" fmla="*/ 1281 w 1525"/>
                <a:gd name="T37" fmla="*/ 1083 h 1083"/>
                <a:gd name="T38" fmla="*/ 1281 w 1525"/>
                <a:gd name="T39" fmla="*/ 1065 h 1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25" h="1083">
                  <a:moveTo>
                    <a:pt x="0" y="0"/>
                  </a:moveTo>
                  <a:lnTo>
                    <a:pt x="244" y="0"/>
                  </a:lnTo>
                  <a:lnTo>
                    <a:pt x="244" y="574"/>
                  </a:lnTo>
                  <a:lnTo>
                    <a:pt x="0" y="574"/>
                  </a:lnTo>
                  <a:lnTo>
                    <a:pt x="0" y="0"/>
                  </a:lnTo>
                  <a:close/>
                  <a:moveTo>
                    <a:pt x="428" y="412"/>
                  </a:moveTo>
                  <a:lnTo>
                    <a:pt x="672" y="412"/>
                  </a:lnTo>
                  <a:lnTo>
                    <a:pt x="672" y="747"/>
                  </a:lnTo>
                  <a:lnTo>
                    <a:pt x="428" y="747"/>
                  </a:lnTo>
                  <a:lnTo>
                    <a:pt x="428" y="412"/>
                  </a:lnTo>
                  <a:close/>
                  <a:moveTo>
                    <a:pt x="855" y="1058"/>
                  </a:moveTo>
                  <a:lnTo>
                    <a:pt x="1099" y="1058"/>
                  </a:lnTo>
                  <a:lnTo>
                    <a:pt x="1099" y="1069"/>
                  </a:lnTo>
                  <a:lnTo>
                    <a:pt x="855" y="1069"/>
                  </a:lnTo>
                  <a:lnTo>
                    <a:pt x="855" y="1058"/>
                  </a:lnTo>
                  <a:close/>
                  <a:moveTo>
                    <a:pt x="1281" y="1065"/>
                  </a:moveTo>
                  <a:lnTo>
                    <a:pt x="1525" y="1065"/>
                  </a:lnTo>
                  <a:lnTo>
                    <a:pt x="1525" y="1083"/>
                  </a:lnTo>
                  <a:lnTo>
                    <a:pt x="1281" y="1083"/>
                  </a:lnTo>
                  <a:lnTo>
                    <a:pt x="1281" y="1065"/>
                  </a:lnTo>
                  <a:close/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4CAA7932-2654-D00F-AF5D-8390D712FD45}"/>
              </a:ext>
            </a:extLst>
          </p:cNvPr>
          <p:cNvGrpSpPr/>
          <p:nvPr/>
        </p:nvGrpSpPr>
        <p:grpSpPr>
          <a:xfrm>
            <a:off x="1545315" y="3866231"/>
            <a:ext cx="3339416" cy="212379"/>
            <a:chOff x="1005748" y="3973813"/>
            <a:chExt cx="3339416" cy="212379"/>
          </a:xfrm>
        </p:grpSpPr>
        <p:sp>
          <p:nvSpPr>
            <p:cNvPr id="313" name="Rectangle 288">
              <a:extLst>
                <a:ext uri="{FF2B5EF4-FFF2-40B4-BE49-F238E27FC236}">
                  <a16:creationId xmlns:a16="http://schemas.microsoft.com/office/drawing/2014/main" id="{41B18922-3E7D-5268-0961-098C24329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748" y="4023784"/>
              <a:ext cx="82132" cy="78527"/>
            </a:xfrm>
            <a:prstGeom prst="rect">
              <a:avLst/>
            </a:prstGeom>
            <a:solidFill>
              <a:srgbClr val="68F3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4" name="Rectangle 289">
              <a:extLst>
                <a:ext uri="{FF2B5EF4-FFF2-40B4-BE49-F238E27FC236}">
                  <a16:creationId xmlns:a16="http://schemas.microsoft.com/office/drawing/2014/main" id="{D67F9C7F-5763-C964-BDF3-E75AEB811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748" y="4023784"/>
              <a:ext cx="82132" cy="78527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5" name="Rectangle 290">
              <a:extLst>
                <a:ext uri="{FF2B5EF4-FFF2-40B4-BE49-F238E27FC236}">
                  <a16:creationId xmlns:a16="http://schemas.microsoft.com/office/drawing/2014/main" id="{8500912C-BEB1-B907-399B-B2CB29AA1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213" y="3973813"/>
              <a:ext cx="1011495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Advanced stage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6" name="Rectangle 291">
              <a:extLst>
                <a:ext uri="{FF2B5EF4-FFF2-40B4-BE49-F238E27FC236}">
                  <a16:creationId xmlns:a16="http://schemas.microsoft.com/office/drawing/2014/main" id="{8A2205A2-627D-2A41-82D8-CA32A2A79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9855" y="4023784"/>
              <a:ext cx="82132" cy="78527"/>
            </a:xfrm>
            <a:prstGeom prst="rect">
              <a:avLst/>
            </a:prstGeom>
            <a:solidFill>
              <a:srgbClr val="E34A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7" name="Rectangle 292">
              <a:extLst>
                <a:ext uri="{FF2B5EF4-FFF2-40B4-BE49-F238E27FC236}">
                  <a16:creationId xmlns:a16="http://schemas.microsoft.com/office/drawing/2014/main" id="{8310078A-7E85-F30D-6877-4B3F4BD69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9855" y="4023784"/>
              <a:ext cx="82132" cy="78527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8" name="Rectangle 293">
              <a:extLst>
                <a:ext uri="{FF2B5EF4-FFF2-40B4-BE49-F238E27FC236}">
                  <a16:creationId xmlns:a16="http://schemas.microsoft.com/office/drawing/2014/main" id="{0BD54516-07DB-A78E-E685-D6741C72CC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9320" y="3973813"/>
              <a:ext cx="1485844" cy="212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Early stage/unlikely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50" name="Rectangle 286">
            <a:extLst>
              <a:ext uri="{FF2B5EF4-FFF2-40B4-BE49-F238E27FC236}">
                <a16:creationId xmlns:a16="http://schemas.microsoft.com/office/drawing/2014/main" id="{7EE94891-FDDB-4973-38A9-2F50B19FE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819" y="1239285"/>
            <a:ext cx="397594" cy="16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GW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169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BF7870FF-FDBD-1A9D-2F9C-047B152ACD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38" y="-137565"/>
            <a:ext cx="7734723" cy="5623965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D724033-77B2-E743-8554-1ECCAC4985D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Power systems are changing</a:t>
            </a:r>
          </a:p>
        </p:txBody>
      </p:sp>
    </p:spTree>
    <p:extLst>
      <p:ext uri="{BB962C8B-B14F-4D97-AF65-F5344CB8AC3E}">
        <p14:creationId xmlns:p14="http://schemas.microsoft.com/office/powerpoint/2010/main" val="2909522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993F27-4DBE-F9B7-7B62-6E404B8375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latin typeface="Graphik Semibold" panose="020B0703030202060203" pitchFamily="34" charset="0"/>
              </a:rPr>
              <a:t>Efficiency, renewables and electrification key for 2030 and 2050</a:t>
            </a:r>
            <a:endParaRPr lang="en-GB" dirty="0">
              <a:highlight>
                <a:srgbClr val="FFFF00"/>
              </a:highlight>
              <a:latin typeface="Graphik Semibold" panose="020B0703030202060203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A255A8-6C1E-EA4A-535B-C187DD44E0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27594"/>
            <a:ext cx="8642350" cy="284370"/>
          </a:xfrm>
        </p:spPr>
        <p:txBody>
          <a:bodyPr/>
          <a:lstStyle/>
          <a:p>
            <a:r>
              <a:rPr lang="en-GB" dirty="0"/>
              <a:t>CO2 emissions reductions by mitigation measure in the IEA Net Zero Emissions by 2050 Scenario, 2022-2050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8D4431-AFFA-F169-A24D-016FF9D9D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489" y="1064766"/>
            <a:ext cx="6343022" cy="3246884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BB9E6-FD05-0EFA-B46F-BDA2A58282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1624" y="4404781"/>
            <a:ext cx="8642350" cy="401400"/>
          </a:xfrm>
        </p:spPr>
        <p:txBody>
          <a:bodyPr/>
          <a:lstStyle/>
          <a:p>
            <a:r>
              <a:rPr lang="en-GB" dirty="0"/>
              <a:t>Key actions to reduce energy intensity - improvement in the efficiency of buildings and equipment, material efficiency and behavioural change, and electrification - contribute to nearly half of all the reductions achieved in 2030</a:t>
            </a:r>
          </a:p>
        </p:txBody>
      </p:sp>
    </p:spTree>
    <p:extLst>
      <p:ext uri="{BB962C8B-B14F-4D97-AF65-F5344CB8AC3E}">
        <p14:creationId xmlns:p14="http://schemas.microsoft.com/office/powerpoint/2010/main" val="118241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DAEF80C-E029-633F-BBCC-A3716E1528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uFill>
                  <a:solidFill>
                    <a:srgbClr val="0044FE"/>
                  </a:solidFill>
                </a:uFill>
                <a:latin typeface="Graphik Semibold" panose="020B0703030202060203" pitchFamily="34" charset="0"/>
                <a:cs typeface="Arial"/>
              </a:rPr>
              <a:t>Doubling efficiency progress requires a step-up across the world</a:t>
            </a:r>
            <a:endParaRPr lang="en-US" dirty="0">
              <a:latin typeface="Graphik Semibold" panose="020B0703030202060203" pitchFamily="34" charset="0"/>
              <a:cs typeface="Arial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8F2B932-0BD0-7C28-5252-A44FED623C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4387028"/>
            <a:ext cx="8642350" cy="434767"/>
          </a:xfrm>
        </p:spPr>
        <p:txBody>
          <a:bodyPr vert="horz" lIns="0" tIns="0" rIns="91440" bIns="72000" rtlCol="0" anchor="ctr">
            <a:noAutofit/>
          </a:bodyPr>
          <a:lstStyle/>
          <a:p>
            <a:r>
              <a:rPr lang="en-GB" dirty="0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Between</a:t>
            </a:r>
            <a:r>
              <a:rPr lang="fr-FR" dirty="0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 2012 and 2021</a:t>
            </a:r>
            <a:r>
              <a:rPr lang="en-GB" dirty="0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, only China achieved an average annual EI improvement higher than 3%.</a:t>
            </a:r>
          </a:p>
          <a:p>
            <a:endParaRPr lang="en-GB" dirty="0">
              <a:uFill>
                <a:solidFill>
                  <a:srgbClr val="0044FE"/>
                </a:solidFill>
              </a:uFill>
              <a:latin typeface="Arial"/>
              <a:cs typeface="Arial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9C00F8F-6E7B-325C-1929-1E2306553E3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0824" y="578321"/>
            <a:ext cx="8642350" cy="28437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GB">
                <a:latin typeface="Arial"/>
                <a:cs typeface="Arial"/>
              </a:rPr>
              <a:t>Annual improvement in Energy Intensity (EI) related to 2021 Total Energy Supply (TES) per country, World, 2012-2021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A0031C-8222-1ED2-F423-564846D923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587" y="862691"/>
            <a:ext cx="7130824" cy="327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21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56852B11-7B04-0A68-E157-4ECC02BEE2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47"/>
          <a:stretch/>
        </p:blipFill>
        <p:spPr>
          <a:xfrm>
            <a:off x="307455" y="2594373"/>
            <a:ext cx="3333094" cy="168551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3" name="Picture 12" descr="A group of people sitting in chairs on a stage&#10;&#10;Description automatically generated">
            <a:extLst>
              <a:ext uri="{FF2B5EF4-FFF2-40B4-BE49-F238E27FC236}">
                <a16:creationId xmlns:a16="http://schemas.microsoft.com/office/drawing/2014/main" id="{3200CE7A-C992-94CF-A33E-62EA6B43E55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224" y="1118406"/>
            <a:ext cx="2937342" cy="1958228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A820B-AF3E-0069-AAAF-51EE0DCED6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2030" y="634406"/>
            <a:ext cx="7993289" cy="284370"/>
          </a:xfrm>
        </p:spPr>
        <p:txBody>
          <a:bodyPr>
            <a:noAutofit/>
          </a:bodyPr>
          <a:lstStyle/>
          <a:p>
            <a:r>
              <a:rPr lang="en-GB" dirty="0">
                <a:latin typeface="+mj-lt"/>
              </a:rPr>
              <a:t>46 governments endorsed the doubling goal at the IEA 8</a:t>
            </a:r>
            <a:r>
              <a:rPr lang="en-GB" baseline="30000" dirty="0">
                <a:latin typeface="+mj-lt"/>
              </a:rPr>
              <a:t>th</a:t>
            </a:r>
            <a:r>
              <a:rPr lang="en-GB" dirty="0">
                <a:latin typeface="+mj-lt"/>
              </a:rPr>
              <a:t> Annual Global Conference on Energy Efficiency in June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12F19A13-0111-7319-A133-AAB09CC623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163489"/>
            <a:ext cx="7993289" cy="39223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uFill>
                  <a:solidFill>
                    <a:srgbClr val="0044FE"/>
                  </a:solidFill>
                </a:uFill>
                <a:latin typeface="Graphik Semibold" panose="020B0703030202060203" pitchFamily="34" charset="0"/>
                <a:cs typeface="Arial"/>
              </a:rPr>
              <a:t>Political appetite for doubling is widespread</a:t>
            </a:r>
            <a:endParaRPr lang="en-US" dirty="0">
              <a:latin typeface="Graphik Semibold" panose="020B0703030202060203" pitchFamily="34" charset="0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643080-5350-3A71-2979-14AB716DFB9D}"/>
              </a:ext>
            </a:extLst>
          </p:cNvPr>
          <p:cNvSpPr txBox="1"/>
          <p:nvPr/>
        </p:nvSpPr>
        <p:spPr>
          <a:xfrm>
            <a:off x="472030" y="4347754"/>
            <a:ext cx="843661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dirty="0"/>
              <a:t>The </a:t>
            </a:r>
            <a:r>
              <a:rPr lang="en-GB" sz="1100" b="1" dirty="0"/>
              <a:t>Versailles Statement</a:t>
            </a:r>
            <a:r>
              <a:rPr lang="en-GB" sz="1100" dirty="0"/>
              <a:t> supports “stronger policies and actions towards the goal of putting the world on track to achieving a doubling of the global average annual rate of energy efficiency improvements this decade”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F1DE085-29A2-0DFC-3A81-A95F0B9BDE57}"/>
              </a:ext>
            </a:extLst>
          </p:cNvPr>
          <p:cNvGrpSpPr/>
          <p:nvPr/>
        </p:nvGrpSpPr>
        <p:grpSpPr>
          <a:xfrm>
            <a:off x="7450379" y="2961672"/>
            <a:ext cx="867799" cy="1087747"/>
            <a:chOff x="9780550" y="1414460"/>
            <a:chExt cx="2066925" cy="2590800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02B1C670-9500-21CE-3474-BACCE6176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780550" y="1414460"/>
              <a:ext cx="2066925" cy="1047750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561F7A9-7F7E-467D-EC1A-1E6794352AB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790639" y="2957509"/>
              <a:ext cx="2056836" cy="1047751"/>
            </a:xfrm>
            <a:prstGeom prst="rect">
              <a:avLst/>
            </a:prstGeom>
          </p:spPr>
        </p:pic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6B0CAC44-0D5B-6A53-3F0F-33F5A39571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77488" y="1147771"/>
            <a:ext cx="1996204" cy="168551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7F13EDB-F15B-D547-2BE9-90817E183D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54614" y="1165758"/>
            <a:ext cx="867799" cy="144766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B3A41A8-98DE-A77E-241D-6E34829FAF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77488" y="2965381"/>
            <a:ext cx="867799" cy="72783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364A1D7-8629-70E1-F99E-884DFE44AFB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488" y="3754197"/>
            <a:ext cx="867799" cy="43989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124AEE6-E652-304C-571C-8ECDD807F6A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86072" y="2965381"/>
            <a:ext cx="867799" cy="871797"/>
          </a:xfrm>
          <a:prstGeom prst="rect">
            <a:avLst/>
          </a:prstGeom>
        </p:spPr>
      </p:pic>
      <p:pic>
        <p:nvPicPr>
          <p:cNvPr id="6" name="Picture 5" descr="A person standing at a podium with microphones&#10;&#10;Description automatically generated">
            <a:extLst>
              <a:ext uri="{FF2B5EF4-FFF2-40B4-BE49-F238E27FC236}">
                <a16:creationId xmlns:a16="http://schemas.microsoft.com/office/drawing/2014/main" id="{B9488F3B-71C3-6237-F2C9-BF902C32A2B2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4" b="13751"/>
          <a:stretch/>
        </p:blipFill>
        <p:spPr>
          <a:xfrm>
            <a:off x="250825" y="984542"/>
            <a:ext cx="2861922" cy="160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18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EA Powerpoint Template">
  <a:themeElements>
    <a:clrScheme name="IEA colour scheme">
      <a:dk1>
        <a:srgbClr val="000000"/>
      </a:dk1>
      <a:lt1>
        <a:srgbClr val="FFFFFF"/>
      </a:lt1>
      <a:dk2>
        <a:srgbClr val="0044FE"/>
      </a:dk2>
      <a:lt2>
        <a:srgbClr val="FFFFFF"/>
      </a:lt2>
      <a:accent1>
        <a:srgbClr val="48D3FE"/>
      </a:accent1>
      <a:accent2>
        <a:srgbClr val="3D7AD2"/>
      </a:accent2>
      <a:accent3>
        <a:srgbClr val="67F393"/>
      </a:accent3>
      <a:accent4>
        <a:srgbClr val="00ADA0"/>
      </a:accent4>
      <a:accent5>
        <a:srgbClr val="FDD324"/>
      </a:accent5>
      <a:accent6>
        <a:srgbClr val="F0A800"/>
      </a:accent6>
      <a:hlink>
        <a:srgbClr val="0044FE"/>
      </a:hlink>
      <a:folHlink>
        <a:srgbClr val="0044F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95000"/>
          </a:schemeClr>
        </a:solidFill>
        <a:ln>
          <a:noFill/>
        </a:ln>
      </a:spPr>
      <a:bodyPr rtlCol="0" anchor="ctr"/>
      <a:lstStyle>
        <a:defPPr algn="ctr">
          <a:defRPr sz="120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EA 2023 Template" id="{9504D4D0-F5DB-4739-97D4-090AEDD8B922}" vid="{E0D3BF3B-1018-400E-A218-41FA691A0B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BA515A7BAE2A43BBCEEFC8DB246324" ma:contentTypeVersion="15" ma:contentTypeDescription="Create a new document." ma:contentTypeScope="" ma:versionID="6a950228ecda8bbf0459858aeb39ae50">
  <xsd:schema xmlns:xsd="http://www.w3.org/2001/XMLSchema" xmlns:xs="http://www.w3.org/2001/XMLSchema" xmlns:p="http://schemas.microsoft.com/office/2006/metadata/properties" xmlns:ns2="57fe772f-00cf-4dad-b0cb-913608da9119" xmlns:ns3="c5f555a3-b848-4bea-9c8d-34a4da0e4343" targetNamespace="http://schemas.microsoft.com/office/2006/metadata/properties" ma:root="true" ma:fieldsID="d7c0eaa83d08b7f8f69d0fe19b67691a" ns2:_="" ns3:_="">
    <xsd:import namespace="57fe772f-00cf-4dad-b0cb-913608da9119"/>
    <xsd:import namespace="c5f555a3-b848-4bea-9c8d-34a4da0e43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fe772f-00cf-4dad-b0cb-913608da91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e864938-2603-473d-8bcd-f12a868843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f555a3-b848-4bea-9c8d-34a4da0e434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afdac5b-07eb-4f5e-9c79-778fcf53685d}" ma:internalName="TaxCatchAll" ma:showField="CatchAllData" ma:web="c5f555a3-b848-4bea-9c8d-34a4da0e43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f555a3-b848-4bea-9c8d-34a4da0e4343" xsi:nil="true"/>
    <lcf76f155ced4ddcb4097134ff3c332f xmlns="57fe772f-00cf-4dad-b0cb-913608da911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9EDCF2-EE61-4CF6-99E0-D6C9BC788435}"/>
</file>

<file path=customXml/itemProps2.xml><?xml version="1.0" encoding="utf-8"?>
<ds:datastoreItem xmlns:ds="http://schemas.openxmlformats.org/officeDocument/2006/customXml" ds:itemID="{CE7A92D0-9FD2-42E9-B7C1-394CCDC472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1D8AFC-27C7-4319-80B6-EE5ED78A6180}">
  <ds:schemaRefs>
    <ds:schemaRef ds:uri="http://schemas.openxmlformats.org/package/2006/metadata/core-properties"/>
    <ds:schemaRef ds:uri="d2704e62-fafe-4b42-852b-4e378ec73df3"/>
    <ds:schemaRef ds:uri="36a2ef14-3043-49d6-9c3e-dd5d12cb1df9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IEA 2023 Template</Template>
  <TotalTime>2462</TotalTime>
  <Words>1010</Words>
  <Application>Microsoft Office PowerPoint</Application>
  <PresentationFormat>On-screen Show (16:9)</PresentationFormat>
  <Paragraphs>170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Graphik Regular</vt:lpstr>
      <vt:lpstr>Graphik Semibold</vt:lpstr>
      <vt:lpstr>Arial</vt:lpstr>
      <vt:lpstr>Calibri</vt:lpstr>
      <vt:lpstr>Century Gothic</vt:lpstr>
      <vt:lpstr>Segoe UI</vt:lpstr>
      <vt:lpstr>Symbol</vt:lpstr>
      <vt:lpstr>IEA Powerpoint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Policy Packages for Energy Efficiency</vt:lpstr>
      <vt:lpstr>PowerPoint Presentation</vt:lpstr>
    </vt:vector>
  </TitlesOfParts>
  <Company>International Energy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 Jack, IEA/EMS/EEFD</dc:creator>
  <cp:lastModifiedBy>MOTHERWAY Brian, IEA/EMS/EEIT</cp:lastModifiedBy>
  <cp:revision>10</cp:revision>
  <cp:lastPrinted>2017-08-30T14:17:09Z</cp:lastPrinted>
  <dcterms:created xsi:type="dcterms:W3CDTF">2023-10-09T15:57:46Z</dcterms:created>
  <dcterms:modified xsi:type="dcterms:W3CDTF">2023-10-25T10:15:09Z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0x010100D607ACD2D0BBAA448947F92402021F3F</vt:lpwstr>
  </property>
  <property fmtid="{D5CDD505-2E9C-101B-9397-08002B2CF9AE}" pid="3" name="MediaServiceImageTags">
    <vt:lpwstr/>
  </property>
</Properties>
</file>