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57" r:id="rId5"/>
    <p:sldId id="401" r:id="rId6"/>
    <p:sldId id="404" r:id="rId7"/>
    <p:sldId id="408" r:id="rId8"/>
    <p:sldId id="405" r:id="rId9"/>
    <p:sldId id="406" r:id="rId10"/>
    <p:sldId id="407" r:id="rId11"/>
    <p:sldId id="261" r:id="rId12"/>
    <p:sldId id="262" r:id="rId13"/>
    <p:sldId id="265" r:id="rId14"/>
    <p:sldId id="263" r:id="rId15"/>
    <p:sldId id="264" r:id="rId16"/>
    <p:sldId id="409" r:id="rId17"/>
    <p:sldId id="410" r:id="rId18"/>
    <p:sldId id="472" r:id="rId19"/>
    <p:sldId id="473" r:id="rId20"/>
    <p:sldId id="474" r:id="rId21"/>
    <p:sldId id="485" r:id="rId22"/>
    <p:sldId id="475" r:id="rId23"/>
    <p:sldId id="476" r:id="rId24"/>
    <p:sldId id="477" r:id="rId25"/>
    <p:sldId id="480" r:id="rId26"/>
    <p:sldId id="486" r:id="rId27"/>
    <p:sldId id="481" r:id="rId28"/>
    <p:sldId id="471" r:id="rId29"/>
    <p:sldId id="484" r:id="rId30"/>
    <p:sldId id="483" r:id="rId31"/>
    <p:sldId id="277" r:id="rId32"/>
    <p:sldId id="294" r:id="rId33"/>
    <p:sldId id="258" r:id="rId34"/>
    <p:sldId id="296" r:id="rId35"/>
    <p:sldId id="492" r:id="rId36"/>
    <p:sldId id="259" r:id="rId37"/>
    <p:sldId id="494" r:id="rId38"/>
    <p:sldId id="493" r:id="rId39"/>
    <p:sldId id="489" r:id="rId40"/>
    <p:sldId id="490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71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D63"/>
    <a:srgbClr val="404040"/>
    <a:srgbClr val="5DE1E6"/>
    <a:srgbClr val="01165D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9BB77-DA30-4DE5-B09E-08E1BFE45EC0}" v="2" dt="2023-10-30T12:26:39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0045" autoAdjust="0"/>
  </p:normalViewPr>
  <p:slideViewPr>
    <p:cSldViewPr snapToGrid="0" showGuides="1">
      <p:cViewPr varScale="1">
        <p:scale>
          <a:sx n="143" d="100"/>
          <a:sy n="143" d="100"/>
        </p:scale>
        <p:origin x="1388" y="68"/>
      </p:cViewPr>
      <p:guideLst>
        <p:guide orient="horz" pos="39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22:11:16.964"/>
    </inkml:context>
    <inkml:brush xml:id="br0">
      <inkml:brushProperty name="width" value="0.11465" units="cm"/>
      <inkml:brushProperty name="height" value="0.11465" units="cm"/>
      <inkml:brushProperty name="color" value="#9F1D63"/>
    </inkml:brush>
  </inkml:definitions>
  <inkml:trace contextRef="#ctx0" brushRef="#br0">1 11472 24575,'10'-7'0,"16"-11"0,22-10 0,27-16 0,12 0 0,-41 20 0,1 0 0,4 0 0,3 0 0,-1 1 0,4 2 0,6-1 0,1 1 0,1-1 0,-1 2 0,-1 1 0,1 1 0,-2-1 0,-1 1 0,-1-2 0,2 1 0,-1-1 0,0 2 0,0-1 0,-1-1 0,3-1 0,0 1 0,-2 2 0,0 0 0,-2-1 0,-1 1 0,-4 2 0,-2 1 0,45-17 0,-2-1 0,-48 17 0,2-3 0,-1-1 0,0-1 0,2-2 0,0-1 0,-2 1 0,1 0 0,-1-2 0,0 1 0,2 1 0,-1-1 0,0 0 0,0-1 0,-1-2 0,1 0 0,1-1 0,0-2 0,1-1 0,0 1 0,-1-2 0,2 1 0,-1 0 0,2 0 0,-2 0 0,-1 0 0,3 0 0,2-1 0,3-1 0,0-3 0,3 0 0,0-1 0,5-4 0,0-2 0,-1 0 0,2-1 0,-1-1 0,0-2 0,0 0 0,-1-1 0,-1 1 0,-3 2 0,0-3 0,0 2 0,0 1 0,0 1 0,0-1 0,1-1 0,0-1 0,0-2 0,1-3 0,1 1 0,0-5 0,-1-1 0,-1-1 0,-2 0 0,-1-2 0,-1-1 0,-2-1 0,-3 0 0,-2-1 0,-1 0 0,-5 2 0,0 2 0,-5 4 0,-2 0 0,-6 7 0,0 2 0,23-36 0,0 1 0,1 3 0,2-6 0,-28 40 0,0-1 0,3-1 0,-3-2 0,1-1 0,-1-1 0,0 0 0,1-1 0,-1-4 0,-1-1 0,4-4 0,0 0 0,6-7 0,-1-3 0,5-6 0,-1-2 0,3-3 0,0-2 0,0-1 0,0 0 0,1-1 0,0 1 0,-3 6 0,1 1 0,-3 4 0,-2 1 0,-3 5 0,-2 2 0,-6 5 0,0 1 0,-3 3 0,-1 1 0,-2 4 0,-3 2 0,0 1 0,0 0 0,17-43 0,0 3 0,5-3 0,-20 44 0,0 0 0,3-3 0,-1-1 0,0-1 0,2-2 0,2-5 0,-1 5 0,3-14 0,-4-11 0,-9 12 0,10-25 0,0 22 0,3-4 0,7-11 0,1-3 0,-12 25 0,1-3 0,0 0-181,2-7 1,1-1 0,-2-1 180,-1 4 0,-2 1 0,0-1 0,1 2 0,0-1 0,-1 1 0,-1 4 0,0 0 0,-1 2 0,11-28 0,0 2-53,-3 4 0,1 0 53,-2 3 0,-2 1 0,2-2 0,-1 0 0,-2-3 0,1 0 0,1 0 0,1 0 0,1-5 0,-1-2 0,3-2 0,-1-1 0,0 0 0,1 1 0,-4-1 0,0 1 0,-2 5 0,0 1 0,-3 6 0,-2 1 0,-2 6 0,0 3 0,-2 8 0,-2 3 0,-3 10 0,-1 2 0,2-26 538,-6 21-538,-4 18 109,-3 9-109,3-1 0,0-3 0,4-2 0,0 2 0,-4 4 0,3 3 0,-3 0 0,3 1 0,0-2 0,0 4 0,0 1 0,-2 1 0,1 4 0,-1 4 0,-1 5 0,0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21:49:11.122"/>
    </inkml:context>
    <inkml:brush xml:id="br0">
      <inkml:brushProperty name="width" value="0.11465" units="cm"/>
      <inkml:brushProperty name="height" value="0.11465" units="cm"/>
      <inkml:brushProperty name="color" value="#9F1D63"/>
    </inkml:brush>
  </inkml:definitions>
  <inkml:trace contextRef="#ctx0" brushRef="#br0">1 11472 24575,'10'-7'0,"16"-11"0,22-10 0,27-16 0,12 0 0,-41 20 0,1 0 0,4 0 0,3 0 0,-1 1 0,4 2 0,6-1 0,1 1 0,1-1 0,-1 2 0,-1 1 0,1 1 0,-2-1 0,-1 1 0,-1-2 0,2 1 0,-1-1 0,0 2 0,0-1 0,-1-1 0,3-1 0,0 1 0,-2 2 0,0 0 0,-2-1 0,-1 1 0,-4 2 0,-2 1 0,45-17 0,-2-1 0,-48 17 0,2-3 0,-1-1 0,0-1 0,2-2 0,0-1 0,-2 1 0,1 0 0,-1-2 0,0 1 0,2 1 0,-1-1 0,0 0 0,0-1 0,-1-2 0,1 0 0,1-1 0,0-2 0,1-1 0,0 1 0,-1-2 0,2 1 0,-1 0 0,2 0 0,-2 0 0,-1 0 0,3 0 0,2-1 0,3-1 0,0-3 0,3 0 0,0-1 0,5-4 0,0-2 0,-1 0 0,2-1 0,-1-1 0,0-2 0,0 0 0,-1-1 0,-1 1 0,-3 2 0,0-3 0,0 2 0,0 1 0,0 1 0,0-1 0,1-1 0,0-1 0,0-2 0,1-3 0,1 1 0,0-5 0,-1-1 0,-1-1 0,-2 0 0,-1-2 0,-1-1 0,-2-1 0,-3 0 0,-2-1 0,-1 0 0,-5 2 0,0 2 0,-5 4 0,-2 0 0,-6 7 0,0 2 0,23-36 0,0 1 0,1 3 0,2-6 0,-28 40 0,0-1 0,3-1 0,-3-2 0,1-1 0,-1-1 0,0 0 0,1-1 0,-1-4 0,-1-1 0,4-4 0,0 0 0,6-7 0,-1-3 0,5-6 0,-1-2 0,3-3 0,0-2 0,0-1 0,0 0 0,1-1 0,0 1 0,-3 6 0,1 1 0,-3 4 0,-2 1 0,-3 5 0,-2 2 0,-6 5 0,0 1 0,-3 3 0,-1 1 0,-2 4 0,-3 2 0,0 1 0,0 0 0,17-43 0,0 3 0,5-3 0,-20 44 0,0 0 0,3-3 0,-1-1 0,0-1 0,2-2 0,2-5 0,-1 5 0,3-14 0,-4-11 0,-9 12 0,10-25 0,0 22 0,3-4 0,7-11 0,1-3 0,-12 25 0,1-3 0,0 0-181,2-7 1,1-1 0,-2-1 180,-1 4 0,-2 1 0,0-1 0,1 2 0,0-1 0,-1 1 0,-1 4 0,0 0 0,-1 2 0,11-28 0,0 2-53,-3 4 0,1 0 53,-2 3 0,-2 1 0,2-2 0,-1 0 0,-2-3 0,1 0 0,1 0 0,1 0 0,1-5 0,-1-2 0,3-2 0,-1-1 0,0 0 0,1 1 0,-4-1 0,0 1 0,-2 5 0,0 1 0,-3 6 0,-2 1 0,-2 6 0,0 3 0,-2 8 0,-2 3 0,-3 10 0,-1 2 0,2-26 538,-6 21-538,-4 18 109,-3 9-109,3-1 0,0-3 0,4-2 0,0 2 0,-4 4 0,3 3 0,-3 0 0,3 1 0,0-2 0,0 4 0,0 1 0,-2 1 0,1 4 0,-1 4 0,-1 5 0,0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21:49:11.122"/>
    </inkml:context>
    <inkml:brush xml:id="br0">
      <inkml:brushProperty name="width" value="0.11465" units="cm"/>
      <inkml:brushProperty name="height" value="0.11465" units="cm"/>
      <inkml:brushProperty name="color" value="#9F1D63"/>
    </inkml:brush>
  </inkml:definitions>
  <inkml:trace contextRef="#ctx0" brushRef="#br0">1 11472 24575,'10'-7'0,"16"-11"0,22-10 0,27-16 0,12 0 0,-41 20 0,1 0 0,4 0 0,3 0 0,-1 1 0,4 2 0,6-1 0,1 1 0,1-1 0,-1 2 0,-1 1 0,1 1 0,-2-1 0,-1 1 0,-1-2 0,2 1 0,-1-1 0,0 2 0,0-1 0,-1-1 0,3-1 0,0 1 0,-2 2 0,0 0 0,-2-1 0,-1 1 0,-4 2 0,-2 1 0,45-17 0,-2-1 0,-48 17 0,2-3 0,-1-1 0,0-1 0,2-2 0,0-1 0,-2 1 0,1 0 0,-1-2 0,0 1 0,2 1 0,-1-1 0,0 0 0,0-1 0,-1-2 0,1 0 0,1-1 0,0-2 0,1-1 0,0 1 0,-1-2 0,2 1 0,-1 0 0,2 0 0,-2 0 0,-1 0 0,3 0 0,2-1 0,3-1 0,0-3 0,3 0 0,0-1 0,5-4 0,0-2 0,-1 0 0,2-1 0,-1-1 0,0-2 0,0 0 0,-1-1 0,-1 1 0,-3 2 0,0-3 0,0 2 0,0 1 0,0 1 0,0-1 0,1-1 0,0-1 0,0-2 0,1-3 0,1 1 0,0-5 0,-1-1 0,-1-1 0,-2 0 0,-1-2 0,-1-1 0,-2-1 0,-3 0 0,-2-1 0,-1 0 0,-5 2 0,0 2 0,-5 4 0,-2 0 0,-6 7 0,0 2 0,23-36 0,0 1 0,1 3 0,2-6 0,-28 40 0,0-1 0,3-1 0,-3-2 0,1-1 0,-1-1 0,0 0 0,1-1 0,-1-4 0,-1-1 0,4-4 0,0 0 0,6-7 0,-1-3 0,5-6 0,-1-2 0,3-3 0,0-2 0,0-1 0,0 0 0,1-1 0,0 1 0,-3 6 0,1 1 0,-3 4 0,-2 1 0,-3 5 0,-2 2 0,-6 5 0,0 1 0,-3 3 0,-1 1 0,-2 4 0,-3 2 0,0 1 0,0 0 0,17-43 0,0 3 0,5-3 0,-20 44 0,0 0 0,3-3 0,-1-1 0,0-1 0,2-2 0,2-5 0,-1 5 0,3-14 0,-4-11 0,-9 12 0,10-25 0,0 22 0,3-4 0,7-11 0,1-3 0,-12 25 0,1-3 0,0 0-181,2-7 1,1-1 0,-2-1 180,-1 4 0,-2 1 0,0-1 0,1 2 0,0-1 0,-1 1 0,-1 4 0,0 0 0,-1 2 0,11-28 0,0 2-53,-3 4 0,1 0 53,-2 3 0,-2 1 0,2-2 0,-1 0 0,-2-3 0,1 0 0,1 0 0,1 0 0,1-5 0,-1-2 0,3-2 0,-1-1 0,0 0 0,1 1 0,-4-1 0,0 1 0,-2 5 0,0 1 0,-3 6 0,-2 1 0,-2 6 0,0 3 0,-2 8 0,-2 3 0,-3 10 0,-1 2 0,2-26 538,-6 21-538,-4 18 109,-3 9-109,3-1 0,0-3 0,4-2 0,0 2 0,-4 4 0,3 3 0,-3 0 0,3 1 0,0-2 0,0 4 0,0 1 0,-2 1 0,1 4 0,-1 4 0,-1 5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21:49:11.122"/>
    </inkml:context>
    <inkml:brush xml:id="br0">
      <inkml:brushProperty name="width" value="0.11465" units="cm"/>
      <inkml:brushProperty name="height" value="0.11465" units="cm"/>
      <inkml:brushProperty name="color" value="#9F1D63"/>
    </inkml:brush>
  </inkml:definitions>
  <inkml:trace contextRef="#ctx0" brushRef="#br0">1 11472 24575,'10'-7'0,"16"-11"0,22-10 0,27-16 0,12 0 0,-41 20 0,1 0 0,4 0 0,3 0 0,-1 1 0,4 2 0,6-1 0,1 1 0,1-1 0,-1 2 0,-1 1 0,1 1 0,-2-1 0,-1 1 0,-1-2 0,2 1 0,-1-1 0,0 2 0,0-1 0,-1-1 0,3-1 0,0 1 0,-2 2 0,0 0 0,-2-1 0,-1 1 0,-4 2 0,-2 1 0,45-17 0,-2-1 0,-48 17 0,2-3 0,-1-1 0,0-1 0,2-2 0,0-1 0,-2 1 0,1 0 0,-1-2 0,0 1 0,2 1 0,-1-1 0,0 0 0,0-1 0,-1-2 0,1 0 0,1-1 0,0-2 0,1-1 0,0 1 0,-1-2 0,2 1 0,-1 0 0,2 0 0,-2 0 0,-1 0 0,3 0 0,2-1 0,3-1 0,0-3 0,3 0 0,0-1 0,5-4 0,0-2 0,-1 0 0,2-1 0,-1-1 0,0-2 0,0 0 0,-1-1 0,-1 1 0,-3 2 0,0-3 0,0 2 0,0 1 0,0 1 0,0-1 0,1-1 0,0-1 0,0-2 0,1-3 0,1 1 0,0-5 0,-1-1 0,-1-1 0,-2 0 0,-1-2 0,-1-1 0,-2-1 0,-3 0 0,-2-1 0,-1 0 0,-5 2 0,0 2 0,-5 4 0,-2 0 0,-6 7 0,0 2 0,23-36 0,0 1 0,1 3 0,2-6 0,-28 40 0,0-1 0,3-1 0,-3-2 0,1-1 0,-1-1 0,0 0 0,1-1 0,-1-4 0,-1-1 0,4-4 0,0 0 0,6-7 0,-1-3 0,5-6 0,-1-2 0,3-3 0,0-2 0,0-1 0,0 0 0,1-1 0,0 1 0,-3 6 0,1 1 0,-3 4 0,-2 1 0,-3 5 0,-2 2 0,-6 5 0,0 1 0,-3 3 0,-1 1 0,-2 4 0,-3 2 0,0 1 0,0 0 0,17-43 0,0 3 0,5-3 0,-20 44 0,0 0 0,3-3 0,-1-1 0,0-1 0,2-2 0,2-5 0,-1 5 0,3-14 0,-4-11 0,-9 12 0,10-25 0,0 22 0,3-4 0,7-11 0,1-3 0,-12 25 0,1-3 0,0 0-181,2-7 1,1-1 0,-2-1 180,-1 4 0,-2 1 0,0-1 0,1 2 0,0-1 0,-1 1 0,-1 4 0,0 0 0,-1 2 0,11-28 0,0 2-53,-3 4 0,1 0 53,-2 3 0,-2 1 0,2-2 0,-1 0 0,-2-3 0,1 0 0,1 0 0,1 0 0,1-5 0,-1-2 0,3-2 0,-1-1 0,0 0 0,1 1 0,-4-1 0,0 1 0,-2 5 0,0 1 0,-3 6 0,-2 1 0,-2 6 0,0 3 0,-2 8 0,-2 3 0,-3 10 0,-1 2 0,2-26 538,-6 21-538,-4 18 109,-3 9-109,3-1 0,0-3 0,4-2 0,0 2 0,-4 4 0,3 3 0,-3 0 0,3 1 0,0-2 0,0 4 0,0 1 0,-2 1 0,1 4 0,-1 4 0,-1 5 0,0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22:16:26.742"/>
    </inkml:context>
    <inkml:brush xml:id="br0">
      <inkml:brushProperty name="width" value="0.11465" units="cm"/>
      <inkml:brushProperty name="height" value="0.11465" units="cm"/>
      <inkml:brushProperty name="color" value="#00B050"/>
    </inkml:brush>
  </inkml:definitions>
  <inkml:trace contextRef="#ctx0" brushRef="#br0">1 3906 24575,'13'-3'0,"22"-3"0,27-3 0,36-6 0,15 0 0,-53 6 0,2 1 0,4 0 0,4 0 0,1 0 0,3 1 0,8-1 0,1 1 0,2 0 0,-1 0 0,-2 1 0,2-1 0,-4 1 0,0 0 0,-1-1 0,2 0 0,-2 1 0,1 0 0,-1-1 0,0 0 0,3 0 0,0 0 0,-2 1 0,-1 0 0,-1 0 0,-2 0 0,-6 0 0,-1 1 0,56-6 0,0 0 0,-63 5 0,1 0 0,0-1 0,0 0 0,2-1 0,0 0 0,-2 0 0,1 0 0,-2 0 0,1 0 0,2 0 0,0 0 0,-1 0 0,-1-1 0,1 0 0,-1 0 0,2-1 0,1 0 0,0-1 0,0 1 0,0-1 0,2 1 0,-1-1 0,2 1 0,-3-1 0,1 0 0,1 1 0,4-1 0,3 0 0,2-1 0,2-1 0,1 0 0,6 0 0,0-2 0,0 0 0,1 1 0,-1-2 0,0 0 0,0 0 0,-1 0 0,-2 0 0,-2 0 0,-2 0 0,0 0 0,1 1 0,1 0 0,-2 0 0,2-1 0,-1 0 0,1-1 0,2 0 0,1-1 0,-1-1 0,-1 0 0,-1-1 0,-2 0 0,-2 0 0,-2-1 0,-2 0 0,-3 0 0,-4-1 0,-1 1 0,-5 0 0,-2 1 0,-5 1 0,-4 1 0,-7 2 0,-1 0 0,32-12 0,-2 0 0,2 2 0,3-3 0,-37 14 0,1 0 0,2-1 0,-2 0 0,0-1 0,-1 0 0,1 0 0,0 0 0,-1-2 0,0 0 0,3-1 0,2-1 0,6-2 0,0-1 0,6-1 0,-1-2 0,4-1 0,-1 0 0,1 0 0,0-1 0,1 0 0,0 1 0,-3 1 0,0 1 0,-4 1 0,-2 0 0,-4 2 0,-2 1 0,-8 2 0,-2 0 0,-2 1 0,-1 0 0,-4 2 0,-3 0 0,0 1 0,0 0 0,22-16 0,0 2 0,6-1 0,-25 16 0,0-2 0,2 0 0,1 0 0,-1-1 0,2 0 0,3-2 0,0 1 0,2-4 0,-4-4 0,-12 5 0,14-10 0,-2 8 0,5-1 0,8-4 0,3-1 0,-16 9 0,0-2 0,2 1-181,2-3 1,0 0 0,-1 0 180,-3 0 0,-2 2 0,1-2 0,1 2 0,-1-1 0,0 0 0,-2 2 0,-1 0 0,0 1 0,15-10 0,-2 0-53,-2 2 0,0 1 53,-2 0 0,-2 0 0,1 0 0,0-1 0,-3 0 0,1 0 0,2 0 0,1 0 0,1-3 0,-1 1 0,3-2 0,0 1 0,0-1 0,0 1 0,-4-1 0,-1 1 0,-2 1 0,1 1 0,-6 2 0,-2 0 0,-1 2 0,-1 1 0,-4 3 0,-1 1 0,-4 3 0,-2 1 0,3-9 538,-7 7-538,-6 7 109,-4 2-109,4 0 0,-1-1 0,7 0 0,-2 0 0,-4 1 0,4 2 0,-4-1 0,4 1 0,-1-1 0,1 2 0,0 0 0,-2 0 0,0 2 0,0 0 0,-3 3 0,1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22:36:39.102"/>
    </inkml:context>
    <inkml:brush xml:id="br0">
      <inkml:brushProperty name="width" value="0.11465" units="cm"/>
      <inkml:brushProperty name="height" value="0.11465" units="cm"/>
      <inkml:brushProperty name="color" value="#9F1D63"/>
    </inkml:brush>
  </inkml:definitions>
  <inkml:trace contextRef="#ctx0" brushRef="#br0">1 11472 24575,'10'-7'0,"16"-11"0,22-10 0,27-16 0,12 0 0,-41 20 0,1 0 0,4 0 0,3 0 0,-1 1 0,4 2 0,6-1 0,1 1 0,1-1 0,-1 2 0,-1 1 0,1 1 0,-2-1 0,-1 1 0,-1-2 0,2 1 0,-1-1 0,0 2 0,0-1 0,-1-1 0,3-1 0,0 1 0,-2 2 0,0 0 0,-2-1 0,-1 1 0,-4 2 0,-2 1 0,45-17 0,-2-1 0,-48 17 0,2-3 0,-1-1 0,0-1 0,2-2 0,0-1 0,-2 1 0,1 0 0,-1-2 0,0 1 0,2 1 0,-1-1 0,0 0 0,0-1 0,-1-2 0,1 0 0,1-1 0,0-2 0,1-1 0,0 1 0,-1-2 0,2 1 0,-1 0 0,2 0 0,-2 0 0,-1 0 0,3 0 0,2-1 0,3-1 0,0-3 0,3 0 0,0-1 0,5-4 0,0-2 0,-1 0 0,2-1 0,-1-1 0,0-2 0,0 0 0,-1-1 0,-1 1 0,-3 2 0,0-3 0,0 2 0,0 1 0,0 1 0,0-1 0,1-1 0,0-1 0,0-2 0,1-3 0,1 1 0,0-5 0,-1-1 0,-1-1 0,-2 0 0,-1-2 0,-1-1 0,-2-1 0,-3 0 0,-2-1 0,-1 0 0,-5 2 0,0 2 0,-5 4 0,-2 0 0,-6 7 0,0 2 0,23-36 0,0 1 0,1 3 0,2-6 0,-28 40 0,0-1 0,3-1 0,-3-2 0,1-1 0,-1-1 0,0 0 0,1-1 0,-1-4 0,-1-1 0,4-4 0,0 0 0,6-7 0,-1-3 0,5-6 0,-1-2 0,3-3 0,0-2 0,0-1 0,0 0 0,1-1 0,0 1 0,-3 6 0,1 1 0,-3 4 0,-2 1 0,-3 5 0,-2 2 0,-6 5 0,0 1 0,-3 3 0,-1 1 0,-2 4 0,-3 2 0,0 1 0,0 0 0,17-43 0,0 3 0,5-3 0,-20 44 0,0 0 0,3-3 0,-1-1 0,0-1 0,2-2 0,2-5 0,-1 5 0,3-14 0,-4-11 0,-9 12 0,10-25 0,0 22 0,3-4 0,7-11 0,1-3 0,-12 25 0,1-3 0,0 0-181,2-7 1,1-1 0,-2-1 180,-1 4 0,-2 1 0,0-1 0,1 2 0,0-1 0,-1 1 0,-1 4 0,0 0 0,-1 2 0,11-28 0,0 2-53,-3 4 0,1 0 53,-2 3 0,-2 1 0,2-2 0,-1 0 0,-2-3 0,1 0 0,1 0 0,1 0 0,1-5 0,-1-2 0,3-2 0,-1-1 0,0 0 0,1 1 0,-4-1 0,0 1 0,-2 5 0,0 1 0,-3 6 0,-2 1 0,-2 6 0,0 3 0,-2 8 0,-2 3 0,-3 10 0,-1 2 0,2-26 538,-6 21-538,-4 18 109,-3 9-109,3-1 0,0-3 0,4-2 0,0 2 0,-4 4 0,3 3 0,-3 0 0,3 1 0,0-2 0,0 4 0,0 1 0,-2 1 0,1 4 0,-1 4 0,-1 5 0,0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22:36:39.111"/>
    </inkml:context>
    <inkml:brush xml:id="br0">
      <inkml:brushProperty name="width" value="0.11465" units="cm"/>
      <inkml:brushProperty name="height" value="0.11465" units="cm"/>
      <inkml:brushProperty name="color" value="#00B050"/>
    </inkml:brush>
  </inkml:definitions>
  <inkml:trace contextRef="#ctx0" brushRef="#br0">1 3906 24575,'13'-3'0,"22"-3"0,27-3 0,36-6 0,15 0 0,-53 6 0,2 1 0,4 0 0,4 0 0,1 0 0,3 1 0,8-1 0,1 1 0,2 0 0,-1 0 0,-2 1 0,2-1 0,-4 1 0,0 0 0,-1-1 0,2 0 0,-2 1 0,1 0 0,-1-1 0,0 0 0,3 0 0,0 0 0,-2 1 0,-1 0 0,-1 0 0,-2 0 0,-6 0 0,-1 1 0,56-6 0,0 0 0,-63 5 0,1 0 0,0-1 0,0 0 0,2-1 0,0 0 0,-2 0 0,1 0 0,-2 0 0,1 0 0,2 0 0,0 0 0,-1 0 0,-1-1 0,1 0 0,-1 0 0,2-1 0,1 0 0,0-1 0,0 1 0,0-1 0,2 1 0,-1-1 0,2 1 0,-3-1 0,1 0 0,1 1 0,4-1 0,3 0 0,2-1 0,2-1 0,1 0 0,6 0 0,0-2 0,0 0 0,1 1 0,-1-2 0,0 0 0,0 0 0,-1 0 0,-2 0 0,-2 0 0,-2 0 0,0 0 0,1 1 0,1 0 0,-2 0 0,2-1 0,-1 0 0,1-1 0,2 0 0,1-1 0,-1-1 0,-1 0 0,-1-1 0,-2 0 0,-2 0 0,-2-1 0,-2 0 0,-3 0 0,-4-1 0,-1 1 0,-5 0 0,-2 1 0,-5 1 0,-4 1 0,-7 2 0,-1 0 0,32-12 0,-2 0 0,2 2 0,3-3 0,-37 14 0,1 0 0,2-1 0,-2 0 0,0-1 0,-1 0 0,1 0 0,0 0 0,-1-2 0,0 0 0,3-1 0,2-1 0,6-2 0,0-1 0,6-1 0,-1-2 0,4-1 0,-1 0 0,1 0 0,0-1 0,1 0 0,0 1 0,-3 1 0,0 1 0,-4 1 0,-2 0 0,-4 2 0,-2 1 0,-8 2 0,-2 0 0,-2 1 0,-1 0 0,-4 2 0,-3 0 0,0 1 0,0 0 0,22-16 0,0 2 0,6-1 0,-25 16 0,0-2 0,2 0 0,1 0 0,-1-1 0,2 0 0,3-2 0,0 1 0,2-4 0,-4-4 0,-12 5 0,14-10 0,-2 8 0,5-1 0,8-4 0,3-1 0,-16 9 0,0-2 0,2 1-181,2-3 1,0 0 0,-1 0 180,-3 0 0,-2 2 0,1-2 0,1 2 0,-1-1 0,0 0 0,-2 2 0,-1 0 0,0 1 0,15-10 0,-2 0-53,-2 2 0,0 1 53,-2 0 0,-2 0 0,1 0 0,0-1 0,-3 0 0,1 0 0,2 0 0,1 0 0,1-3 0,-1 1 0,3-2 0,0 1 0,0-1 0,0 1 0,-4-1 0,-1 1 0,-2 1 0,1 1 0,-6 2 0,-2 0 0,-1 2 0,-1 1 0,-4 3 0,-1 1 0,-4 3 0,-2 1 0,3-9 538,-7 7-538,-6 7 109,-4 2-109,4 0 0,-1-1 0,7 0 0,-2 0 0,-4 1 0,4 2 0,-4-1 0,4 1 0,-1-1 0,1 2 0,0 0 0,-2 0 0,0 2 0,0 0 0,-3 3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5F91-1F64-4A45-A9E3-9B2D599DB232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6609D-F528-486A-8B77-7D13438CDAD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4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54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2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E3266-C136-0D46-99B8-9EF66339269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7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E3266-C136-0D46-99B8-9EF66339269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33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784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630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7301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030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0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6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0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2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60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6609D-F528-486A-8B77-7D13438CDAD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0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5D8E7-E1D8-A61E-EB35-C787712FE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D6F3C6-AE8B-1BC9-049A-86BA2003B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B1ED50-037A-0040-C643-E18F3226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4B2097-52DE-6A55-4B02-1B1A65B1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3AEBA-2AD2-FFC5-768A-D18D9643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5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AAE16-E1C3-B70D-0BFA-A17F228B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F3B1C1-4FBF-8893-4F5A-9FCBAD709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34BF7E-6AC6-3EA1-B88B-4F6D0257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40512-6FFB-7802-4DD7-DF9690BD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5FC03-6CF7-89B9-F60B-A4B3B4A4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2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94EA8E-77FF-49F9-4EAE-7F7815F00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BD4460-DB05-18CB-E570-A36C5B829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7714B0-DADD-9770-39AC-26F815BC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822EE-0B0F-57B6-9F19-F0E4E04B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3A7B3-FBFB-81BF-F8D0-B87C4F40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2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F6ECE-8235-9838-649A-AEFF3B1C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4E9A8-B9B2-0870-EDEB-8EC4D3EE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D435C-8327-9A1A-B647-E11478B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146E0-1822-2FBC-8A78-195CC269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6767C-F1F2-3EA4-1CB2-10ED05FB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22340-D992-EEEC-3F89-AC0A5812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6872A5-B87E-48CF-0C08-70D7D89A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2A266-AEB7-5CD7-3E9B-6E6A4F7B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453D9-8025-F620-9360-5323C007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83657-5B01-D4EF-788C-9B5C7264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4AB76-056C-91E6-0A31-767CA477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19B18-09F8-B457-70D6-5D713BDF6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443383-4455-F5BC-DB95-98A563E34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2155A1-8BC3-AEF9-4DD3-AFA741CD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586300-6C08-0410-06D9-13889CDC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A2BAF-D82F-6D0A-2586-9E89B9CC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7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6E0FE-A940-2121-4E32-E6F9BE6B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9362CA-50F4-8BC8-4939-35D528465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0327AF-A73A-BDDF-94B4-0CA3DE70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79D535-C4AD-ED0D-8846-0E91003B8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D8F16D-F105-5DA9-A858-805B9CF5A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43545D-5AA5-05EE-5488-9DABC998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BACE56-608F-21F0-B5DD-614DB34A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BECF52-BDD7-4D92-A0C0-2ABBB762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E8C9-D34A-2F78-CB63-930ADD7A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C2E36D-8F6A-415B-23CC-C180D986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9E4EB5-1C72-5EB2-20EF-13962540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64A991-F2D8-4F4D-46DD-8470C152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78A613-65A0-B930-04CE-8D954128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A875F8-5A80-7F1F-42D1-9601A1D5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0FDC0-ABB4-6F5E-0821-3CCFA8E6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5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B1711-BFE8-67FD-E169-8AE6B797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80D62-88DD-6C08-70A8-53896129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93364F-674C-2B9B-4135-889AE0C25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274BB-990A-7BB2-2C7E-EE496099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4B5492-0C6C-B1A2-E052-52BA7CA4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23BF96-85CF-37DB-7D1C-D821CB66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5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2F8E0-E273-3D70-8923-266CD6A2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54FAC3-75C5-97AF-FA04-7F5DB0381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E1065C-9014-D002-6A7C-6822FB7A7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83AFD4-EADC-C5D6-1AF4-AF28F74B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0CC12A-4DD1-BDD0-8281-ACA74CF7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B2CEBA-AD4D-D5B2-1A47-DF36DEAE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7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2C759-6713-2EE8-A0D0-65B80444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D845E-E340-DEEE-4E80-7A6C98CF1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90949-A1A5-E460-1F84-C418BF7CD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3158-6439-A54F-9891-6EE386C1DCF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A8067-27AE-CF47-F282-AC466D9ED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B3504-61A5-0A0F-AB7A-573615E3A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721B-60A6-5D47-96CE-5CDFF3C08568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17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8.svg"/><Relationship Id="rId5" Type="http://schemas.microsoft.com/office/2007/relationships/hdphoto" Target="../media/hdphoto7.wdp"/><Relationship Id="rId15" Type="http://schemas.openxmlformats.org/officeDocument/2006/relationships/image" Target="../media/image34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5.sv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35.png"/><Relationship Id="rId4" Type="http://schemas.openxmlformats.org/officeDocument/2006/relationships/image" Target="../media/image12.sv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5.png"/><Relationship Id="rId3" Type="http://schemas.openxmlformats.org/officeDocument/2006/relationships/image" Target="../media/image33.jpeg"/><Relationship Id="rId7" Type="http://schemas.openxmlformats.org/officeDocument/2006/relationships/image" Target="../media/image18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8.png"/><Relationship Id="rId5" Type="http://schemas.openxmlformats.org/officeDocument/2006/relationships/image" Target="../media/image12.svg"/><Relationship Id="rId10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15.sv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0.png"/><Relationship Id="rId3" Type="http://schemas.openxmlformats.org/officeDocument/2006/relationships/image" Target="../media/image33.jpeg"/><Relationship Id="rId7" Type="http://schemas.openxmlformats.org/officeDocument/2006/relationships/image" Target="../media/image12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38.png"/><Relationship Id="rId10" Type="http://schemas.openxmlformats.org/officeDocument/2006/relationships/image" Target="../media/image14.png"/><Relationship Id="rId4" Type="http://schemas.openxmlformats.org/officeDocument/2006/relationships/image" Target="../media/image37.png"/><Relationship Id="rId9" Type="http://schemas.openxmlformats.org/officeDocument/2006/relationships/image" Target="../media/image18.sv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image" Target="../media/image33.jpeg"/><Relationship Id="rId7" Type="http://schemas.openxmlformats.org/officeDocument/2006/relationships/image" Target="../media/image18.sv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2.svg"/><Relationship Id="rId1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image" Target="../media/image33.jpeg"/><Relationship Id="rId7" Type="http://schemas.openxmlformats.org/officeDocument/2006/relationships/image" Target="../media/image18.sv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2.svg"/><Relationship Id="rId1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image" Target="../media/image33.jpeg"/><Relationship Id="rId7" Type="http://schemas.openxmlformats.org/officeDocument/2006/relationships/image" Target="../media/image18.sv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2.svg"/><Relationship Id="rId1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9.png"/><Relationship Id="rId3" Type="http://schemas.openxmlformats.org/officeDocument/2006/relationships/image" Target="../media/image33.jpeg"/><Relationship Id="rId7" Type="http://schemas.openxmlformats.org/officeDocument/2006/relationships/image" Target="../media/image4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4.png"/><Relationship Id="rId5" Type="http://schemas.openxmlformats.org/officeDocument/2006/relationships/image" Target="../media/image12.svg"/><Relationship Id="rId15" Type="http://schemas.openxmlformats.org/officeDocument/2006/relationships/image" Target="../media/image41.png"/><Relationship Id="rId10" Type="http://schemas.openxmlformats.org/officeDocument/2006/relationships/image" Target="../media/image18.sv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8.svg"/><Relationship Id="rId18" Type="http://schemas.openxmlformats.org/officeDocument/2006/relationships/customXml" Target="../ink/ink1.xml"/><Relationship Id="rId3" Type="http://schemas.openxmlformats.org/officeDocument/2006/relationships/image" Target="../media/image33.jpeg"/><Relationship Id="rId21" Type="http://schemas.openxmlformats.org/officeDocument/2006/relationships/image" Target="../media/image330.png"/><Relationship Id="rId7" Type="http://schemas.openxmlformats.org/officeDocument/2006/relationships/image" Target="../media/image43.png"/><Relationship Id="rId12" Type="http://schemas.openxmlformats.org/officeDocument/2006/relationships/image" Target="../media/image17.png"/><Relationship Id="rId17" Type="http://schemas.microsoft.com/office/2007/relationships/hdphoto" Target="../media/hdphoto5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1.png"/><Relationship Id="rId5" Type="http://schemas.openxmlformats.org/officeDocument/2006/relationships/image" Target="../media/image12.svg"/><Relationship Id="rId15" Type="http://schemas.openxmlformats.org/officeDocument/2006/relationships/image" Target="../media/image15.sv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Relationship Id="rId14" Type="http://schemas.openxmlformats.org/officeDocument/2006/relationships/image" Target="../media/image14.png"/><Relationship Id="rId2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8.svg"/><Relationship Id="rId18" Type="http://schemas.openxmlformats.org/officeDocument/2006/relationships/image" Target="../media/image26.png"/><Relationship Id="rId3" Type="http://schemas.openxmlformats.org/officeDocument/2006/relationships/image" Target="../media/image33.jpeg"/><Relationship Id="rId21" Type="http://schemas.openxmlformats.org/officeDocument/2006/relationships/image" Target="../media/image330.png"/><Relationship Id="rId7" Type="http://schemas.openxmlformats.org/officeDocument/2006/relationships/image" Target="../media/image43.png"/><Relationship Id="rId12" Type="http://schemas.openxmlformats.org/officeDocument/2006/relationships/image" Target="../media/image17.png"/><Relationship Id="rId17" Type="http://schemas.microsoft.com/office/2007/relationships/hdphoto" Target="../media/hdphoto8.wdp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1.png"/><Relationship Id="rId24" Type="http://schemas.openxmlformats.org/officeDocument/2006/relationships/image" Target="../media/image49.png"/><Relationship Id="rId5" Type="http://schemas.openxmlformats.org/officeDocument/2006/relationships/image" Target="../media/image12.svg"/><Relationship Id="rId15" Type="http://schemas.openxmlformats.org/officeDocument/2006/relationships/image" Target="../media/image15.svg"/><Relationship Id="rId23" Type="http://schemas.openxmlformats.org/officeDocument/2006/relationships/image" Target="../media/image48.png"/><Relationship Id="rId10" Type="http://schemas.openxmlformats.org/officeDocument/2006/relationships/image" Target="../media/image40.png"/><Relationship Id="rId19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39.png"/><Relationship Id="rId14" Type="http://schemas.openxmlformats.org/officeDocument/2006/relationships/image" Target="../media/image14.png"/><Relationship Id="rId2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8.svg"/><Relationship Id="rId18" Type="http://schemas.openxmlformats.org/officeDocument/2006/relationships/image" Target="../media/image26.png"/><Relationship Id="rId3" Type="http://schemas.openxmlformats.org/officeDocument/2006/relationships/image" Target="../media/image33.jpeg"/><Relationship Id="rId21" Type="http://schemas.openxmlformats.org/officeDocument/2006/relationships/image" Target="../media/image330.png"/><Relationship Id="rId7" Type="http://schemas.openxmlformats.org/officeDocument/2006/relationships/image" Target="../media/image43.png"/><Relationship Id="rId12" Type="http://schemas.openxmlformats.org/officeDocument/2006/relationships/image" Target="../media/image17.png"/><Relationship Id="rId17" Type="http://schemas.microsoft.com/office/2007/relationships/hdphoto" Target="../media/hdphoto8.wdp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20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1.png"/><Relationship Id="rId24" Type="http://schemas.openxmlformats.org/officeDocument/2006/relationships/image" Target="../media/image49.png"/><Relationship Id="rId5" Type="http://schemas.openxmlformats.org/officeDocument/2006/relationships/image" Target="../media/image12.svg"/><Relationship Id="rId15" Type="http://schemas.openxmlformats.org/officeDocument/2006/relationships/image" Target="../media/image15.svg"/><Relationship Id="rId23" Type="http://schemas.openxmlformats.org/officeDocument/2006/relationships/image" Target="../media/image48.png"/><Relationship Id="rId10" Type="http://schemas.openxmlformats.org/officeDocument/2006/relationships/image" Target="../media/image40.png"/><Relationship Id="rId19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39.png"/><Relationship Id="rId14" Type="http://schemas.openxmlformats.org/officeDocument/2006/relationships/image" Target="../media/image14.png"/><Relationship Id="rId2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0.png"/><Relationship Id="rId3" Type="http://schemas.openxmlformats.org/officeDocument/2006/relationships/image" Target="../media/image46.png"/><Relationship Id="rId21" Type="http://schemas.openxmlformats.org/officeDocument/2006/relationships/image" Target="../media/image47.png"/><Relationship Id="rId34" Type="http://schemas.microsoft.com/office/2007/relationships/hdphoto" Target="../media/hdphoto7.wdp"/><Relationship Id="rId7" Type="http://schemas.openxmlformats.org/officeDocument/2006/relationships/customXml" Target="../ink/ink4.xml"/><Relationship Id="rId25" Type="http://schemas.openxmlformats.org/officeDocument/2006/relationships/customXml" Target="../ink/ink5.xml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20" Type="http://schemas.openxmlformats.org/officeDocument/2006/relationships/image" Target="../media/image330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24" Type="http://schemas.openxmlformats.org/officeDocument/2006/relationships/image" Target="../media/image50.png"/><Relationship Id="rId32" Type="http://schemas.openxmlformats.org/officeDocument/2006/relationships/image" Target="../media/image15.svg"/><Relationship Id="rId5" Type="http://schemas.openxmlformats.org/officeDocument/2006/relationships/image" Target="../media/image26.png"/><Relationship Id="rId23" Type="http://schemas.openxmlformats.org/officeDocument/2006/relationships/image" Target="../media/image49.png"/><Relationship Id="rId28" Type="http://schemas.openxmlformats.org/officeDocument/2006/relationships/image" Target="../media/image18.svg"/><Relationship Id="rId31" Type="http://schemas.openxmlformats.org/officeDocument/2006/relationships/image" Target="../media/image14.png"/><Relationship Id="rId4" Type="http://schemas.microsoft.com/office/2007/relationships/hdphoto" Target="../media/hdphoto8.wdp"/><Relationship Id="rId22" Type="http://schemas.openxmlformats.org/officeDocument/2006/relationships/image" Target="../media/image48.png"/><Relationship Id="rId27" Type="http://schemas.openxmlformats.org/officeDocument/2006/relationships/image" Target="../media/image17.png"/><Relationship Id="rId30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svg"/><Relationship Id="rId18" Type="http://schemas.openxmlformats.org/officeDocument/2006/relationships/image" Target="../media/image40.png"/><Relationship Id="rId26" Type="http://schemas.openxmlformats.org/officeDocument/2006/relationships/image" Target="../media/image50.png"/><Relationship Id="rId3" Type="http://schemas.microsoft.com/office/2007/relationships/hdphoto" Target="../media/hdphoto1.wdp"/><Relationship Id="rId21" Type="http://schemas.openxmlformats.org/officeDocument/2006/relationships/customXml" Target="../ink/ink6.xml"/><Relationship Id="rId7" Type="http://schemas.microsoft.com/office/2007/relationships/hdphoto" Target="../media/hdphoto9.wdp"/><Relationship Id="rId12" Type="http://schemas.openxmlformats.org/officeDocument/2006/relationships/image" Target="../media/image14.png"/><Relationship Id="rId17" Type="http://schemas.openxmlformats.org/officeDocument/2006/relationships/image" Target="../media/image44.png"/><Relationship Id="rId25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2.svg"/><Relationship Id="rId24" Type="http://schemas.openxmlformats.org/officeDocument/2006/relationships/image" Target="../media/image48.png"/><Relationship Id="rId5" Type="http://schemas.microsoft.com/office/2007/relationships/hdphoto" Target="../media/hdphoto5.wdp"/><Relationship Id="rId15" Type="http://schemas.openxmlformats.org/officeDocument/2006/relationships/image" Target="../media/image42.png"/><Relationship Id="rId23" Type="http://schemas.openxmlformats.org/officeDocument/2006/relationships/image" Target="../media/image47.png"/><Relationship Id="rId28" Type="http://schemas.openxmlformats.org/officeDocument/2006/relationships/image" Target="../media/image380.png"/><Relationship Id="rId10" Type="http://schemas.openxmlformats.org/officeDocument/2006/relationships/image" Target="../media/image11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18.svg"/><Relationship Id="rId14" Type="http://schemas.microsoft.com/office/2007/relationships/hdphoto" Target="../media/hdphoto7.wdp"/><Relationship Id="rId22" Type="http://schemas.openxmlformats.org/officeDocument/2006/relationships/image" Target="../media/image330.png"/><Relationship Id="rId27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microsoft.com/office/2007/relationships/hdphoto" Target="../media/hdphoto9.wdp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2.svg"/><Relationship Id="rId5" Type="http://schemas.microsoft.com/office/2007/relationships/hdphoto" Target="../media/hdphoto5.wdp"/><Relationship Id="rId15" Type="http://schemas.openxmlformats.org/officeDocument/2006/relationships/image" Target="../media/image52.png"/><Relationship Id="rId10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18.svg"/><Relationship Id="rId1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svg"/><Relationship Id="rId18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12" Type="http://schemas.openxmlformats.org/officeDocument/2006/relationships/image" Target="../media/image14.png"/><Relationship Id="rId17" Type="http://schemas.microsoft.com/office/2007/relationships/hdphoto" Target="../media/hdphoto10.wdp"/><Relationship Id="rId2" Type="http://schemas.openxmlformats.org/officeDocument/2006/relationships/image" Target="../media/image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2.svg"/><Relationship Id="rId5" Type="http://schemas.microsoft.com/office/2007/relationships/hdphoto" Target="../media/hdphoto5.wdp"/><Relationship Id="rId15" Type="http://schemas.openxmlformats.org/officeDocument/2006/relationships/image" Target="../media/image52.png"/><Relationship Id="rId10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18.svg"/><Relationship Id="rId1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3.png"/><Relationship Id="rId9" Type="http://schemas.openxmlformats.org/officeDocument/2006/relationships/image" Target="../media/image7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3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2.png"/><Relationship Id="rId3" Type="http://schemas.openxmlformats.org/officeDocument/2006/relationships/image" Target="../media/image63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17" Type="http://schemas.microsoft.com/office/2007/relationships/hdphoto" Target="../media/hdphoto5.wdp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5" Type="http://schemas.microsoft.com/office/2007/relationships/hdphoto" Target="../media/hdphoto7.wdp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68.png"/><Relationship Id="rId1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microsoft.com/office/2007/relationships/hdphoto" Target="../media/hdphoto5.wdp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jpeg"/><Relationship Id="rId10" Type="http://schemas.openxmlformats.org/officeDocument/2006/relationships/image" Target="../media/image12.sv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sv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sv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sv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15.svg"/><Relationship Id="rId2" Type="http://schemas.openxmlformats.org/officeDocument/2006/relationships/image" Target="../media/image9.jpeg"/><Relationship Id="rId16" Type="http://schemas.openxmlformats.org/officeDocument/2006/relationships/image" Target="../media/image14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8.sv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4.wdp"/><Relationship Id="rId1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microsoft.com/office/2007/relationships/hdphoto" Target="../media/hdphoto7.wdp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5AAEB-1CA0-9151-980A-0F5D1D954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767" y="2596469"/>
            <a:ext cx="6688466" cy="16650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63593E1-D82F-953B-62FB-C9BFB8373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2502131" y="455307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E0D651-B59B-CF8E-82F9-150BCE6B8C78}"/>
              </a:ext>
            </a:extLst>
          </p:cNvPr>
          <p:cNvSpPr txBox="1"/>
          <p:nvPr/>
        </p:nvSpPr>
        <p:spPr>
          <a:xfrm>
            <a:off x="12986585" y="2695306"/>
            <a:ext cx="887636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tabLst>
                <a:tab pos="0" algn="l"/>
                <a:tab pos="447698" algn="l"/>
                <a:tab pos="896983" algn="l"/>
                <a:tab pos="1346267" algn="l"/>
                <a:tab pos="1795553" algn="l"/>
                <a:tab pos="2244838" algn="l"/>
                <a:tab pos="2694123" algn="l"/>
                <a:tab pos="3143407" algn="l"/>
                <a:tab pos="3592693" algn="l"/>
                <a:tab pos="4041977" algn="l"/>
                <a:tab pos="4491263" algn="l"/>
                <a:tab pos="4940547" algn="l"/>
                <a:tab pos="5389833" algn="l"/>
                <a:tab pos="5839117" algn="l"/>
                <a:tab pos="6288402" algn="l"/>
                <a:tab pos="6737687" algn="l"/>
                <a:tab pos="7186973" algn="l"/>
                <a:tab pos="7636257" algn="l"/>
                <a:tab pos="8085542" algn="l"/>
                <a:tab pos="8534827" algn="l"/>
                <a:tab pos="8984113" algn="l"/>
              </a:tabLst>
              <a:defRPr sz="7667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pPr algn="l"/>
            <a:r>
              <a:rPr lang="en-US" sz="5400" dirty="0">
                <a:solidFill>
                  <a:srgbClr val="9F1D63"/>
                </a:solidFill>
              </a:rPr>
              <a:t>COMPRESSED AIR </a:t>
            </a:r>
            <a:r>
              <a:rPr lang="en-US" sz="4400" b="0" dirty="0"/>
              <a:t>SYSTEM OPTIMIZATION</a:t>
            </a:r>
            <a:endParaRPr 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2845065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>
            <a:extLst>
              <a:ext uri="{FF2B5EF4-FFF2-40B4-BE49-F238E27FC236}">
                <a16:creationId xmlns:a16="http://schemas.microsoft.com/office/drawing/2014/main" id="{DDF3928E-9D72-B5B2-5516-94CDD6BB41BF}"/>
              </a:ext>
            </a:extLst>
          </p:cNvPr>
          <p:cNvSpPr>
            <a:spLocks noChangeAspect="1"/>
          </p:cNvSpPr>
          <p:nvPr/>
        </p:nvSpPr>
        <p:spPr>
          <a:xfrm>
            <a:off x="3462336" y="3693147"/>
            <a:ext cx="2580983" cy="2470603"/>
          </a:xfrm>
          <a:custGeom>
            <a:avLst/>
            <a:gdLst>
              <a:gd name="connsiteX0" fmla="*/ 2535229 w 2538054"/>
              <a:gd name="connsiteY0" fmla="*/ 0 h 2429510"/>
              <a:gd name="connsiteX1" fmla="*/ 2538054 w 2538054"/>
              <a:gd name="connsiteY1" fmla="*/ 55946 h 2429510"/>
              <a:gd name="connsiteX2" fmla="*/ 2537783 w 2538054"/>
              <a:gd name="connsiteY2" fmla="*/ 130512 h 2429510"/>
              <a:gd name="connsiteX3" fmla="*/ 2529291 w 2538054"/>
              <a:gd name="connsiteY3" fmla="*/ 298677 h 2429510"/>
              <a:gd name="connsiteX4" fmla="*/ 2523394 w 2538054"/>
              <a:gd name="connsiteY4" fmla="*/ 371789 h 2429510"/>
              <a:gd name="connsiteX5" fmla="*/ 2491067 w 2538054"/>
              <a:gd name="connsiteY5" fmla="*/ 583610 h 2429510"/>
              <a:gd name="connsiteX6" fmla="*/ 2468056 w 2538054"/>
              <a:gd name="connsiteY6" fmla="*/ 680721 h 2429510"/>
              <a:gd name="connsiteX7" fmla="*/ 2438662 w 2538054"/>
              <a:gd name="connsiteY7" fmla="*/ 795042 h 2429510"/>
              <a:gd name="connsiteX8" fmla="*/ 2402000 w 2538054"/>
              <a:gd name="connsiteY8" fmla="*/ 910290 h 2429510"/>
              <a:gd name="connsiteX9" fmla="*/ 2370179 w 2538054"/>
              <a:gd name="connsiteY9" fmla="*/ 997233 h 2429510"/>
              <a:gd name="connsiteX10" fmla="*/ 2321883 w 2538054"/>
              <a:gd name="connsiteY10" fmla="*/ 1117147 h 2429510"/>
              <a:gd name="connsiteX11" fmla="*/ 2293991 w 2538054"/>
              <a:gd name="connsiteY11" fmla="*/ 1175047 h 2429510"/>
              <a:gd name="connsiteX12" fmla="*/ 2235581 w 2538054"/>
              <a:gd name="connsiteY12" fmla="*/ 1293705 h 2429510"/>
              <a:gd name="connsiteX13" fmla="*/ 2169028 w 2538054"/>
              <a:gd name="connsiteY13" fmla="*/ 1406835 h 2429510"/>
              <a:gd name="connsiteX14" fmla="*/ 2132010 w 2538054"/>
              <a:gd name="connsiteY14" fmla="*/ 1467767 h 2429510"/>
              <a:gd name="connsiteX15" fmla="*/ 2056211 w 2538054"/>
              <a:gd name="connsiteY15" fmla="*/ 1577139 h 2429510"/>
              <a:gd name="connsiteX16" fmla="*/ 2007077 w 2538054"/>
              <a:gd name="connsiteY16" fmla="*/ 1642845 h 2429510"/>
              <a:gd name="connsiteX17" fmla="*/ 1924457 w 2538054"/>
              <a:gd name="connsiteY17" fmla="*/ 1744936 h 2429510"/>
              <a:gd name="connsiteX18" fmla="*/ 1871989 w 2538054"/>
              <a:gd name="connsiteY18" fmla="*/ 1802665 h 2429510"/>
              <a:gd name="connsiteX19" fmla="*/ 1783138 w 2538054"/>
              <a:gd name="connsiteY19" fmla="*/ 1897101 h 2429510"/>
              <a:gd name="connsiteX20" fmla="*/ 1642681 w 2538054"/>
              <a:gd name="connsiteY20" fmla="*/ 2025603 h 2429510"/>
              <a:gd name="connsiteX21" fmla="*/ 1525566 w 2538054"/>
              <a:gd name="connsiteY21" fmla="*/ 2117560 h 2429510"/>
              <a:gd name="connsiteX22" fmla="*/ 1476254 w 2538054"/>
              <a:gd name="connsiteY22" fmla="*/ 2154435 h 2429510"/>
              <a:gd name="connsiteX23" fmla="*/ 1348783 w 2538054"/>
              <a:gd name="connsiteY23" fmla="*/ 2239750 h 2429510"/>
              <a:gd name="connsiteX24" fmla="*/ 1308319 w 2538054"/>
              <a:gd name="connsiteY24" fmla="*/ 2264333 h 2429510"/>
              <a:gd name="connsiteX25" fmla="*/ 1162738 w 2538054"/>
              <a:gd name="connsiteY25" fmla="*/ 2346428 h 2429510"/>
              <a:gd name="connsiteX26" fmla="*/ 984705 w 2538054"/>
              <a:gd name="connsiteY26" fmla="*/ 2429510 h 2429510"/>
              <a:gd name="connsiteX27" fmla="*/ 0 w 2538054"/>
              <a:gd name="connsiteY27" fmla="*/ 88370 h 2429510"/>
              <a:gd name="connsiteX28" fmla="*/ 2535229 w 2538054"/>
              <a:gd name="connsiteY28" fmla="*/ 0 h 24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38054" h="2429510">
                <a:moveTo>
                  <a:pt x="2535229" y="0"/>
                </a:moveTo>
                <a:lnTo>
                  <a:pt x="2538054" y="55946"/>
                </a:lnTo>
                <a:lnTo>
                  <a:pt x="2537783" y="130512"/>
                </a:lnTo>
                <a:lnTo>
                  <a:pt x="2529291" y="298677"/>
                </a:lnTo>
                <a:lnTo>
                  <a:pt x="2523394" y="371789"/>
                </a:lnTo>
                <a:lnTo>
                  <a:pt x="2491067" y="583610"/>
                </a:lnTo>
                <a:lnTo>
                  <a:pt x="2468056" y="680721"/>
                </a:lnTo>
                <a:lnTo>
                  <a:pt x="2438662" y="795042"/>
                </a:lnTo>
                <a:lnTo>
                  <a:pt x="2402000" y="910290"/>
                </a:lnTo>
                <a:lnTo>
                  <a:pt x="2370179" y="997233"/>
                </a:lnTo>
                <a:lnTo>
                  <a:pt x="2321883" y="1117147"/>
                </a:lnTo>
                <a:lnTo>
                  <a:pt x="2293991" y="1175047"/>
                </a:lnTo>
                <a:lnTo>
                  <a:pt x="2235581" y="1293705"/>
                </a:lnTo>
                <a:lnTo>
                  <a:pt x="2169028" y="1406835"/>
                </a:lnTo>
                <a:lnTo>
                  <a:pt x="2132010" y="1467767"/>
                </a:lnTo>
                <a:lnTo>
                  <a:pt x="2056211" y="1577139"/>
                </a:lnTo>
                <a:lnTo>
                  <a:pt x="2007077" y="1642845"/>
                </a:lnTo>
                <a:lnTo>
                  <a:pt x="1924457" y="1744936"/>
                </a:lnTo>
                <a:lnTo>
                  <a:pt x="1871989" y="1802665"/>
                </a:lnTo>
                <a:lnTo>
                  <a:pt x="1783138" y="1897101"/>
                </a:lnTo>
                <a:cubicBezTo>
                  <a:pt x="1738044" y="1941579"/>
                  <a:pt x="1691200" y="1984451"/>
                  <a:pt x="1642681" y="2025603"/>
                </a:cubicBezTo>
                <a:lnTo>
                  <a:pt x="1525566" y="2117560"/>
                </a:lnTo>
                <a:lnTo>
                  <a:pt x="1476254" y="2154435"/>
                </a:lnTo>
                <a:lnTo>
                  <a:pt x="1348783" y="2239750"/>
                </a:lnTo>
                <a:lnTo>
                  <a:pt x="1308319" y="2264333"/>
                </a:lnTo>
                <a:lnTo>
                  <a:pt x="1162738" y="2346428"/>
                </a:lnTo>
                <a:cubicBezTo>
                  <a:pt x="1104825" y="2376226"/>
                  <a:pt x="1045456" y="2403958"/>
                  <a:pt x="984705" y="2429510"/>
                </a:cubicBezTo>
                <a:lnTo>
                  <a:pt x="0" y="88370"/>
                </a:lnTo>
                <a:lnTo>
                  <a:pt x="2535229" y="0"/>
                </a:lnTo>
                <a:close/>
              </a:path>
            </a:pathLst>
          </a:cu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4DA634F6-09EA-B054-5451-F3AC7DC5B662}"/>
              </a:ext>
            </a:extLst>
          </p:cNvPr>
          <p:cNvSpPr>
            <a:spLocks noChangeAspect="1"/>
          </p:cNvSpPr>
          <p:nvPr/>
        </p:nvSpPr>
        <p:spPr>
          <a:xfrm>
            <a:off x="968705" y="1269614"/>
            <a:ext cx="5074614" cy="5079186"/>
          </a:xfrm>
          <a:custGeom>
            <a:avLst/>
            <a:gdLst>
              <a:gd name="connsiteX0" fmla="*/ 2539593 w 5074614"/>
              <a:gd name="connsiteY0" fmla="*/ 0 h 5079186"/>
              <a:gd name="connsiteX1" fmla="*/ 5066074 w 5074614"/>
              <a:gd name="connsiteY1" fmla="*/ 2279934 h 5079186"/>
              <a:gd name="connsiteX2" fmla="*/ 5074614 w 5074614"/>
              <a:gd name="connsiteY2" fmla="*/ 2449051 h 5079186"/>
              <a:gd name="connsiteX3" fmla="*/ 2539385 w 5074614"/>
              <a:gd name="connsiteY3" fmla="*/ 2537421 h 5079186"/>
              <a:gd name="connsiteX4" fmla="*/ 3524090 w 5074614"/>
              <a:gd name="connsiteY4" fmla="*/ 4878561 h 5079186"/>
              <a:gd name="connsiteX5" fmla="*/ 3702123 w 5074614"/>
              <a:gd name="connsiteY5" fmla="*/ 4795479 h 5079186"/>
              <a:gd name="connsiteX6" fmla="*/ 3847704 w 5074614"/>
              <a:gd name="connsiteY6" fmla="*/ 4713384 h 5079186"/>
              <a:gd name="connsiteX7" fmla="*/ 3750114 w 5074614"/>
              <a:gd name="connsiteY7" fmla="*/ 4772671 h 5079186"/>
              <a:gd name="connsiteX8" fmla="*/ 2539593 w 5074614"/>
              <a:gd name="connsiteY8" fmla="*/ 5079186 h 5079186"/>
              <a:gd name="connsiteX9" fmla="*/ 0 w 5074614"/>
              <a:gd name="connsiteY9" fmla="*/ 2539593 h 5079186"/>
              <a:gd name="connsiteX10" fmla="*/ 2539593 w 5074614"/>
              <a:gd name="connsiteY10" fmla="*/ 0 h 50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614" h="5079186">
                <a:moveTo>
                  <a:pt x="2539593" y="0"/>
                </a:moveTo>
                <a:cubicBezTo>
                  <a:pt x="3854510" y="0"/>
                  <a:pt x="4936022" y="999330"/>
                  <a:pt x="5066074" y="2279934"/>
                </a:cubicBezTo>
                <a:lnTo>
                  <a:pt x="5074614" y="2449051"/>
                </a:lnTo>
                <a:lnTo>
                  <a:pt x="2539385" y="2537421"/>
                </a:lnTo>
                <a:lnTo>
                  <a:pt x="3524090" y="4878561"/>
                </a:lnTo>
                <a:cubicBezTo>
                  <a:pt x="3584841" y="4853009"/>
                  <a:pt x="3644210" y="4825277"/>
                  <a:pt x="3702123" y="4795479"/>
                </a:cubicBezTo>
                <a:lnTo>
                  <a:pt x="3847704" y="4713384"/>
                </a:lnTo>
                <a:lnTo>
                  <a:pt x="3750114" y="4772671"/>
                </a:lnTo>
                <a:cubicBezTo>
                  <a:pt x="3390271" y="4968150"/>
                  <a:pt x="2977899" y="5079186"/>
                  <a:pt x="2539593" y="5079186"/>
                </a:cubicBezTo>
                <a:cubicBezTo>
                  <a:pt x="1137015" y="5079186"/>
                  <a:pt x="0" y="3942171"/>
                  <a:pt x="0" y="2539593"/>
                </a:cubicBezTo>
                <a:cubicBezTo>
                  <a:pt x="0" y="1137015"/>
                  <a:pt x="1137015" y="0"/>
                  <a:pt x="2539593" y="0"/>
                </a:cubicBezTo>
                <a:close/>
              </a:path>
            </a:pathLst>
          </a:cu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5AAEB-1CA0-9151-980A-0F5D1D954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379" y="301956"/>
            <a:ext cx="2338507" cy="5821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2134072" y="4486574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49CAA-9DE2-2B40-C59A-91EAB21FC449}"/>
              </a:ext>
            </a:extLst>
          </p:cNvPr>
          <p:cNvSpPr txBox="1"/>
          <p:nvPr/>
        </p:nvSpPr>
        <p:spPr>
          <a:xfrm>
            <a:off x="-11325846" y="2792323"/>
            <a:ext cx="503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latin typeface="Montserrat" pitchFamily="2" charset="0"/>
              </a:rPr>
              <a:t>Compressed air is widely used in industrial processes from chemical, pharmaceutical, and steel production to packaging and food and beverage 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F0B4F963-33B1-09D3-5A07-3D57A2B1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9844286" y="3940072"/>
            <a:ext cx="2580983" cy="35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ектор 8">
            <a:extLst>
              <a:ext uri="{FF2B5EF4-FFF2-40B4-BE49-F238E27FC236}">
                <a16:creationId xmlns:a16="http://schemas.microsoft.com/office/drawing/2014/main" id="{98E08F28-EE17-9727-90A0-773001DBD5BC}"/>
              </a:ext>
            </a:extLst>
          </p:cNvPr>
          <p:cNvSpPr>
            <a:spLocks noChangeAspect="1"/>
          </p:cNvSpPr>
          <p:nvPr/>
        </p:nvSpPr>
        <p:spPr>
          <a:xfrm>
            <a:off x="947250" y="7058053"/>
            <a:ext cx="5079600" cy="5079600"/>
          </a:xfrm>
          <a:prstGeom prst="pie">
            <a:avLst>
              <a:gd name="adj1" fmla="val 14275907"/>
              <a:gd name="adj2" fmla="val 5469984"/>
            </a:avLst>
          </a:prstGeom>
          <a:solidFill>
            <a:srgbClr val="40404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B1C-D1CC-D02D-0FEB-E45FD62D06FF}"/>
              </a:ext>
            </a:extLst>
          </p:cNvPr>
          <p:cNvSpPr txBox="1"/>
          <p:nvPr/>
        </p:nvSpPr>
        <p:spPr>
          <a:xfrm>
            <a:off x="6681364" y="7412086"/>
            <a:ext cx="2884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404040"/>
                </a:solidFill>
                <a:latin typeface="Montserrat" pitchFamily="2" charset="0"/>
              </a:rPr>
              <a:t>60%</a:t>
            </a:r>
            <a:endParaRPr lang="ru-RU" sz="9600" b="1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2BE60-18E2-CB55-2D77-3E20F51AB87B}"/>
              </a:ext>
            </a:extLst>
          </p:cNvPr>
          <p:cNvSpPr txBox="1"/>
          <p:nvPr/>
        </p:nvSpPr>
        <p:spPr>
          <a:xfrm>
            <a:off x="6717830" y="8862302"/>
            <a:ext cx="44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>
                <a:latin typeface="Montserrat" pitchFamily="2" charset="0"/>
              </a:rPr>
              <a:t>ENERGY SAVING POTENTIAL OF COMPRESSED AIR</a:t>
            </a:r>
            <a:endParaRPr lang="ru-RU" sz="3200" dirty="0">
              <a:latin typeface="Montserrat" pitchFamily="2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028FEB47-E17F-1A87-F807-3B4532553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656837" y="-1933346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344145-2A0A-8D1F-1CC3-CA2B7A346795}"/>
              </a:ext>
            </a:extLst>
          </p:cNvPr>
          <p:cNvSpPr txBox="1"/>
          <p:nvPr/>
        </p:nvSpPr>
        <p:spPr>
          <a:xfrm>
            <a:off x="1541922" y="212922"/>
            <a:ext cx="871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" pitchFamily="2" charset="0"/>
              </a:rPr>
              <a:t>COMPRESSED AIR CONSUMPTION</a:t>
            </a:r>
            <a:endParaRPr lang="ru-RU" sz="2800" dirty="0">
              <a:latin typeface="Montserrat" pitchFamily="2" charset="0"/>
            </a:endParaRPr>
          </a:p>
        </p:txBody>
      </p:sp>
      <p:sp>
        <p:nvSpPr>
          <p:cNvPr id="54" name="Сектор 53">
            <a:extLst>
              <a:ext uri="{FF2B5EF4-FFF2-40B4-BE49-F238E27FC236}">
                <a16:creationId xmlns:a16="http://schemas.microsoft.com/office/drawing/2014/main" id="{50000F8F-E26B-8656-3589-5455A9433506}"/>
              </a:ext>
            </a:extLst>
          </p:cNvPr>
          <p:cNvSpPr>
            <a:spLocks noChangeAspect="1"/>
          </p:cNvSpPr>
          <p:nvPr/>
        </p:nvSpPr>
        <p:spPr>
          <a:xfrm>
            <a:off x="1481948" y="-3640899"/>
            <a:ext cx="5079600" cy="5079600"/>
          </a:xfrm>
          <a:prstGeom prst="pie">
            <a:avLst>
              <a:gd name="adj1" fmla="val 12826659"/>
              <a:gd name="adj2" fmla="val 17176059"/>
            </a:avLst>
          </a:prstGeom>
          <a:solidFill>
            <a:schemeClr val="bg1">
              <a:lumMod val="5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F4090-FBCA-83AF-9092-098B171BA1CC}"/>
              </a:ext>
            </a:extLst>
          </p:cNvPr>
          <p:cNvSpPr txBox="1"/>
          <p:nvPr/>
        </p:nvSpPr>
        <p:spPr>
          <a:xfrm>
            <a:off x="606919" y="194518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1D63"/>
                </a:solidFill>
                <a:latin typeface="Montserrat" pitchFamily="2" charset="0"/>
              </a:rPr>
              <a:t>20%</a:t>
            </a:r>
            <a:endParaRPr lang="ru-RU" sz="2800" dirty="0">
              <a:solidFill>
                <a:srgbClr val="9F1D63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1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>
            <a:extLst>
              <a:ext uri="{FF2B5EF4-FFF2-40B4-BE49-F238E27FC236}">
                <a16:creationId xmlns:a16="http://schemas.microsoft.com/office/drawing/2014/main" id="{DDF3928E-9D72-B5B2-5516-94CDD6BB41BF}"/>
              </a:ext>
            </a:extLst>
          </p:cNvPr>
          <p:cNvSpPr>
            <a:spLocks noChangeAspect="1"/>
          </p:cNvSpPr>
          <p:nvPr/>
        </p:nvSpPr>
        <p:spPr>
          <a:xfrm>
            <a:off x="3462336" y="3693147"/>
            <a:ext cx="2580983" cy="2470603"/>
          </a:xfrm>
          <a:custGeom>
            <a:avLst/>
            <a:gdLst>
              <a:gd name="connsiteX0" fmla="*/ 2535229 w 2538054"/>
              <a:gd name="connsiteY0" fmla="*/ 0 h 2429510"/>
              <a:gd name="connsiteX1" fmla="*/ 2538054 w 2538054"/>
              <a:gd name="connsiteY1" fmla="*/ 55946 h 2429510"/>
              <a:gd name="connsiteX2" fmla="*/ 2537783 w 2538054"/>
              <a:gd name="connsiteY2" fmla="*/ 130512 h 2429510"/>
              <a:gd name="connsiteX3" fmla="*/ 2529291 w 2538054"/>
              <a:gd name="connsiteY3" fmla="*/ 298677 h 2429510"/>
              <a:gd name="connsiteX4" fmla="*/ 2523394 w 2538054"/>
              <a:gd name="connsiteY4" fmla="*/ 371789 h 2429510"/>
              <a:gd name="connsiteX5" fmla="*/ 2491067 w 2538054"/>
              <a:gd name="connsiteY5" fmla="*/ 583610 h 2429510"/>
              <a:gd name="connsiteX6" fmla="*/ 2468056 w 2538054"/>
              <a:gd name="connsiteY6" fmla="*/ 680721 h 2429510"/>
              <a:gd name="connsiteX7" fmla="*/ 2438662 w 2538054"/>
              <a:gd name="connsiteY7" fmla="*/ 795042 h 2429510"/>
              <a:gd name="connsiteX8" fmla="*/ 2402000 w 2538054"/>
              <a:gd name="connsiteY8" fmla="*/ 910290 h 2429510"/>
              <a:gd name="connsiteX9" fmla="*/ 2370179 w 2538054"/>
              <a:gd name="connsiteY9" fmla="*/ 997233 h 2429510"/>
              <a:gd name="connsiteX10" fmla="*/ 2321883 w 2538054"/>
              <a:gd name="connsiteY10" fmla="*/ 1117147 h 2429510"/>
              <a:gd name="connsiteX11" fmla="*/ 2293991 w 2538054"/>
              <a:gd name="connsiteY11" fmla="*/ 1175047 h 2429510"/>
              <a:gd name="connsiteX12" fmla="*/ 2235581 w 2538054"/>
              <a:gd name="connsiteY12" fmla="*/ 1293705 h 2429510"/>
              <a:gd name="connsiteX13" fmla="*/ 2169028 w 2538054"/>
              <a:gd name="connsiteY13" fmla="*/ 1406835 h 2429510"/>
              <a:gd name="connsiteX14" fmla="*/ 2132010 w 2538054"/>
              <a:gd name="connsiteY14" fmla="*/ 1467767 h 2429510"/>
              <a:gd name="connsiteX15" fmla="*/ 2056211 w 2538054"/>
              <a:gd name="connsiteY15" fmla="*/ 1577139 h 2429510"/>
              <a:gd name="connsiteX16" fmla="*/ 2007077 w 2538054"/>
              <a:gd name="connsiteY16" fmla="*/ 1642845 h 2429510"/>
              <a:gd name="connsiteX17" fmla="*/ 1924457 w 2538054"/>
              <a:gd name="connsiteY17" fmla="*/ 1744936 h 2429510"/>
              <a:gd name="connsiteX18" fmla="*/ 1871989 w 2538054"/>
              <a:gd name="connsiteY18" fmla="*/ 1802665 h 2429510"/>
              <a:gd name="connsiteX19" fmla="*/ 1783138 w 2538054"/>
              <a:gd name="connsiteY19" fmla="*/ 1897101 h 2429510"/>
              <a:gd name="connsiteX20" fmla="*/ 1642681 w 2538054"/>
              <a:gd name="connsiteY20" fmla="*/ 2025603 h 2429510"/>
              <a:gd name="connsiteX21" fmla="*/ 1525566 w 2538054"/>
              <a:gd name="connsiteY21" fmla="*/ 2117560 h 2429510"/>
              <a:gd name="connsiteX22" fmla="*/ 1476254 w 2538054"/>
              <a:gd name="connsiteY22" fmla="*/ 2154435 h 2429510"/>
              <a:gd name="connsiteX23" fmla="*/ 1348783 w 2538054"/>
              <a:gd name="connsiteY23" fmla="*/ 2239750 h 2429510"/>
              <a:gd name="connsiteX24" fmla="*/ 1308319 w 2538054"/>
              <a:gd name="connsiteY24" fmla="*/ 2264333 h 2429510"/>
              <a:gd name="connsiteX25" fmla="*/ 1162738 w 2538054"/>
              <a:gd name="connsiteY25" fmla="*/ 2346428 h 2429510"/>
              <a:gd name="connsiteX26" fmla="*/ 984705 w 2538054"/>
              <a:gd name="connsiteY26" fmla="*/ 2429510 h 2429510"/>
              <a:gd name="connsiteX27" fmla="*/ 0 w 2538054"/>
              <a:gd name="connsiteY27" fmla="*/ 88370 h 2429510"/>
              <a:gd name="connsiteX28" fmla="*/ 2535229 w 2538054"/>
              <a:gd name="connsiteY28" fmla="*/ 0 h 24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38054" h="2429510">
                <a:moveTo>
                  <a:pt x="2535229" y="0"/>
                </a:moveTo>
                <a:lnTo>
                  <a:pt x="2538054" y="55946"/>
                </a:lnTo>
                <a:lnTo>
                  <a:pt x="2537783" y="130512"/>
                </a:lnTo>
                <a:lnTo>
                  <a:pt x="2529291" y="298677"/>
                </a:lnTo>
                <a:lnTo>
                  <a:pt x="2523394" y="371789"/>
                </a:lnTo>
                <a:lnTo>
                  <a:pt x="2491067" y="583610"/>
                </a:lnTo>
                <a:lnTo>
                  <a:pt x="2468056" y="680721"/>
                </a:lnTo>
                <a:lnTo>
                  <a:pt x="2438662" y="795042"/>
                </a:lnTo>
                <a:lnTo>
                  <a:pt x="2402000" y="910290"/>
                </a:lnTo>
                <a:lnTo>
                  <a:pt x="2370179" y="997233"/>
                </a:lnTo>
                <a:lnTo>
                  <a:pt x="2321883" y="1117147"/>
                </a:lnTo>
                <a:lnTo>
                  <a:pt x="2293991" y="1175047"/>
                </a:lnTo>
                <a:lnTo>
                  <a:pt x="2235581" y="1293705"/>
                </a:lnTo>
                <a:lnTo>
                  <a:pt x="2169028" y="1406835"/>
                </a:lnTo>
                <a:lnTo>
                  <a:pt x="2132010" y="1467767"/>
                </a:lnTo>
                <a:lnTo>
                  <a:pt x="2056211" y="1577139"/>
                </a:lnTo>
                <a:lnTo>
                  <a:pt x="2007077" y="1642845"/>
                </a:lnTo>
                <a:lnTo>
                  <a:pt x="1924457" y="1744936"/>
                </a:lnTo>
                <a:lnTo>
                  <a:pt x="1871989" y="1802665"/>
                </a:lnTo>
                <a:lnTo>
                  <a:pt x="1783138" y="1897101"/>
                </a:lnTo>
                <a:cubicBezTo>
                  <a:pt x="1738044" y="1941579"/>
                  <a:pt x="1691200" y="1984451"/>
                  <a:pt x="1642681" y="2025603"/>
                </a:cubicBezTo>
                <a:lnTo>
                  <a:pt x="1525566" y="2117560"/>
                </a:lnTo>
                <a:lnTo>
                  <a:pt x="1476254" y="2154435"/>
                </a:lnTo>
                <a:lnTo>
                  <a:pt x="1348783" y="2239750"/>
                </a:lnTo>
                <a:lnTo>
                  <a:pt x="1308319" y="2264333"/>
                </a:lnTo>
                <a:lnTo>
                  <a:pt x="1162738" y="2346428"/>
                </a:lnTo>
                <a:cubicBezTo>
                  <a:pt x="1104825" y="2376226"/>
                  <a:pt x="1045456" y="2403958"/>
                  <a:pt x="984705" y="2429510"/>
                </a:cubicBezTo>
                <a:lnTo>
                  <a:pt x="0" y="88370"/>
                </a:lnTo>
                <a:lnTo>
                  <a:pt x="2535229" y="0"/>
                </a:lnTo>
                <a:close/>
              </a:path>
            </a:pathLst>
          </a:cu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4DA634F6-09EA-B054-5451-F3AC7DC5B662}"/>
              </a:ext>
            </a:extLst>
          </p:cNvPr>
          <p:cNvSpPr>
            <a:spLocks noChangeAspect="1"/>
          </p:cNvSpPr>
          <p:nvPr/>
        </p:nvSpPr>
        <p:spPr>
          <a:xfrm>
            <a:off x="968705" y="1269614"/>
            <a:ext cx="5074614" cy="5079186"/>
          </a:xfrm>
          <a:custGeom>
            <a:avLst/>
            <a:gdLst>
              <a:gd name="connsiteX0" fmla="*/ 2539593 w 5074614"/>
              <a:gd name="connsiteY0" fmla="*/ 0 h 5079186"/>
              <a:gd name="connsiteX1" fmla="*/ 5066074 w 5074614"/>
              <a:gd name="connsiteY1" fmla="*/ 2279934 h 5079186"/>
              <a:gd name="connsiteX2" fmla="*/ 5074614 w 5074614"/>
              <a:gd name="connsiteY2" fmla="*/ 2449051 h 5079186"/>
              <a:gd name="connsiteX3" fmla="*/ 2539385 w 5074614"/>
              <a:gd name="connsiteY3" fmla="*/ 2537421 h 5079186"/>
              <a:gd name="connsiteX4" fmla="*/ 3524090 w 5074614"/>
              <a:gd name="connsiteY4" fmla="*/ 4878561 h 5079186"/>
              <a:gd name="connsiteX5" fmla="*/ 3702123 w 5074614"/>
              <a:gd name="connsiteY5" fmla="*/ 4795479 h 5079186"/>
              <a:gd name="connsiteX6" fmla="*/ 3847704 w 5074614"/>
              <a:gd name="connsiteY6" fmla="*/ 4713384 h 5079186"/>
              <a:gd name="connsiteX7" fmla="*/ 3750114 w 5074614"/>
              <a:gd name="connsiteY7" fmla="*/ 4772671 h 5079186"/>
              <a:gd name="connsiteX8" fmla="*/ 2539593 w 5074614"/>
              <a:gd name="connsiteY8" fmla="*/ 5079186 h 5079186"/>
              <a:gd name="connsiteX9" fmla="*/ 0 w 5074614"/>
              <a:gd name="connsiteY9" fmla="*/ 2539593 h 5079186"/>
              <a:gd name="connsiteX10" fmla="*/ 2539593 w 5074614"/>
              <a:gd name="connsiteY10" fmla="*/ 0 h 50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614" h="5079186">
                <a:moveTo>
                  <a:pt x="2539593" y="0"/>
                </a:moveTo>
                <a:cubicBezTo>
                  <a:pt x="3854510" y="0"/>
                  <a:pt x="4936022" y="999330"/>
                  <a:pt x="5066074" y="2279934"/>
                </a:cubicBezTo>
                <a:lnTo>
                  <a:pt x="5074614" y="2449051"/>
                </a:lnTo>
                <a:lnTo>
                  <a:pt x="2539385" y="2537421"/>
                </a:lnTo>
                <a:lnTo>
                  <a:pt x="3524090" y="4878561"/>
                </a:lnTo>
                <a:cubicBezTo>
                  <a:pt x="3584841" y="4853009"/>
                  <a:pt x="3644210" y="4825277"/>
                  <a:pt x="3702123" y="4795479"/>
                </a:cubicBezTo>
                <a:lnTo>
                  <a:pt x="3847704" y="4713384"/>
                </a:lnTo>
                <a:lnTo>
                  <a:pt x="3750114" y="4772671"/>
                </a:lnTo>
                <a:cubicBezTo>
                  <a:pt x="3390271" y="4968150"/>
                  <a:pt x="2977899" y="5079186"/>
                  <a:pt x="2539593" y="5079186"/>
                </a:cubicBezTo>
                <a:cubicBezTo>
                  <a:pt x="1137015" y="5079186"/>
                  <a:pt x="0" y="3942171"/>
                  <a:pt x="0" y="2539593"/>
                </a:cubicBezTo>
                <a:cubicBezTo>
                  <a:pt x="0" y="1137015"/>
                  <a:pt x="1137015" y="0"/>
                  <a:pt x="2539593" y="0"/>
                </a:cubicBezTo>
                <a:close/>
              </a:path>
            </a:pathLst>
          </a:cu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5AAEB-1CA0-9151-980A-0F5D1D954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379" y="301956"/>
            <a:ext cx="2338507" cy="5821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2134072" y="4486574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49CAA-9DE2-2B40-C59A-91EAB21FC449}"/>
              </a:ext>
            </a:extLst>
          </p:cNvPr>
          <p:cNvSpPr txBox="1"/>
          <p:nvPr/>
        </p:nvSpPr>
        <p:spPr>
          <a:xfrm>
            <a:off x="-11325846" y="2792323"/>
            <a:ext cx="503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latin typeface="Montserrat" pitchFamily="2" charset="0"/>
              </a:rPr>
              <a:t>Compressed air is widely used in industrial processes from chemical, pharmaceutical, and steel production to packaging and food and beverage 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F0B4F963-33B1-09D3-5A07-3D57A2B1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9844286" y="3940072"/>
            <a:ext cx="2580983" cy="35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ектор 8">
            <a:extLst>
              <a:ext uri="{FF2B5EF4-FFF2-40B4-BE49-F238E27FC236}">
                <a16:creationId xmlns:a16="http://schemas.microsoft.com/office/drawing/2014/main" id="{98E08F28-EE17-9727-90A0-773001DBD5BC}"/>
              </a:ext>
            </a:extLst>
          </p:cNvPr>
          <p:cNvSpPr>
            <a:spLocks noChangeAspect="1"/>
          </p:cNvSpPr>
          <p:nvPr/>
        </p:nvSpPr>
        <p:spPr>
          <a:xfrm>
            <a:off x="947250" y="1273079"/>
            <a:ext cx="5079600" cy="5079600"/>
          </a:xfrm>
          <a:prstGeom prst="pie">
            <a:avLst>
              <a:gd name="adj1" fmla="val 14275907"/>
              <a:gd name="adj2" fmla="val 5469984"/>
            </a:avLst>
          </a:prstGeom>
          <a:solidFill>
            <a:srgbClr val="40404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B1C-D1CC-D02D-0FEB-E45FD62D06FF}"/>
              </a:ext>
            </a:extLst>
          </p:cNvPr>
          <p:cNvSpPr txBox="1"/>
          <p:nvPr/>
        </p:nvSpPr>
        <p:spPr>
          <a:xfrm>
            <a:off x="6681364" y="2242931"/>
            <a:ext cx="2884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404040"/>
                </a:solidFill>
                <a:latin typeface="Montserrat" pitchFamily="2" charset="0"/>
              </a:rPr>
              <a:t>60%</a:t>
            </a:r>
            <a:endParaRPr lang="ru-RU" sz="9600" b="1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2BE60-18E2-CB55-2D77-3E20F51AB87B}"/>
              </a:ext>
            </a:extLst>
          </p:cNvPr>
          <p:cNvSpPr txBox="1"/>
          <p:nvPr/>
        </p:nvSpPr>
        <p:spPr>
          <a:xfrm>
            <a:off x="6717830" y="3693147"/>
            <a:ext cx="44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>
                <a:latin typeface="Montserrat" pitchFamily="2" charset="0"/>
              </a:rPr>
              <a:t>ENERGY SAVING POTENTIAL OF COMPRESSED AIR</a:t>
            </a:r>
            <a:endParaRPr lang="ru-RU" sz="3200" dirty="0">
              <a:latin typeface="Montserrat" pitchFamily="2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028FEB47-E17F-1A87-F807-3B4532553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656837" y="-1933346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344145-2A0A-8D1F-1CC3-CA2B7A346795}"/>
              </a:ext>
            </a:extLst>
          </p:cNvPr>
          <p:cNvSpPr txBox="1"/>
          <p:nvPr/>
        </p:nvSpPr>
        <p:spPr>
          <a:xfrm>
            <a:off x="1541922" y="212922"/>
            <a:ext cx="871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" pitchFamily="2" charset="0"/>
              </a:rPr>
              <a:t>COMPRESSED AIR CONSUMPTION</a:t>
            </a:r>
            <a:endParaRPr lang="ru-RU" sz="2800" dirty="0">
              <a:latin typeface="Montserrat" pitchFamily="2" charset="0"/>
            </a:endParaRPr>
          </a:p>
        </p:txBody>
      </p:sp>
      <p:sp>
        <p:nvSpPr>
          <p:cNvPr id="54" name="Сектор 53">
            <a:extLst>
              <a:ext uri="{FF2B5EF4-FFF2-40B4-BE49-F238E27FC236}">
                <a16:creationId xmlns:a16="http://schemas.microsoft.com/office/drawing/2014/main" id="{50000F8F-E26B-8656-3589-5455A9433506}"/>
              </a:ext>
            </a:extLst>
          </p:cNvPr>
          <p:cNvSpPr>
            <a:spLocks noChangeAspect="1"/>
          </p:cNvSpPr>
          <p:nvPr/>
        </p:nvSpPr>
        <p:spPr>
          <a:xfrm>
            <a:off x="1481948" y="-3640899"/>
            <a:ext cx="5079600" cy="5079600"/>
          </a:xfrm>
          <a:prstGeom prst="pie">
            <a:avLst>
              <a:gd name="adj1" fmla="val 12826659"/>
              <a:gd name="adj2" fmla="val 17176059"/>
            </a:avLst>
          </a:prstGeom>
          <a:solidFill>
            <a:schemeClr val="bg1">
              <a:lumMod val="5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3C2D86-A5F3-7462-4B30-886C06EF9034}"/>
              </a:ext>
            </a:extLst>
          </p:cNvPr>
          <p:cNvSpPr txBox="1"/>
          <p:nvPr/>
        </p:nvSpPr>
        <p:spPr>
          <a:xfrm>
            <a:off x="606919" y="194518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1D63"/>
                </a:solidFill>
                <a:latin typeface="Montserrat" pitchFamily="2" charset="0"/>
              </a:rPr>
              <a:t>20%</a:t>
            </a:r>
            <a:endParaRPr lang="ru-RU" sz="2800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79C685-28EE-32D9-4D8A-5485FB2BE9E3}"/>
              </a:ext>
            </a:extLst>
          </p:cNvPr>
          <p:cNvSpPr txBox="1"/>
          <p:nvPr/>
        </p:nvSpPr>
        <p:spPr>
          <a:xfrm>
            <a:off x="4793400" y="7348563"/>
            <a:ext cx="26052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400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20%</a:t>
            </a:r>
            <a:endParaRPr lang="ru-RU" sz="8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86E307-FAFA-A660-08B8-3182EE2ACFA8}"/>
              </a:ext>
            </a:extLst>
          </p:cNvPr>
          <p:cNvSpPr txBox="1"/>
          <p:nvPr/>
        </p:nvSpPr>
        <p:spPr>
          <a:xfrm>
            <a:off x="4793400" y="9767472"/>
            <a:ext cx="27174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400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sz="8800" dirty="0"/>
              <a:t>40%</a:t>
            </a:r>
            <a:endParaRPr lang="ru-RU" sz="8800" dirty="0"/>
          </a:p>
        </p:txBody>
      </p:sp>
      <p:sp>
        <p:nvSpPr>
          <p:cNvPr id="62" name="TextBox 45">
            <a:extLst>
              <a:ext uri="{FF2B5EF4-FFF2-40B4-BE49-F238E27FC236}">
                <a16:creationId xmlns:a16="http://schemas.microsoft.com/office/drawing/2014/main" id="{CC3F7077-7324-C9CF-74E4-347F5E56D005}"/>
              </a:ext>
            </a:extLst>
          </p:cNvPr>
          <p:cNvSpPr txBox="1"/>
          <p:nvPr/>
        </p:nvSpPr>
        <p:spPr>
          <a:xfrm>
            <a:off x="7508590" y="7684520"/>
            <a:ext cx="3589597" cy="774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REDUCTION DUE TO LEAK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 REPAIR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63" name="TextBox 46">
            <a:extLst>
              <a:ext uri="{FF2B5EF4-FFF2-40B4-BE49-F238E27FC236}">
                <a16:creationId xmlns:a16="http://schemas.microsoft.com/office/drawing/2014/main" id="{677306C9-1193-B4F4-B615-2F8C33185962}"/>
              </a:ext>
            </a:extLst>
          </p:cNvPr>
          <p:cNvSpPr txBox="1"/>
          <p:nvPr/>
        </p:nvSpPr>
        <p:spPr>
          <a:xfrm>
            <a:off x="7567466" y="10103429"/>
            <a:ext cx="4766143" cy="774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>
                <a:solidFill>
                  <a:srgbClr val="404040"/>
                </a:solidFill>
                <a:latin typeface="Montserrat" pitchFamily="2" charset="0"/>
              </a:rPr>
              <a:t>REDUCTION DUE TO CORRECT</a:t>
            </a:r>
            <a:r>
              <a:rPr lang="ru-RU" sz="3200" dirty="0">
                <a:solidFill>
                  <a:srgbClr val="404040"/>
                </a:solidFill>
                <a:latin typeface="Montserrat" pitchFamily="2" charset="0"/>
              </a:rPr>
              <a:t> </a:t>
            </a:r>
            <a:r>
              <a:rPr lang="en-US" sz="3200" dirty="0">
                <a:solidFill>
                  <a:srgbClr val="404040"/>
                </a:solidFill>
                <a:latin typeface="Montserrat" pitchFamily="2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062965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5AAEB-1CA0-9151-980A-0F5D1D954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379" y="-834871"/>
            <a:ext cx="2338507" cy="5821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433396" y="3526820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49CAA-9DE2-2B40-C59A-91EAB21FC449}"/>
              </a:ext>
            </a:extLst>
          </p:cNvPr>
          <p:cNvSpPr txBox="1"/>
          <p:nvPr/>
        </p:nvSpPr>
        <p:spPr>
          <a:xfrm>
            <a:off x="-11325846" y="2792323"/>
            <a:ext cx="503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latin typeface="Montserrat" pitchFamily="2" charset="0"/>
              </a:rPr>
              <a:t>Compressed air is widely used in industrial processes from chemical, pharmaceutical, and steel production to packaging and food and beverage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60543-FCEB-8401-8F44-FE4974780F98}"/>
              </a:ext>
            </a:extLst>
          </p:cNvPr>
          <p:cNvSpPr txBox="1"/>
          <p:nvPr/>
        </p:nvSpPr>
        <p:spPr>
          <a:xfrm>
            <a:off x="623888" y="-959243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1D63"/>
                </a:solidFill>
                <a:latin typeface="Montserrat" pitchFamily="2" charset="0"/>
              </a:rPr>
              <a:t>20%</a:t>
            </a:r>
            <a:endParaRPr lang="ru-RU" sz="2800" dirty="0">
              <a:solidFill>
                <a:srgbClr val="9F1D63"/>
              </a:solidFill>
              <a:latin typeface="Montserrat" pitchFamily="2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F0B4F963-33B1-09D3-5A07-3D57A2B1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11524805" y="5073278"/>
            <a:ext cx="2580983" cy="35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ектор 8">
            <a:extLst>
              <a:ext uri="{FF2B5EF4-FFF2-40B4-BE49-F238E27FC236}">
                <a16:creationId xmlns:a16="http://schemas.microsoft.com/office/drawing/2014/main" id="{98E08F28-EE17-9727-90A0-773001DBD5BC}"/>
              </a:ext>
            </a:extLst>
          </p:cNvPr>
          <p:cNvSpPr>
            <a:spLocks noChangeAspect="1"/>
          </p:cNvSpPr>
          <p:nvPr/>
        </p:nvSpPr>
        <p:spPr>
          <a:xfrm rot="11689286">
            <a:off x="1481948" y="1136371"/>
            <a:ext cx="5079600" cy="5079600"/>
          </a:xfrm>
          <a:prstGeom prst="pie">
            <a:avLst>
              <a:gd name="adj1" fmla="val 14275907"/>
              <a:gd name="adj2" fmla="val 5469984"/>
            </a:avLst>
          </a:prstGeom>
          <a:solidFill>
            <a:srgbClr val="40404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B1C-D1CC-D02D-0FEB-E45FD62D06FF}"/>
              </a:ext>
            </a:extLst>
          </p:cNvPr>
          <p:cNvSpPr txBox="1"/>
          <p:nvPr/>
        </p:nvSpPr>
        <p:spPr>
          <a:xfrm>
            <a:off x="5424033" y="76833"/>
            <a:ext cx="1702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400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b="0" dirty="0">
                <a:solidFill>
                  <a:srgbClr val="9F1D63"/>
                </a:solidFill>
              </a:rPr>
              <a:t>60%</a:t>
            </a:r>
            <a:endParaRPr lang="ru-RU" b="0" dirty="0">
              <a:solidFill>
                <a:srgbClr val="9F1D6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2BE60-18E2-CB55-2D77-3E20F51AB87B}"/>
              </a:ext>
            </a:extLst>
          </p:cNvPr>
          <p:cNvSpPr txBox="1"/>
          <p:nvPr/>
        </p:nvSpPr>
        <p:spPr>
          <a:xfrm>
            <a:off x="7126743" y="126261"/>
            <a:ext cx="49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rgbClr val="9F1D63"/>
                </a:solidFill>
                <a:latin typeface="Montserrat" pitchFamily="2" charset="0"/>
              </a:rPr>
              <a:t>ENERGY SAVING POTENTIAL OF COMPRESSED AIR</a:t>
            </a:r>
            <a:endParaRPr lang="ru-RU" sz="2400" dirty="0">
              <a:solidFill>
                <a:srgbClr val="9F1D63"/>
              </a:solidFill>
              <a:latin typeface="Montserrat" pitchFamily="2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028FEB47-E17F-1A87-F807-3B4532553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76033" y="-473659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344145-2A0A-8D1F-1CC3-CA2B7A346795}"/>
              </a:ext>
            </a:extLst>
          </p:cNvPr>
          <p:cNvSpPr txBox="1"/>
          <p:nvPr/>
        </p:nvSpPr>
        <p:spPr>
          <a:xfrm>
            <a:off x="1541922" y="-923905"/>
            <a:ext cx="871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" pitchFamily="2" charset="0"/>
              </a:rPr>
              <a:t>COMPRESSED AIR CONSUMPTION</a:t>
            </a:r>
            <a:endParaRPr lang="ru-RU" sz="2800" dirty="0">
              <a:latin typeface="Montserrat" pitchFamily="2" charset="0"/>
            </a:endParaRPr>
          </a:p>
        </p:txBody>
      </p:sp>
      <p:sp>
        <p:nvSpPr>
          <p:cNvPr id="5" name="Сектор 4">
            <a:extLst>
              <a:ext uri="{FF2B5EF4-FFF2-40B4-BE49-F238E27FC236}">
                <a16:creationId xmlns:a16="http://schemas.microsoft.com/office/drawing/2014/main" id="{3EE883E4-F8A0-305E-6C43-8B64B3C393EE}"/>
              </a:ext>
            </a:extLst>
          </p:cNvPr>
          <p:cNvSpPr>
            <a:spLocks noChangeAspect="1"/>
          </p:cNvSpPr>
          <p:nvPr/>
        </p:nvSpPr>
        <p:spPr>
          <a:xfrm>
            <a:off x="1481948" y="1136371"/>
            <a:ext cx="5079600" cy="5079600"/>
          </a:xfrm>
          <a:prstGeom prst="pie">
            <a:avLst>
              <a:gd name="adj1" fmla="val 12826659"/>
              <a:gd name="adj2" fmla="val 17176059"/>
            </a:avLst>
          </a:prstGeom>
          <a:solidFill>
            <a:schemeClr val="bg1">
              <a:lumMod val="5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57723-98C4-5701-C6C4-66CC3B2C9CDF}"/>
              </a:ext>
            </a:extLst>
          </p:cNvPr>
          <p:cNvSpPr txBox="1"/>
          <p:nvPr/>
        </p:nvSpPr>
        <p:spPr>
          <a:xfrm>
            <a:off x="4770053" y="1638568"/>
            <a:ext cx="23823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400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10%</a:t>
            </a:r>
            <a:endParaRPr lang="ru-RU" sz="8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82FD1-2D53-6EE9-EFCF-AA6A73C016BF}"/>
              </a:ext>
            </a:extLst>
          </p:cNvPr>
          <p:cNvSpPr txBox="1"/>
          <p:nvPr/>
        </p:nvSpPr>
        <p:spPr>
          <a:xfrm>
            <a:off x="4770053" y="4057477"/>
            <a:ext cx="2611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400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sz="8800" dirty="0"/>
              <a:t>50%</a:t>
            </a:r>
            <a:endParaRPr lang="ru-RU" sz="8800" dirty="0"/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B511ED17-C78F-1A20-A684-AB6D99129C24}"/>
              </a:ext>
            </a:extLst>
          </p:cNvPr>
          <p:cNvSpPr txBox="1"/>
          <p:nvPr/>
        </p:nvSpPr>
        <p:spPr>
          <a:xfrm>
            <a:off x="7485243" y="1974525"/>
            <a:ext cx="4039562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3AE51C-D183-166C-E0A9-26CBEA3EBC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13235959" y="0"/>
            <a:ext cx="121920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667BB0-83F0-36C0-BB93-50D761416C08}"/>
              </a:ext>
            </a:extLst>
          </p:cNvPr>
          <p:cNvSpPr txBox="1"/>
          <p:nvPr/>
        </p:nvSpPr>
        <p:spPr>
          <a:xfrm>
            <a:off x="11779496" y="-311989"/>
            <a:ext cx="12310304" cy="1215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</a:rPr>
              <a:t>TRENDS </a:t>
            </a:r>
            <a:r>
              <a:rPr lang="en-US" sz="4800" b="1" dirty="0">
                <a:solidFill>
                  <a:schemeClr val="bg1"/>
                </a:solidFill>
                <a:latin typeface="Montserrat" pitchFamily="2" charset="0"/>
              </a:rPr>
              <a:t>AND CHALLENGES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493C2FB2-58B4-2D07-50AC-1590253D9686}"/>
              </a:ext>
            </a:extLst>
          </p:cNvPr>
          <p:cNvSpPr txBox="1"/>
          <p:nvPr/>
        </p:nvSpPr>
        <p:spPr>
          <a:xfrm>
            <a:off x="7381665" y="2169369"/>
            <a:ext cx="4766143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it-IT" sz="3200" dirty="0">
                <a:solidFill>
                  <a:srgbClr val="404040"/>
                </a:solidFill>
                <a:latin typeface="Montserrat" pitchFamily="2" charset="0"/>
              </a:rPr>
              <a:t>ENERGY AUDITS</a:t>
            </a:r>
            <a:endParaRPr lang="en-US" sz="3200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7" name="TextBox 46">
            <a:extLst>
              <a:ext uri="{FF2B5EF4-FFF2-40B4-BE49-F238E27FC236}">
                <a16:creationId xmlns:a16="http://schemas.microsoft.com/office/drawing/2014/main" id="{D23352C7-6359-2A35-3CCD-1903A289F056}"/>
              </a:ext>
            </a:extLst>
          </p:cNvPr>
          <p:cNvSpPr txBox="1"/>
          <p:nvPr/>
        </p:nvSpPr>
        <p:spPr>
          <a:xfrm>
            <a:off x="7466581" y="4161443"/>
            <a:ext cx="476614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it-IT" sz="3200" dirty="0">
                <a:solidFill>
                  <a:srgbClr val="404040"/>
                </a:solidFill>
                <a:latin typeface="Montserrat" pitchFamily="2" charset="0"/>
              </a:rPr>
              <a:t>EFFICIENCY IMPROVEMENT OF THE SUPPLY CHAIN</a:t>
            </a:r>
            <a:endParaRPr lang="en-US" sz="3200" dirty="0">
              <a:solidFill>
                <a:srgbClr val="40404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92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5AAEB-1CA0-9151-980A-0F5D1D954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379" y="-834871"/>
            <a:ext cx="2338507" cy="58216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433396" y="3526820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49CAA-9DE2-2B40-C59A-91EAB21FC449}"/>
              </a:ext>
            </a:extLst>
          </p:cNvPr>
          <p:cNvSpPr txBox="1"/>
          <p:nvPr/>
        </p:nvSpPr>
        <p:spPr>
          <a:xfrm>
            <a:off x="-11325846" y="2792323"/>
            <a:ext cx="503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latin typeface="Montserrat" pitchFamily="2" charset="0"/>
              </a:rPr>
              <a:t>Compressed air is widely used in industrial processes from chemical, pharmaceutical, and steel production to packaging and food and beverage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60543-FCEB-8401-8F44-FE4974780F98}"/>
              </a:ext>
            </a:extLst>
          </p:cNvPr>
          <p:cNvSpPr txBox="1"/>
          <p:nvPr/>
        </p:nvSpPr>
        <p:spPr>
          <a:xfrm>
            <a:off x="623888" y="-959243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1D63"/>
                </a:solidFill>
                <a:latin typeface="Montserrat" pitchFamily="2" charset="0"/>
              </a:rPr>
              <a:t>20%</a:t>
            </a:r>
            <a:endParaRPr lang="ru-RU" sz="2800" dirty="0">
              <a:solidFill>
                <a:srgbClr val="9F1D63"/>
              </a:solidFill>
              <a:latin typeface="Montserrat" pitchFamily="2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F0B4F963-33B1-09D3-5A07-3D57A2B1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11524805" y="5073278"/>
            <a:ext cx="2580983" cy="35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ектор 8">
            <a:extLst>
              <a:ext uri="{FF2B5EF4-FFF2-40B4-BE49-F238E27FC236}">
                <a16:creationId xmlns:a16="http://schemas.microsoft.com/office/drawing/2014/main" id="{98E08F28-EE17-9727-90A0-773001DBD5BC}"/>
              </a:ext>
            </a:extLst>
          </p:cNvPr>
          <p:cNvSpPr>
            <a:spLocks noChangeAspect="1"/>
          </p:cNvSpPr>
          <p:nvPr/>
        </p:nvSpPr>
        <p:spPr>
          <a:xfrm rot="11689286">
            <a:off x="1481948" y="1136371"/>
            <a:ext cx="5079600" cy="5079600"/>
          </a:xfrm>
          <a:prstGeom prst="pie">
            <a:avLst>
              <a:gd name="adj1" fmla="val 14275907"/>
              <a:gd name="adj2" fmla="val 5469984"/>
            </a:avLst>
          </a:prstGeom>
          <a:solidFill>
            <a:srgbClr val="40404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B1C-D1CC-D02D-0FEB-E45FD62D06FF}"/>
              </a:ext>
            </a:extLst>
          </p:cNvPr>
          <p:cNvSpPr txBox="1"/>
          <p:nvPr/>
        </p:nvSpPr>
        <p:spPr>
          <a:xfrm>
            <a:off x="5424033" y="76833"/>
            <a:ext cx="1702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400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b="0" dirty="0">
                <a:solidFill>
                  <a:srgbClr val="9F1D63"/>
                </a:solidFill>
              </a:rPr>
              <a:t>60%</a:t>
            </a:r>
            <a:endParaRPr lang="ru-RU" b="0" dirty="0">
              <a:solidFill>
                <a:srgbClr val="9F1D6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2BE60-18E2-CB55-2D77-3E20F51AB87B}"/>
              </a:ext>
            </a:extLst>
          </p:cNvPr>
          <p:cNvSpPr txBox="1"/>
          <p:nvPr/>
        </p:nvSpPr>
        <p:spPr>
          <a:xfrm>
            <a:off x="7126743" y="126261"/>
            <a:ext cx="49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rgbClr val="9F1D63"/>
                </a:solidFill>
                <a:latin typeface="Montserrat" pitchFamily="2" charset="0"/>
              </a:rPr>
              <a:t>ENERGY SAVING POTENTIAL OF COMPRESSED AIR</a:t>
            </a:r>
            <a:endParaRPr lang="ru-RU" sz="2400" dirty="0">
              <a:solidFill>
                <a:srgbClr val="9F1D63"/>
              </a:solidFill>
              <a:latin typeface="Montserrat" pitchFamily="2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028FEB47-E17F-1A87-F807-3B4532553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76033" y="-473659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344145-2A0A-8D1F-1CC3-CA2B7A346795}"/>
              </a:ext>
            </a:extLst>
          </p:cNvPr>
          <p:cNvSpPr txBox="1"/>
          <p:nvPr/>
        </p:nvSpPr>
        <p:spPr>
          <a:xfrm>
            <a:off x="1541922" y="-923905"/>
            <a:ext cx="871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" pitchFamily="2" charset="0"/>
              </a:rPr>
              <a:t>COMPRESSED AIR CONSUMPTION</a:t>
            </a:r>
            <a:endParaRPr lang="ru-RU" sz="2800" dirty="0">
              <a:latin typeface="Montserrat" pitchFamily="2" charset="0"/>
            </a:endParaRPr>
          </a:p>
        </p:txBody>
      </p:sp>
      <p:sp>
        <p:nvSpPr>
          <p:cNvPr id="5" name="Сектор 4">
            <a:extLst>
              <a:ext uri="{FF2B5EF4-FFF2-40B4-BE49-F238E27FC236}">
                <a16:creationId xmlns:a16="http://schemas.microsoft.com/office/drawing/2014/main" id="{3EE883E4-F8A0-305E-6C43-8B64B3C393EE}"/>
              </a:ext>
            </a:extLst>
          </p:cNvPr>
          <p:cNvSpPr>
            <a:spLocks noChangeAspect="1"/>
          </p:cNvSpPr>
          <p:nvPr/>
        </p:nvSpPr>
        <p:spPr>
          <a:xfrm>
            <a:off x="1481948" y="1136371"/>
            <a:ext cx="5079600" cy="5079600"/>
          </a:xfrm>
          <a:prstGeom prst="pie">
            <a:avLst>
              <a:gd name="adj1" fmla="val 12826659"/>
              <a:gd name="adj2" fmla="val 17176059"/>
            </a:avLst>
          </a:prstGeom>
          <a:solidFill>
            <a:schemeClr val="bg1">
              <a:lumMod val="5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57723-98C4-5701-C6C4-66CC3B2C9CDF}"/>
              </a:ext>
            </a:extLst>
          </p:cNvPr>
          <p:cNvSpPr txBox="1"/>
          <p:nvPr/>
        </p:nvSpPr>
        <p:spPr>
          <a:xfrm>
            <a:off x="4770053" y="1638568"/>
            <a:ext cx="23823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400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sz="8800" dirty="0">
                <a:solidFill>
                  <a:schemeClr val="bg1">
                    <a:lumMod val="50000"/>
                  </a:schemeClr>
                </a:solidFill>
              </a:rPr>
              <a:t>10%</a:t>
            </a:r>
            <a:endParaRPr lang="ru-RU" sz="8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82FD1-2D53-6EE9-EFCF-AA6A73C016BF}"/>
              </a:ext>
            </a:extLst>
          </p:cNvPr>
          <p:cNvSpPr txBox="1"/>
          <p:nvPr/>
        </p:nvSpPr>
        <p:spPr>
          <a:xfrm>
            <a:off x="4770053" y="4057477"/>
            <a:ext cx="2611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5400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sz="8800" dirty="0"/>
              <a:t>50%</a:t>
            </a:r>
            <a:endParaRPr lang="ru-RU" sz="8800" dirty="0"/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B511ED17-C78F-1A20-A684-AB6D99129C24}"/>
              </a:ext>
            </a:extLst>
          </p:cNvPr>
          <p:cNvSpPr txBox="1"/>
          <p:nvPr/>
        </p:nvSpPr>
        <p:spPr>
          <a:xfrm>
            <a:off x="7485243" y="1974525"/>
            <a:ext cx="4039562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67BB0-83F0-36C0-BB93-50D761416C08}"/>
              </a:ext>
            </a:extLst>
          </p:cNvPr>
          <p:cNvSpPr txBox="1"/>
          <p:nvPr/>
        </p:nvSpPr>
        <p:spPr>
          <a:xfrm>
            <a:off x="11779496" y="-311989"/>
            <a:ext cx="12310304" cy="1215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</a:rPr>
              <a:t>TRENDS </a:t>
            </a:r>
            <a:r>
              <a:rPr lang="en-US" sz="4800" b="1" dirty="0">
                <a:solidFill>
                  <a:schemeClr val="bg1"/>
                </a:solidFill>
                <a:latin typeface="Montserrat" pitchFamily="2" charset="0"/>
              </a:rPr>
              <a:t>AND CHALLENGES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9BD4D84-3673-C171-AC6C-D001B25E03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93249" y="1765214"/>
            <a:ext cx="905599" cy="905599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2497B5FC-5B7F-5549-4726-C78D20F80AE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28537" y="4977676"/>
            <a:ext cx="1644754" cy="429692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85C51D67-CD65-F6F6-0851-B88C91B2C1A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29731" y="3217638"/>
            <a:ext cx="1290448" cy="161306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6CF3CF8-203F-C3D6-8583-83D27FAC6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7139526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Нашивка 53">
            <a:extLst>
              <a:ext uri="{FF2B5EF4-FFF2-40B4-BE49-F238E27FC236}">
                <a16:creationId xmlns:a16="http://schemas.microsoft.com/office/drawing/2014/main" id="{BA50B93F-64EA-F31B-E611-1729F37DDFD2}"/>
              </a:ext>
            </a:extLst>
          </p:cNvPr>
          <p:cNvSpPr/>
          <p:nvPr/>
        </p:nvSpPr>
        <p:spPr>
          <a:xfrm>
            <a:off x="4539877" y="7713353"/>
            <a:ext cx="2598057" cy="3663354"/>
          </a:xfrm>
          <a:prstGeom prst="chevron">
            <a:avLst>
              <a:gd name="adj" fmla="val 74581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65EAEF-6D3D-A768-6B64-B68BEB3FC7B1}"/>
              </a:ext>
            </a:extLst>
          </p:cNvPr>
          <p:cNvSpPr txBox="1"/>
          <p:nvPr/>
        </p:nvSpPr>
        <p:spPr>
          <a:xfrm>
            <a:off x="3061445" y="-670875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Montserrat" pitchFamily="2" charset="0"/>
              </a:rPr>
              <a:t>SIMILAR TO HOUSEHOLD</a:t>
            </a:r>
          </a:p>
        </p:txBody>
      </p:sp>
      <p:sp>
        <p:nvSpPr>
          <p:cNvPr id="56" name="Нашивка 55">
            <a:extLst>
              <a:ext uri="{FF2B5EF4-FFF2-40B4-BE49-F238E27FC236}">
                <a16:creationId xmlns:a16="http://schemas.microsoft.com/office/drawing/2014/main" id="{7FE1E9EB-2A06-3240-63CC-B9C124FFF88D}"/>
              </a:ext>
            </a:extLst>
          </p:cNvPr>
          <p:cNvSpPr/>
          <p:nvPr/>
        </p:nvSpPr>
        <p:spPr>
          <a:xfrm>
            <a:off x="5372243" y="7713353"/>
            <a:ext cx="2598057" cy="3663354"/>
          </a:xfrm>
          <a:prstGeom prst="chevron">
            <a:avLst>
              <a:gd name="adj" fmla="val 74581"/>
            </a:avLst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46">
            <a:extLst>
              <a:ext uri="{FF2B5EF4-FFF2-40B4-BE49-F238E27FC236}">
                <a16:creationId xmlns:a16="http://schemas.microsoft.com/office/drawing/2014/main" id="{F91C427E-76DA-E43A-75EA-828AEEB03CDB}"/>
              </a:ext>
            </a:extLst>
          </p:cNvPr>
          <p:cNvSpPr txBox="1"/>
          <p:nvPr/>
        </p:nvSpPr>
        <p:spPr>
          <a:xfrm>
            <a:off x="7381665" y="2169369"/>
            <a:ext cx="4766143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it-IT" sz="3200" dirty="0">
                <a:solidFill>
                  <a:srgbClr val="404040"/>
                </a:solidFill>
                <a:latin typeface="Montserrat" pitchFamily="2" charset="0"/>
              </a:rPr>
              <a:t>ENERGY AUDITS</a:t>
            </a:r>
            <a:endParaRPr lang="en-US" sz="3200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7" name="TextBox 46">
            <a:extLst>
              <a:ext uri="{FF2B5EF4-FFF2-40B4-BE49-F238E27FC236}">
                <a16:creationId xmlns:a16="http://schemas.microsoft.com/office/drawing/2014/main" id="{9BDF365D-9B01-C8AF-CF1D-A00528371EF9}"/>
              </a:ext>
            </a:extLst>
          </p:cNvPr>
          <p:cNvSpPr txBox="1"/>
          <p:nvPr/>
        </p:nvSpPr>
        <p:spPr>
          <a:xfrm>
            <a:off x="7466581" y="4161443"/>
            <a:ext cx="476614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it-IT" sz="3200" dirty="0">
                <a:solidFill>
                  <a:srgbClr val="404040"/>
                </a:solidFill>
                <a:latin typeface="Montserrat" pitchFamily="2" charset="0"/>
              </a:rPr>
              <a:t>EFFICIENCY IMPROVEMENT OF THE SUPPLY CHAIN</a:t>
            </a:r>
            <a:endParaRPr lang="en-US" sz="3200" dirty="0">
              <a:solidFill>
                <a:srgbClr val="404040"/>
              </a:solidFill>
              <a:latin typeface="Montserrat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5EE7393-FF7C-FE9B-921F-8170F3058A13}"/>
              </a:ext>
            </a:extLst>
          </p:cNvPr>
          <p:cNvGrpSpPr/>
          <p:nvPr/>
        </p:nvGrpSpPr>
        <p:grpSpPr>
          <a:xfrm>
            <a:off x="-3002427" y="2372917"/>
            <a:ext cx="2002104" cy="1858912"/>
            <a:chOff x="1799740" y="2499544"/>
            <a:chExt cx="2002104" cy="1858912"/>
          </a:xfrm>
        </p:grpSpPr>
        <p:sp>
          <p:nvSpPr>
            <p:cNvPr id="19" name="Овал 17">
              <a:extLst>
                <a:ext uri="{FF2B5EF4-FFF2-40B4-BE49-F238E27FC236}">
                  <a16:creationId xmlns:a16="http://schemas.microsoft.com/office/drawing/2014/main" id="{1562454D-424E-48B6-8867-D1F076748D24}"/>
                </a:ext>
              </a:extLst>
            </p:cNvPr>
            <p:cNvSpPr/>
            <p:nvPr/>
          </p:nvSpPr>
          <p:spPr>
            <a:xfrm>
              <a:off x="1848834" y="2499544"/>
              <a:ext cx="1858911" cy="185891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C9C29EA4-E816-A900-D0D7-CB4F491A3F34}"/>
                </a:ext>
              </a:extLst>
            </p:cNvPr>
            <p:cNvSpPr txBox="1"/>
            <p:nvPr/>
          </p:nvSpPr>
          <p:spPr>
            <a:xfrm>
              <a:off x="1799740" y="3550235"/>
              <a:ext cx="2002104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16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it-IT" sz="1400" dirty="0"/>
                <a:t>EFFICIENT </a:t>
              </a:r>
            </a:p>
            <a:p>
              <a:pPr>
                <a:lnSpc>
                  <a:spcPts val="1600"/>
                </a:lnSpc>
              </a:pPr>
              <a:r>
                <a:rPr lang="it-IT" sz="1400" dirty="0"/>
                <a:t>SYSTEM DESIGN</a:t>
              </a:r>
              <a:endParaRPr lang="en-US" sz="1400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CD5279D-51F3-3A3F-7FF6-354833ACC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152" y="2644944"/>
              <a:ext cx="772270" cy="7722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6461E51-866A-1214-7F1E-71FD7E2EB7F5}"/>
              </a:ext>
            </a:extLst>
          </p:cNvPr>
          <p:cNvGrpSpPr/>
          <p:nvPr/>
        </p:nvGrpSpPr>
        <p:grpSpPr>
          <a:xfrm>
            <a:off x="-2952706" y="4451834"/>
            <a:ext cx="1857654" cy="1858549"/>
            <a:chOff x="1849461" y="4578461"/>
            <a:chExt cx="1857654" cy="1858549"/>
          </a:xfrm>
        </p:grpSpPr>
        <p:sp>
          <p:nvSpPr>
            <p:cNvPr id="23" name="Овал 16">
              <a:extLst>
                <a:ext uri="{FF2B5EF4-FFF2-40B4-BE49-F238E27FC236}">
                  <a16:creationId xmlns:a16="http://schemas.microsoft.com/office/drawing/2014/main" id="{2FCA8E50-C218-4113-CD47-A429DA13EF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9461" y="4578461"/>
              <a:ext cx="1857654" cy="1858549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93EECE69-7BC9-37FF-26FF-FCC067BED811}"/>
                </a:ext>
              </a:extLst>
            </p:cNvPr>
            <p:cNvSpPr txBox="1"/>
            <p:nvPr/>
          </p:nvSpPr>
          <p:spPr>
            <a:xfrm>
              <a:off x="1902787" y="5646354"/>
              <a:ext cx="175792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it-IT" sz="1400" dirty="0"/>
                <a:t>ENERGY-SAVING HABITS AND AUDITS</a:t>
              </a:r>
              <a:endParaRPr lang="en-GB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F08BB35-8A77-864E-FF0B-6030A49CA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2208" y="4630725"/>
              <a:ext cx="852158" cy="852158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E3FDF5A-C0DC-6956-6A7B-4D1CC684FE8C}"/>
              </a:ext>
            </a:extLst>
          </p:cNvPr>
          <p:cNvGrpSpPr/>
          <p:nvPr/>
        </p:nvGrpSpPr>
        <p:grpSpPr>
          <a:xfrm>
            <a:off x="-2963880" y="295115"/>
            <a:ext cx="1858912" cy="1858912"/>
            <a:chOff x="1838287" y="421742"/>
            <a:chExt cx="1858912" cy="1858912"/>
          </a:xfrm>
        </p:grpSpPr>
        <p:sp>
          <p:nvSpPr>
            <p:cNvPr id="61" name="Овал 18">
              <a:extLst>
                <a:ext uri="{FF2B5EF4-FFF2-40B4-BE49-F238E27FC236}">
                  <a16:creationId xmlns:a16="http://schemas.microsoft.com/office/drawing/2014/main" id="{10D03AF3-0B87-0207-63D5-49487ACF162E}"/>
                </a:ext>
              </a:extLst>
            </p:cNvPr>
            <p:cNvSpPr/>
            <p:nvPr/>
          </p:nvSpPr>
          <p:spPr>
            <a:xfrm>
              <a:off x="1838287" y="421742"/>
              <a:ext cx="1858912" cy="185891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9EDD1402-E752-612F-6D61-92BA278C0462}"/>
                </a:ext>
              </a:extLst>
            </p:cNvPr>
            <p:cNvSpPr txBox="1"/>
            <p:nvPr/>
          </p:nvSpPr>
          <p:spPr>
            <a:xfrm>
              <a:off x="2036357" y="1549262"/>
              <a:ext cx="1462772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it-IT" dirty="0"/>
                <a:t>EFFICIENT APPLIANCES</a:t>
              </a:r>
              <a:endParaRPr lang="en-GB" dirty="0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AD14E5D2-0B37-AD1A-258D-17A2CFAB3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7463" y="560531"/>
              <a:ext cx="821649" cy="821649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BDA23D8-A106-63EE-5661-F05991795177}"/>
              </a:ext>
            </a:extLst>
          </p:cNvPr>
          <p:cNvGrpSpPr/>
          <p:nvPr/>
        </p:nvGrpSpPr>
        <p:grpSpPr>
          <a:xfrm>
            <a:off x="13731573" y="2209657"/>
            <a:ext cx="2259299" cy="1858912"/>
            <a:chOff x="8434518" y="2499544"/>
            <a:chExt cx="2259299" cy="1858912"/>
          </a:xfrm>
        </p:grpSpPr>
        <p:sp>
          <p:nvSpPr>
            <p:cNvPr id="65" name="Овал 17">
              <a:extLst>
                <a:ext uri="{FF2B5EF4-FFF2-40B4-BE49-F238E27FC236}">
                  <a16:creationId xmlns:a16="http://schemas.microsoft.com/office/drawing/2014/main" id="{80BD89D7-C2FA-4CAD-1F16-756111E32F3F}"/>
                </a:ext>
              </a:extLst>
            </p:cNvPr>
            <p:cNvSpPr/>
            <p:nvPr/>
          </p:nvSpPr>
          <p:spPr>
            <a:xfrm>
              <a:off x="8634713" y="2499544"/>
              <a:ext cx="1858911" cy="1858912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6" name="Picture 5">
              <a:extLst>
                <a:ext uri="{FF2B5EF4-FFF2-40B4-BE49-F238E27FC236}">
                  <a16:creationId xmlns:a16="http://schemas.microsoft.com/office/drawing/2014/main" id="{E95F32B1-3A44-5295-1D19-4CCF67BA5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256358" y="2731423"/>
              <a:ext cx="594529" cy="743162"/>
            </a:xfrm>
            <a:prstGeom prst="rect">
              <a:avLst/>
            </a:prstGeom>
          </p:spPr>
        </p:pic>
        <p:sp>
          <p:nvSpPr>
            <p:cNvPr id="67" name="TextBox 26">
              <a:extLst>
                <a:ext uri="{FF2B5EF4-FFF2-40B4-BE49-F238E27FC236}">
                  <a16:creationId xmlns:a16="http://schemas.microsoft.com/office/drawing/2014/main" id="{B3DED6E3-D3E0-CEAE-91B7-875BE27BD5B8}"/>
                </a:ext>
              </a:extLst>
            </p:cNvPr>
            <p:cNvSpPr txBox="1"/>
            <p:nvPr/>
          </p:nvSpPr>
          <p:spPr>
            <a:xfrm>
              <a:off x="8434518" y="3622715"/>
              <a:ext cx="2259299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dirty="0"/>
                <a:t>EFFICIENT </a:t>
              </a:r>
            </a:p>
            <a:p>
              <a:r>
                <a:rPr lang="en-US" sz="1400" dirty="0"/>
                <a:t>MACHINES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F131B05-80D6-E769-0CE8-3A2B9C238C19}"/>
              </a:ext>
            </a:extLst>
          </p:cNvPr>
          <p:cNvGrpSpPr/>
          <p:nvPr/>
        </p:nvGrpSpPr>
        <p:grpSpPr>
          <a:xfrm>
            <a:off x="13581118" y="4288574"/>
            <a:ext cx="2560207" cy="1858549"/>
            <a:chOff x="8284063" y="4578461"/>
            <a:chExt cx="2560207" cy="1858549"/>
          </a:xfrm>
        </p:grpSpPr>
        <p:sp>
          <p:nvSpPr>
            <p:cNvPr id="69" name="Овал 16">
              <a:extLst>
                <a:ext uri="{FF2B5EF4-FFF2-40B4-BE49-F238E27FC236}">
                  <a16:creationId xmlns:a16="http://schemas.microsoft.com/office/drawing/2014/main" id="{B55A1469-780E-EACD-6C5F-E41C0013D3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5340" y="4578461"/>
              <a:ext cx="1857654" cy="1858549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3">
              <a:extLst>
                <a:ext uri="{FF2B5EF4-FFF2-40B4-BE49-F238E27FC236}">
                  <a16:creationId xmlns:a16="http://schemas.microsoft.com/office/drawing/2014/main" id="{65B8A7E8-808F-C246-DB95-59038A116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976460" y="5033421"/>
              <a:ext cx="1064762" cy="278169"/>
            </a:xfrm>
            <a:prstGeom prst="rect">
              <a:avLst/>
            </a:prstGeom>
          </p:spPr>
        </p:pic>
        <p:sp>
          <p:nvSpPr>
            <p:cNvPr id="71" name="TextBox 25">
              <a:extLst>
                <a:ext uri="{FF2B5EF4-FFF2-40B4-BE49-F238E27FC236}">
                  <a16:creationId xmlns:a16="http://schemas.microsoft.com/office/drawing/2014/main" id="{21EAD36B-BD56-7ADB-608A-1E0A60CE65ED}"/>
                </a:ext>
              </a:extLst>
            </p:cNvPr>
            <p:cNvSpPr txBox="1"/>
            <p:nvPr/>
          </p:nvSpPr>
          <p:spPr>
            <a:xfrm>
              <a:off x="8284063" y="5611184"/>
              <a:ext cx="2560207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dirty="0"/>
                <a:t>INNOVATIVE TECHNOLOGIES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9B0CA902-03DE-8DA5-081B-525D756C250A}"/>
              </a:ext>
            </a:extLst>
          </p:cNvPr>
          <p:cNvGrpSpPr/>
          <p:nvPr/>
        </p:nvGrpSpPr>
        <p:grpSpPr>
          <a:xfrm>
            <a:off x="13921221" y="131855"/>
            <a:ext cx="1858912" cy="1858912"/>
            <a:chOff x="8624166" y="421742"/>
            <a:chExt cx="1858912" cy="1858912"/>
          </a:xfrm>
        </p:grpSpPr>
        <p:sp>
          <p:nvSpPr>
            <p:cNvPr id="73" name="Овал 18">
              <a:extLst>
                <a:ext uri="{FF2B5EF4-FFF2-40B4-BE49-F238E27FC236}">
                  <a16:creationId xmlns:a16="http://schemas.microsoft.com/office/drawing/2014/main" id="{01D779BC-9438-67DF-7B62-E3226885CCFB}"/>
                </a:ext>
              </a:extLst>
            </p:cNvPr>
            <p:cNvSpPr/>
            <p:nvPr/>
          </p:nvSpPr>
          <p:spPr>
            <a:xfrm>
              <a:off x="8624166" y="421742"/>
              <a:ext cx="1858912" cy="1858912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TextBox 27">
              <a:extLst>
                <a:ext uri="{FF2B5EF4-FFF2-40B4-BE49-F238E27FC236}">
                  <a16:creationId xmlns:a16="http://schemas.microsoft.com/office/drawing/2014/main" id="{64C44F59-C2C0-E5A2-AD52-1234C7A4C699}"/>
                </a:ext>
              </a:extLst>
            </p:cNvPr>
            <p:cNvSpPr txBox="1"/>
            <p:nvPr/>
          </p:nvSpPr>
          <p:spPr>
            <a:xfrm>
              <a:off x="8822236" y="1443754"/>
              <a:ext cx="1462772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b="1" dirty="0">
                  <a:solidFill>
                    <a:srgbClr val="FFFFFF"/>
                  </a:solidFill>
                  <a:latin typeface="Montserrat" pitchFamily="2" charset="0"/>
                </a:rPr>
                <a:t>EFFICIENT DESIGN</a:t>
              </a:r>
            </a:p>
          </p:txBody>
        </p:sp>
        <p:pic>
          <p:nvPicPr>
            <p:cNvPr id="75" name="Picture 4">
              <a:extLst>
                <a:ext uri="{FF2B5EF4-FFF2-40B4-BE49-F238E27FC236}">
                  <a16:creationId xmlns:a16="http://schemas.microsoft.com/office/drawing/2014/main" id="{F55C35F3-EF0D-5052-CCC9-67F1DFEB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51309" y="604362"/>
              <a:ext cx="613817" cy="613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755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6B0F983-16D9-0B78-9091-044CAE8B6B7B}"/>
              </a:ext>
            </a:extLst>
          </p:cNvPr>
          <p:cNvGrpSpPr/>
          <p:nvPr/>
        </p:nvGrpSpPr>
        <p:grpSpPr>
          <a:xfrm>
            <a:off x="8434518" y="2499544"/>
            <a:ext cx="2259299" cy="1858912"/>
            <a:chOff x="8434518" y="2499544"/>
            <a:chExt cx="2259299" cy="1858912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8634713" y="2499544"/>
              <a:ext cx="1858911" cy="1858912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256358" y="2731423"/>
              <a:ext cx="594529" cy="743162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8434518" y="3622715"/>
              <a:ext cx="2259299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dirty="0"/>
                <a:t>EFFICIENT </a:t>
              </a:r>
            </a:p>
            <a:p>
              <a:r>
                <a:rPr lang="en-US" sz="1400" dirty="0"/>
                <a:t>MACHINES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91532DB-4B02-BF22-5D78-9E961C844A26}"/>
              </a:ext>
            </a:extLst>
          </p:cNvPr>
          <p:cNvGrpSpPr/>
          <p:nvPr/>
        </p:nvGrpSpPr>
        <p:grpSpPr>
          <a:xfrm>
            <a:off x="8284063" y="4578461"/>
            <a:ext cx="2560207" cy="1858549"/>
            <a:chOff x="8284063" y="4578461"/>
            <a:chExt cx="2560207" cy="1858549"/>
          </a:xfrm>
        </p:grpSpPr>
        <p:sp>
          <p:nvSpPr>
            <p:cNvPr id="7" name="Овал 16">
              <a:extLst>
                <a:ext uri="{FF2B5EF4-FFF2-40B4-BE49-F238E27FC236}">
                  <a16:creationId xmlns:a16="http://schemas.microsoft.com/office/drawing/2014/main" id="{530AE24C-7B48-45EF-8319-3511AB36A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5340" y="4578461"/>
              <a:ext cx="1857654" cy="1858549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237476F-2486-1CE4-4AB2-7156996E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976460" y="5033421"/>
              <a:ext cx="1064762" cy="278169"/>
            </a:xfrm>
            <a:prstGeom prst="rect">
              <a:avLst/>
            </a:prstGeom>
          </p:spPr>
        </p:pic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41C74B86-5103-2A58-45AB-E8E7D43310C2}"/>
                </a:ext>
              </a:extLst>
            </p:cNvPr>
            <p:cNvSpPr txBox="1"/>
            <p:nvPr/>
          </p:nvSpPr>
          <p:spPr>
            <a:xfrm>
              <a:off x="8284063" y="5611184"/>
              <a:ext cx="2560207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dirty="0"/>
                <a:t>INNOVATIVE TECHNOLOGIES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8A4C96E-DB62-D790-09D0-71E4C29000CF}"/>
              </a:ext>
            </a:extLst>
          </p:cNvPr>
          <p:cNvGrpSpPr/>
          <p:nvPr/>
        </p:nvGrpSpPr>
        <p:grpSpPr>
          <a:xfrm>
            <a:off x="8624166" y="421742"/>
            <a:ext cx="1858912" cy="1858912"/>
            <a:chOff x="8624166" y="421742"/>
            <a:chExt cx="1858912" cy="1858912"/>
          </a:xfrm>
        </p:grpSpPr>
        <p:sp>
          <p:nvSpPr>
            <p:cNvPr id="18" name="Овал 18">
              <a:extLst>
                <a:ext uri="{FF2B5EF4-FFF2-40B4-BE49-F238E27FC236}">
                  <a16:creationId xmlns:a16="http://schemas.microsoft.com/office/drawing/2014/main" id="{728BD608-C7A7-1EBE-8690-C6195E8E6C2D}"/>
                </a:ext>
              </a:extLst>
            </p:cNvPr>
            <p:cNvSpPr/>
            <p:nvPr/>
          </p:nvSpPr>
          <p:spPr>
            <a:xfrm>
              <a:off x="8624166" y="421742"/>
              <a:ext cx="1858912" cy="1858912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1088CF27-3DF3-C921-E832-387D3BC3516A}"/>
                </a:ext>
              </a:extLst>
            </p:cNvPr>
            <p:cNvSpPr txBox="1"/>
            <p:nvPr/>
          </p:nvSpPr>
          <p:spPr>
            <a:xfrm>
              <a:off x="8822236" y="1443754"/>
              <a:ext cx="1462772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b="1" dirty="0">
                  <a:solidFill>
                    <a:srgbClr val="FFFFFF"/>
                  </a:solidFill>
                  <a:latin typeface="Montserrat" pitchFamily="2" charset="0"/>
                </a:rPr>
                <a:t>EFFICIENT DESIGN</a:t>
              </a:r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B376DB5D-C80C-DF1D-AB99-8A8DD7D7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251309" y="604362"/>
              <a:ext cx="613817" cy="613817"/>
            </a:xfrm>
            <a:prstGeom prst="rect">
              <a:avLst/>
            </a:prstGeom>
          </p:spPr>
        </p:pic>
      </p:grpSp>
      <p:sp>
        <p:nvSpPr>
          <p:cNvPr id="33" name="Нашивка 32">
            <a:extLst>
              <a:ext uri="{FF2B5EF4-FFF2-40B4-BE49-F238E27FC236}">
                <a16:creationId xmlns:a16="http://schemas.microsoft.com/office/drawing/2014/main" id="{D177B6BF-3D89-3D72-5273-1E3D0B88070C}"/>
              </a:ext>
            </a:extLst>
          </p:cNvPr>
          <p:cNvSpPr/>
          <p:nvPr/>
        </p:nvSpPr>
        <p:spPr>
          <a:xfrm>
            <a:off x="4539877" y="1965692"/>
            <a:ext cx="2598057" cy="3663354"/>
          </a:xfrm>
          <a:prstGeom prst="chevron">
            <a:avLst>
              <a:gd name="adj" fmla="val 74581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E84BB5-4A0D-2F44-C346-DFBE3EB78995}"/>
              </a:ext>
            </a:extLst>
          </p:cNvPr>
          <p:cNvSpPr txBox="1"/>
          <p:nvPr/>
        </p:nvSpPr>
        <p:spPr>
          <a:xfrm>
            <a:off x="3061445" y="41776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Montserrat" pitchFamily="2" charset="0"/>
              </a:rPr>
              <a:t>SIMILAR TO HOUSEHOLD</a:t>
            </a:r>
          </a:p>
        </p:txBody>
      </p:sp>
      <p:sp>
        <p:nvSpPr>
          <p:cNvPr id="35" name="Нашивка 34">
            <a:extLst>
              <a:ext uri="{FF2B5EF4-FFF2-40B4-BE49-F238E27FC236}">
                <a16:creationId xmlns:a16="http://schemas.microsoft.com/office/drawing/2014/main" id="{CC0006AD-6886-0751-D4D0-3666D7F70421}"/>
              </a:ext>
            </a:extLst>
          </p:cNvPr>
          <p:cNvSpPr/>
          <p:nvPr/>
        </p:nvSpPr>
        <p:spPr>
          <a:xfrm>
            <a:off x="5372243" y="1965692"/>
            <a:ext cx="2598057" cy="3663354"/>
          </a:xfrm>
          <a:prstGeom prst="chevron">
            <a:avLst>
              <a:gd name="adj" fmla="val 74581"/>
            </a:avLst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33532C-26D7-E5C9-9039-7FA301F38EA1}"/>
              </a:ext>
            </a:extLst>
          </p:cNvPr>
          <p:cNvGrpSpPr/>
          <p:nvPr/>
        </p:nvGrpSpPr>
        <p:grpSpPr>
          <a:xfrm>
            <a:off x="1799740" y="2499544"/>
            <a:ext cx="2002104" cy="1858912"/>
            <a:chOff x="1799740" y="2499544"/>
            <a:chExt cx="2002104" cy="1858912"/>
          </a:xfrm>
        </p:grpSpPr>
        <p:sp>
          <p:nvSpPr>
            <p:cNvPr id="22" name="Овал 17">
              <a:extLst>
                <a:ext uri="{FF2B5EF4-FFF2-40B4-BE49-F238E27FC236}">
                  <a16:creationId xmlns:a16="http://schemas.microsoft.com/office/drawing/2014/main" id="{DD831877-3268-AD2F-A1CD-92C4C36446D1}"/>
                </a:ext>
              </a:extLst>
            </p:cNvPr>
            <p:cNvSpPr/>
            <p:nvPr/>
          </p:nvSpPr>
          <p:spPr>
            <a:xfrm>
              <a:off x="1848834" y="2499544"/>
              <a:ext cx="1858911" cy="185891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844022A8-10B6-A778-008C-E2AC4A2A9C22}"/>
                </a:ext>
              </a:extLst>
            </p:cNvPr>
            <p:cNvSpPr txBox="1"/>
            <p:nvPr/>
          </p:nvSpPr>
          <p:spPr>
            <a:xfrm>
              <a:off x="1799740" y="3550235"/>
              <a:ext cx="2002104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16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it-IT" sz="1400" dirty="0"/>
                <a:t>EFFICIENT </a:t>
              </a:r>
            </a:p>
            <a:p>
              <a:pPr>
                <a:lnSpc>
                  <a:spcPts val="1600"/>
                </a:lnSpc>
              </a:pPr>
              <a:r>
                <a:rPr lang="it-IT" sz="1400" dirty="0"/>
                <a:t>SYSTEM DESIGN</a:t>
              </a:r>
              <a:endParaRPr lang="en-US" sz="1400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02BE35C7-0424-0E3A-8BAA-71165002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152" y="2644944"/>
              <a:ext cx="772270" cy="77227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0A58718-627F-9AE5-419D-256CE8924C46}"/>
              </a:ext>
            </a:extLst>
          </p:cNvPr>
          <p:cNvGrpSpPr/>
          <p:nvPr/>
        </p:nvGrpSpPr>
        <p:grpSpPr>
          <a:xfrm>
            <a:off x="1849461" y="4578461"/>
            <a:ext cx="1857654" cy="1858549"/>
            <a:chOff x="1849461" y="4578461"/>
            <a:chExt cx="1857654" cy="1858549"/>
          </a:xfrm>
        </p:grpSpPr>
        <p:sp>
          <p:nvSpPr>
            <p:cNvPr id="26" name="Овал 16">
              <a:extLst>
                <a:ext uri="{FF2B5EF4-FFF2-40B4-BE49-F238E27FC236}">
                  <a16:creationId xmlns:a16="http://schemas.microsoft.com/office/drawing/2014/main" id="{1C4459AE-56C2-31D0-7EDD-B196AB699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9461" y="4578461"/>
              <a:ext cx="1857654" cy="1858549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id="{54ECB271-8CA9-9D7B-57AC-1BDEB36B7F60}"/>
                </a:ext>
              </a:extLst>
            </p:cNvPr>
            <p:cNvSpPr txBox="1"/>
            <p:nvPr/>
          </p:nvSpPr>
          <p:spPr>
            <a:xfrm>
              <a:off x="1902787" y="5646354"/>
              <a:ext cx="175792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it-IT" sz="1400" dirty="0"/>
                <a:t>ENERGY-SAVING HABITS AND AUDITS</a:t>
              </a:r>
              <a:endParaRPr lang="en-GB" dirty="0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AEA319-C78C-0F65-45A1-27F60CDF7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2208" y="4630725"/>
              <a:ext cx="852158" cy="852158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E8DAE0A-91DC-3523-BCDE-03BFB1BA5C1E}"/>
              </a:ext>
            </a:extLst>
          </p:cNvPr>
          <p:cNvGrpSpPr/>
          <p:nvPr/>
        </p:nvGrpSpPr>
        <p:grpSpPr>
          <a:xfrm>
            <a:off x="1838287" y="421742"/>
            <a:ext cx="1858912" cy="1858912"/>
            <a:chOff x="1838287" y="421742"/>
            <a:chExt cx="1858912" cy="1858912"/>
          </a:xfrm>
        </p:grpSpPr>
        <p:sp>
          <p:nvSpPr>
            <p:cNvPr id="30" name="Овал 18">
              <a:extLst>
                <a:ext uri="{FF2B5EF4-FFF2-40B4-BE49-F238E27FC236}">
                  <a16:creationId xmlns:a16="http://schemas.microsoft.com/office/drawing/2014/main" id="{01DD291E-8243-EBA5-B1AA-53B0AE3D5C5A}"/>
                </a:ext>
              </a:extLst>
            </p:cNvPr>
            <p:cNvSpPr/>
            <p:nvPr/>
          </p:nvSpPr>
          <p:spPr>
            <a:xfrm>
              <a:off x="1838287" y="421742"/>
              <a:ext cx="1858912" cy="185891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ED327E7D-3C07-3999-50EC-F9B0EAABB4F6}"/>
                </a:ext>
              </a:extLst>
            </p:cNvPr>
            <p:cNvSpPr txBox="1"/>
            <p:nvPr/>
          </p:nvSpPr>
          <p:spPr>
            <a:xfrm>
              <a:off x="2036357" y="1549262"/>
              <a:ext cx="1462772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it-IT" dirty="0"/>
                <a:t>EFFICIENT APPLIANCES</a:t>
              </a:r>
              <a:endParaRPr lang="en-GB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3083174-3933-5AC4-A91C-E8148FA0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7463" y="560531"/>
              <a:ext cx="821649" cy="82164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73C3980-8B06-B3AF-5DCE-7853CF372717}"/>
              </a:ext>
            </a:extLst>
          </p:cNvPr>
          <p:cNvSpPr txBox="1"/>
          <p:nvPr/>
        </p:nvSpPr>
        <p:spPr>
          <a:xfrm>
            <a:off x="-7745744" y="689797"/>
            <a:ext cx="6318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r>
              <a:rPr lang="it-IT" dirty="0"/>
              <a:t>LINEAR SUPPLY CHAIN</a:t>
            </a:r>
            <a:endParaRPr lang="en-GB" dirty="0"/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4BC39E17-C412-6466-8668-BBCE53018B5E}"/>
              </a:ext>
            </a:extLst>
          </p:cNvPr>
          <p:cNvCxnSpPr>
            <a:cxnSpLocks/>
          </p:cNvCxnSpPr>
          <p:nvPr/>
        </p:nvCxnSpPr>
        <p:spPr>
          <a:xfrm>
            <a:off x="-8964535" y="1501811"/>
            <a:ext cx="8756049" cy="0"/>
          </a:xfrm>
          <a:prstGeom prst="straightConnector1">
            <a:avLst/>
          </a:prstGeom>
          <a:noFill/>
          <a:ln w="98425" cap="rnd">
            <a:solidFill>
              <a:srgbClr val="404040"/>
            </a:solidFill>
            <a:prstDash val="sysDot"/>
            <a:round/>
            <a:tailEnd type="stealt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7CD6626-80C7-D62C-CDB7-297994C1A03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48" y="7044260"/>
            <a:ext cx="560886" cy="56088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272AFD7-5DAE-8686-7C16-6656CD47F39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40" y="7907165"/>
            <a:ext cx="564835" cy="56483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639A63E-412D-2CE2-BD5B-A7DF13539B4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21" y="7038779"/>
            <a:ext cx="560886" cy="56088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256D63E-1871-F8F7-9FE7-E174C212433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113" y="7887170"/>
            <a:ext cx="564835" cy="56483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902874-5D81-3E01-189D-D65946021E7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5" y="7035293"/>
            <a:ext cx="560886" cy="56088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8B65647-C682-54C2-191A-30BFEA5D25C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47" y="7898198"/>
            <a:ext cx="564835" cy="56483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963EC0B-5F6D-0DF1-130A-93FE8286D239}"/>
              </a:ext>
            </a:extLst>
          </p:cNvPr>
          <p:cNvSpPr txBox="1"/>
          <p:nvPr/>
        </p:nvSpPr>
        <p:spPr>
          <a:xfrm>
            <a:off x="1240561" y="7995949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it-IT" dirty="0"/>
              <a:t>HIGH PRICE</a:t>
            </a:r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A5A457-B581-C5C8-4F1A-3C5C685F124B}"/>
              </a:ext>
            </a:extLst>
          </p:cNvPr>
          <p:cNvSpPr txBox="1"/>
          <p:nvPr/>
        </p:nvSpPr>
        <p:spPr>
          <a:xfrm>
            <a:off x="5327141" y="7034468"/>
            <a:ext cx="2318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Montserrat" pitchFamily="2" charset="0"/>
              </a:rPr>
              <a:t>EFFICIENCY</a:t>
            </a:r>
            <a:r>
              <a:rPr lang="it-IT" dirty="0"/>
              <a:t>    </a:t>
            </a:r>
            <a:r>
              <a:rPr lang="it-IT" b="1" dirty="0">
                <a:latin typeface="Montserrat" pitchFamily="2" charset="0"/>
              </a:rPr>
              <a:t>NOT IMPORTANT</a:t>
            </a:r>
            <a:endParaRPr lang="ru-RU" b="1" dirty="0">
              <a:latin typeface="Montserrat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512C10-728F-6B00-E5D5-1AC84184ED02}"/>
              </a:ext>
            </a:extLst>
          </p:cNvPr>
          <p:cNvSpPr txBox="1"/>
          <p:nvPr/>
        </p:nvSpPr>
        <p:spPr>
          <a:xfrm>
            <a:off x="5327141" y="7995949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LOW PRICE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618E62F-A9AB-A4E4-B151-4F79E6A5F8C6}"/>
              </a:ext>
            </a:extLst>
          </p:cNvPr>
          <p:cNvSpPr txBox="1"/>
          <p:nvPr/>
        </p:nvSpPr>
        <p:spPr>
          <a:xfrm>
            <a:off x="9255234" y="7995949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it-IT" dirty="0"/>
              <a:t>HIGH PRICE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C9156-47EB-A800-7D6C-FE79E2EC0D80}"/>
              </a:ext>
            </a:extLst>
          </p:cNvPr>
          <p:cNvSpPr txBox="1"/>
          <p:nvPr/>
        </p:nvSpPr>
        <p:spPr>
          <a:xfrm>
            <a:off x="1240561" y="7001761"/>
            <a:ext cx="1719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EFFICIENCY</a:t>
            </a:r>
            <a:r>
              <a:rPr lang="it-IT" dirty="0">
                <a:solidFill>
                  <a:srgbClr val="9F1D63"/>
                </a:solidFill>
              </a:rPr>
              <a:t> </a:t>
            </a:r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AVAILABLE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F574C9-3BA4-3871-77BF-6E6216B8C959}"/>
              </a:ext>
            </a:extLst>
          </p:cNvPr>
          <p:cNvSpPr txBox="1"/>
          <p:nvPr/>
        </p:nvSpPr>
        <p:spPr>
          <a:xfrm>
            <a:off x="9255234" y="6937366"/>
            <a:ext cx="2253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EFFICIENCY IS</a:t>
            </a:r>
            <a:r>
              <a:rPr lang="it-IT" dirty="0">
                <a:solidFill>
                  <a:srgbClr val="9F1D63"/>
                </a:solidFill>
              </a:rPr>
              <a:t>        </a:t>
            </a:r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IN TOP PRIORITY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0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4700148" y="1965637"/>
            <a:ext cx="2791704" cy="2791706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4" y="3765106"/>
              <a:ext cx="2259299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MACHINE  SUPPLIERS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C7866C5-E23D-95D3-90E3-90B32FA1C374}"/>
              </a:ext>
            </a:extLst>
          </p:cNvPr>
          <p:cNvGrpSpPr/>
          <p:nvPr/>
        </p:nvGrpSpPr>
        <p:grpSpPr>
          <a:xfrm>
            <a:off x="534789" y="1966184"/>
            <a:ext cx="2789816" cy="2791160"/>
            <a:chOff x="534789" y="1966184"/>
            <a:chExt cx="2789816" cy="2791160"/>
          </a:xfrm>
        </p:grpSpPr>
        <p:sp>
          <p:nvSpPr>
            <p:cNvPr id="7" name="Овал 16">
              <a:extLst>
                <a:ext uri="{FF2B5EF4-FFF2-40B4-BE49-F238E27FC236}">
                  <a16:creationId xmlns:a16="http://schemas.microsoft.com/office/drawing/2014/main" id="{530AE24C-7B48-45EF-8319-3511AB36A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237476F-2486-1CE4-4AB2-7156996E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41C74B86-5103-2A58-45AB-E8E7D43310C2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INSTRUMENT SUPPLIERS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56E9DF0-D196-F06E-8CBA-EFD25E36DBB1}"/>
              </a:ext>
            </a:extLst>
          </p:cNvPr>
          <p:cNvGrpSpPr/>
          <p:nvPr/>
        </p:nvGrpSpPr>
        <p:grpSpPr>
          <a:xfrm>
            <a:off x="8559318" y="1981343"/>
            <a:ext cx="2791705" cy="2791705"/>
            <a:chOff x="8559318" y="1981343"/>
            <a:chExt cx="2791705" cy="2791705"/>
          </a:xfrm>
        </p:grpSpPr>
        <p:sp>
          <p:nvSpPr>
            <p:cNvPr id="18" name="Овал 18">
              <a:extLst>
                <a:ext uri="{FF2B5EF4-FFF2-40B4-BE49-F238E27FC236}">
                  <a16:creationId xmlns:a16="http://schemas.microsoft.com/office/drawing/2014/main" id="{728BD608-C7A7-1EBE-8690-C6195E8E6C2D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1088CF27-3DF3-C921-E832-387D3BC3516A}"/>
                </a:ext>
              </a:extLst>
            </p:cNvPr>
            <p:cNvSpPr txBox="1"/>
            <p:nvPr/>
          </p:nvSpPr>
          <p:spPr>
            <a:xfrm>
              <a:off x="9157445" y="3784080"/>
              <a:ext cx="1763290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B376DB5D-C80C-DF1D-AB99-8A8DD7D7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E84BB5-4A0D-2F44-C346-DFBE3EB78995}"/>
              </a:ext>
            </a:extLst>
          </p:cNvPr>
          <p:cNvSpPr txBox="1"/>
          <p:nvPr/>
        </p:nvSpPr>
        <p:spPr>
          <a:xfrm>
            <a:off x="3061445" y="-144006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Montserrat" pitchFamily="2" charset="0"/>
              </a:rPr>
              <a:t>SIMILAR TO HOUSEHOLD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10F17-F9E3-4229-A1B6-82DB2B9C42A0}"/>
              </a:ext>
            </a:extLst>
          </p:cNvPr>
          <p:cNvSpPr txBox="1"/>
          <p:nvPr/>
        </p:nvSpPr>
        <p:spPr>
          <a:xfrm>
            <a:off x="2936766" y="689797"/>
            <a:ext cx="6318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r>
              <a:rPr lang="it-IT" dirty="0"/>
              <a:t>LINEAR SUPPLY CHAIN</a:t>
            </a:r>
            <a:endParaRPr lang="en-GB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AB4DB0C-8021-AC72-D488-AF90D5AD2A27}"/>
              </a:ext>
            </a:extLst>
          </p:cNvPr>
          <p:cNvCxnSpPr>
            <a:cxnSpLocks/>
          </p:cNvCxnSpPr>
          <p:nvPr/>
        </p:nvCxnSpPr>
        <p:spPr>
          <a:xfrm>
            <a:off x="1717975" y="1501811"/>
            <a:ext cx="8756049" cy="0"/>
          </a:xfrm>
          <a:prstGeom prst="straightConnector1">
            <a:avLst/>
          </a:prstGeom>
          <a:noFill/>
          <a:ln w="98425" cap="rnd">
            <a:solidFill>
              <a:srgbClr val="404040"/>
            </a:solidFill>
            <a:prstDash val="sysDot"/>
            <a:round/>
            <a:tailEnd type="stealt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677E62-08A6-3B8C-4029-A3407595C33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48" y="4925174"/>
            <a:ext cx="560886" cy="56088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C3A8607-0F94-D268-A669-D81368F8052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40" y="5788079"/>
            <a:ext cx="564835" cy="56483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7FFD32C-2DD4-B4D4-516F-190C79D891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21" y="4919693"/>
            <a:ext cx="560886" cy="5608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3A0C254-CAF7-F835-1A66-1B9216833BE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113" y="5768084"/>
            <a:ext cx="564835" cy="5648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497257C-D0A9-2A41-D912-64C423CEFE1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5" y="4916207"/>
            <a:ext cx="560886" cy="5608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336F479-9BF0-CF4E-A17D-FB3F83B111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47" y="5779112"/>
            <a:ext cx="564835" cy="56483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20828A-664F-E64E-02D7-4E17DC71FB52}"/>
              </a:ext>
            </a:extLst>
          </p:cNvPr>
          <p:cNvSpPr txBox="1"/>
          <p:nvPr/>
        </p:nvSpPr>
        <p:spPr>
          <a:xfrm>
            <a:off x="1240561" y="4915382"/>
            <a:ext cx="1719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EFFICIENCY</a:t>
            </a:r>
            <a:r>
              <a:rPr lang="it-IT" dirty="0">
                <a:solidFill>
                  <a:srgbClr val="9F1D63"/>
                </a:solidFill>
              </a:rPr>
              <a:t> </a:t>
            </a:r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AVAILABLE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D1B803-E114-0EAF-FCE8-41A62EFBA1AF}"/>
              </a:ext>
            </a:extLst>
          </p:cNvPr>
          <p:cNvSpPr txBox="1"/>
          <p:nvPr/>
        </p:nvSpPr>
        <p:spPr>
          <a:xfrm>
            <a:off x="1240561" y="5876863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it-IT" dirty="0"/>
              <a:t>HIGH PRICE</a:t>
            </a:r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A1E17A-8AE5-481F-331A-9CCD910049B2}"/>
              </a:ext>
            </a:extLst>
          </p:cNvPr>
          <p:cNvSpPr txBox="1"/>
          <p:nvPr/>
        </p:nvSpPr>
        <p:spPr>
          <a:xfrm>
            <a:off x="5327141" y="4915382"/>
            <a:ext cx="2318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Montserrat" pitchFamily="2" charset="0"/>
              </a:rPr>
              <a:t>EFFICIENCY</a:t>
            </a:r>
            <a:r>
              <a:rPr lang="it-IT" dirty="0"/>
              <a:t>    </a:t>
            </a:r>
            <a:r>
              <a:rPr lang="it-IT" b="1" dirty="0">
                <a:latin typeface="Montserrat" pitchFamily="2" charset="0"/>
              </a:rPr>
              <a:t>NOT IMPORTANT</a:t>
            </a:r>
            <a:endParaRPr lang="ru-RU" b="1" dirty="0">
              <a:latin typeface="Montserrat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A21298-B5C4-1B1A-25EF-F0FE64BBA0BB}"/>
              </a:ext>
            </a:extLst>
          </p:cNvPr>
          <p:cNvSpPr txBox="1"/>
          <p:nvPr/>
        </p:nvSpPr>
        <p:spPr>
          <a:xfrm>
            <a:off x="5327141" y="5876863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LOW PRICE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87B096-7446-8F13-7681-124441953CD0}"/>
              </a:ext>
            </a:extLst>
          </p:cNvPr>
          <p:cNvSpPr txBox="1"/>
          <p:nvPr/>
        </p:nvSpPr>
        <p:spPr>
          <a:xfrm>
            <a:off x="9255234" y="4915382"/>
            <a:ext cx="2253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EFFICIENCY IS</a:t>
            </a:r>
            <a:r>
              <a:rPr lang="it-IT" dirty="0">
                <a:solidFill>
                  <a:srgbClr val="9F1D63"/>
                </a:solidFill>
              </a:rPr>
              <a:t>        </a:t>
            </a:r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IN TOP PRIORITY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F6E4B8-F0EA-4257-C297-EF7DC974A0AF}"/>
              </a:ext>
            </a:extLst>
          </p:cNvPr>
          <p:cNvSpPr txBox="1"/>
          <p:nvPr/>
        </p:nvSpPr>
        <p:spPr>
          <a:xfrm>
            <a:off x="9255234" y="5876863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it-IT" dirty="0"/>
              <a:t>HIGH PRICE</a:t>
            </a:r>
            <a:endParaRPr lang="ru-RU" dirty="0"/>
          </a:p>
        </p:txBody>
      </p:sp>
      <p:grpSp>
        <p:nvGrpSpPr>
          <p:cNvPr id="13319" name="Группа 13318">
            <a:extLst>
              <a:ext uri="{FF2B5EF4-FFF2-40B4-BE49-F238E27FC236}">
                <a16:creationId xmlns:a16="http://schemas.microsoft.com/office/drawing/2014/main" id="{BD15CB54-00F3-8C95-1D98-28E29FDE7884}"/>
              </a:ext>
            </a:extLst>
          </p:cNvPr>
          <p:cNvGrpSpPr/>
          <p:nvPr/>
        </p:nvGrpSpPr>
        <p:grpSpPr>
          <a:xfrm>
            <a:off x="-10341835" y="-11872935"/>
            <a:ext cx="32709363" cy="30500260"/>
            <a:chOff x="3082866" y="749658"/>
            <a:chExt cx="6276026" cy="5852160"/>
          </a:xfrm>
        </p:grpSpPr>
        <p:sp>
          <p:nvSpPr>
            <p:cNvPr id="13320" name="Oval 1">
              <a:extLst>
                <a:ext uri="{FF2B5EF4-FFF2-40B4-BE49-F238E27FC236}">
                  <a16:creationId xmlns:a16="http://schemas.microsoft.com/office/drawing/2014/main" id="{7042A48C-5B83-4ECE-AD65-C2C06E9B5FD3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21" name="Нашивка 13320">
              <a:extLst>
                <a:ext uri="{FF2B5EF4-FFF2-40B4-BE49-F238E27FC236}">
                  <a16:creationId xmlns:a16="http://schemas.microsoft.com/office/drawing/2014/main" id="{2A91C9E1-0DD2-4221-054A-03E325DCCCEB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322" name="Нашивка 13321">
              <a:extLst>
                <a:ext uri="{FF2B5EF4-FFF2-40B4-BE49-F238E27FC236}">
                  <a16:creationId xmlns:a16="http://schemas.microsoft.com/office/drawing/2014/main" id="{22DE6D2B-B176-5D00-E9D4-1211160BC45E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323" name="Нашивка 13322">
              <a:extLst>
                <a:ext uri="{FF2B5EF4-FFF2-40B4-BE49-F238E27FC236}">
                  <a16:creationId xmlns:a16="http://schemas.microsoft.com/office/drawing/2014/main" id="{97675192-2A4E-D6DD-9655-8C7D8F42CFB1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324" name="TextBox 13323">
            <a:extLst>
              <a:ext uri="{FF2B5EF4-FFF2-40B4-BE49-F238E27FC236}">
                <a16:creationId xmlns:a16="http://schemas.microsoft.com/office/drawing/2014/main" id="{676EA543-3625-366A-7CDD-5EA84DB56E87}"/>
              </a:ext>
            </a:extLst>
          </p:cNvPr>
          <p:cNvSpPr txBox="1"/>
          <p:nvPr/>
        </p:nvSpPr>
        <p:spPr>
          <a:xfrm>
            <a:off x="4054898" y="7045347"/>
            <a:ext cx="4082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r>
              <a:rPr lang="en-GB" sz="2400" dirty="0"/>
              <a:t>MULTIPLE PROS OF COMMITTING TO ENERGY-EFFICIENT INVESTMENTS</a:t>
            </a:r>
          </a:p>
        </p:txBody>
      </p:sp>
      <p:sp>
        <p:nvSpPr>
          <p:cNvPr id="38" name="Нашивка 37">
            <a:extLst>
              <a:ext uri="{FF2B5EF4-FFF2-40B4-BE49-F238E27FC236}">
                <a16:creationId xmlns:a16="http://schemas.microsoft.com/office/drawing/2014/main" id="{D38ABA8B-7A88-203A-308D-F9534B5E5E1E}"/>
              </a:ext>
            </a:extLst>
          </p:cNvPr>
          <p:cNvSpPr/>
          <p:nvPr/>
        </p:nvSpPr>
        <p:spPr>
          <a:xfrm>
            <a:off x="13353129" y="1718558"/>
            <a:ext cx="2598057" cy="3663354"/>
          </a:xfrm>
          <a:prstGeom prst="chevron">
            <a:avLst>
              <a:gd name="adj" fmla="val 74581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>
            <a:extLst>
              <a:ext uri="{FF2B5EF4-FFF2-40B4-BE49-F238E27FC236}">
                <a16:creationId xmlns:a16="http://schemas.microsoft.com/office/drawing/2014/main" id="{A157FCB2-8E4E-5F0B-D4D9-CE89D6AFD006}"/>
              </a:ext>
            </a:extLst>
          </p:cNvPr>
          <p:cNvSpPr/>
          <p:nvPr/>
        </p:nvSpPr>
        <p:spPr>
          <a:xfrm>
            <a:off x="14185495" y="1718558"/>
            <a:ext cx="2598057" cy="3663354"/>
          </a:xfrm>
          <a:prstGeom prst="chevron">
            <a:avLst>
              <a:gd name="adj" fmla="val 74581"/>
            </a:avLst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85F4FF3-D94E-F543-04D8-35C3C6776C93}"/>
              </a:ext>
            </a:extLst>
          </p:cNvPr>
          <p:cNvGrpSpPr/>
          <p:nvPr/>
        </p:nvGrpSpPr>
        <p:grpSpPr>
          <a:xfrm>
            <a:off x="14518793" y="2499544"/>
            <a:ext cx="2259299" cy="1858912"/>
            <a:chOff x="8434518" y="2499544"/>
            <a:chExt cx="2259299" cy="1858912"/>
          </a:xfrm>
        </p:grpSpPr>
        <p:sp>
          <p:nvSpPr>
            <p:cNvPr id="46" name="Овал 17">
              <a:extLst>
                <a:ext uri="{FF2B5EF4-FFF2-40B4-BE49-F238E27FC236}">
                  <a16:creationId xmlns:a16="http://schemas.microsoft.com/office/drawing/2014/main" id="{FE63C14D-ACCB-FF61-0D86-489DAEFBD50B}"/>
                </a:ext>
              </a:extLst>
            </p:cNvPr>
            <p:cNvSpPr/>
            <p:nvPr/>
          </p:nvSpPr>
          <p:spPr>
            <a:xfrm>
              <a:off x="8634713" y="2499544"/>
              <a:ext cx="1858911" cy="1858912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3" name="Picture 5">
              <a:extLst>
                <a:ext uri="{FF2B5EF4-FFF2-40B4-BE49-F238E27FC236}">
                  <a16:creationId xmlns:a16="http://schemas.microsoft.com/office/drawing/2014/main" id="{163F3B02-ECD5-F8E2-58B2-101132BA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56358" y="2731423"/>
              <a:ext cx="594529" cy="743162"/>
            </a:xfrm>
            <a:prstGeom prst="rect">
              <a:avLst/>
            </a:prstGeom>
          </p:spPr>
        </p:pic>
        <p:sp>
          <p:nvSpPr>
            <p:cNvPr id="60" name="TextBox 26">
              <a:extLst>
                <a:ext uri="{FF2B5EF4-FFF2-40B4-BE49-F238E27FC236}">
                  <a16:creationId xmlns:a16="http://schemas.microsoft.com/office/drawing/2014/main" id="{28F9F61F-5D3E-7512-C3CB-51449D116EAD}"/>
                </a:ext>
              </a:extLst>
            </p:cNvPr>
            <p:cNvSpPr txBox="1"/>
            <p:nvPr/>
          </p:nvSpPr>
          <p:spPr>
            <a:xfrm>
              <a:off x="8434518" y="3622715"/>
              <a:ext cx="2259299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dirty="0"/>
                <a:t>EFFICIENT </a:t>
              </a:r>
            </a:p>
            <a:p>
              <a:r>
                <a:rPr lang="en-US" sz="1400" dirty="0"/>
                <a:t>MACHINES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CC7C2CC-9BA6-AC81-F747-0AC95CF40B35}"/>
              </a:ext>
            </a:extLst>
          </p:cNvPr>
          <p:cNvGrpSpPr/>
          <p:nvPr/>
        </p:nvGrpSpPr>
        <p:grpSpPr>
          <a:xfrm>
            <a:off x="14368338" y="4578461"/>
            <a:ext cx="2560207" cy="1858549"/>
            <a:chOff x="8284063" y="4578461"/>
            <a:chExt cx="2560207" cy="1858549"/>
          </a:xfrm>
        </p:grpSpPr>
        <p:sp>
          <p:nvSpPr>
            <p:cNvPr id="62" name="Овал 16">
              <a:extLst>
                <a:ext uri="{FF2B5EF4-FFF2-40B4-BE49-F238E27FC236}">
                  <a16:creationId xmlns:a16="http://schemas.microsoft.com/office/drawing/2014/main" id="{F9969A06-6CFA-1367-E607-56FE22099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5340" y="4578461"/>
              <a:ext cx="1857654" cy="1858549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3">
              <a:extLst>
                <a:ext uri="{FF2B5EF4-FFF2-40B4-BE49-F238E27FC236}">
                  <a16:creationId xmlns:a16="http://schemas.microsoft.com/office/drawing/2014/main" id="{5B6F0196-A2EA-1312-23AF-620A6D04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76460" y="5033421"/>
              <a:ext cx="1064762" cy="278169"/>
            </a:xfrm>
            <a:prstGeom prst="rect">
              <a:avLst/>
            </a:prstGeom>
          </p:spPr>
        </p:pic>
        <p:sp>
          <p:nvSpPr>
            <p:cNvPr id="13312" name="TextBox 25">
              <a:extLst>
                <a:ext uri="{FF2B5EF4-FFF2-40B4-BE49-F238E27FC236}">
                  <a16:creationId xmlns:a16="http://schemas.microsoft.com/office/drawing/2014/main" id="{3FC18EB8-961C-2296-9447-F125BD8C45E9}"/>
                </a:ext>
              </a:extLst>
            </p:cNvPr>
            <p:cNvSpPr txBox="1"/>
            <p:nvPr/>
          </p:nvSpPr>
          <p:spPr>
            <a:xfrm>
              <a:off x="8284063" y="5611184"/>
              <a:ext cx="2560207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dirty="0"/>
                <a:t>INNOVATIVE TECHNOLOGIES</a:t>
              </a:r>
            </a:p>
          </p:txBody>
        </p:sp>
      </p:grpSp>
      <p:grpSp>
        <p:nvGrpSpPr>
          <p:cNvPr id="13313" name="Группа 13312">
            <a:extLst>
              <a:ext uri="{FF2B5EF4-FFF2-40B4-BE49-F238E27FC236}">
                <a16:creationId xmlns:a16="http://schemas.microsoft.com/office/drawing/2014/main" id="{87CD2548-4CF2-F83C-EE61-D7CB67E37227}"/>
              </a:ext>
            </a:extLst>
          </p:cNvPr>
          <p:cNvGrpSpPr/>
          <p:nvPr/>
        </p:nvGrpSpPr>
        <p:grpSpPr>
          <a:xfrm>
            <a:off x="14708441" y="421742"/>
            <a:ext cx="1858912" cy="1858912"/>
            <a:chOff x="8624166" y="421742"/>
            <a:chExt cx="1858912" cy="1858912"/>
          </a:xfrm>
        </p:grpSpPr>
        <p:sp>
          <p:nvSpPr>
            <p:cNvPr id="13315" name="Овал 18">
              <a:extLst>
                <a:ext uri="{FF2B5EF4-FFF2-40B4-BE49-F238E27FC236}">
                  <a16:creationId xmlns:a16="http://schemas.microsoft.com/office/drawing/2014/main" id="{114F3718-828E-3E16-A373-8F840E894797}"/>
                </a:ext>
              </a:extLst>
            </p:cNvPr>
            <p:cNvSpPr/>
            <p:nvPr/>
          </p:nvSpPr>
          <p:spPr>
            <a:xfrm>
              <a:off x="8624166" y="421742"/>
              <a:ext cx="1858912" cy="1858912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16" name="TextBox 27">
              <a:extLst>
                <a:ext uri="{FF2B5EF4-FFF2-40B4-BE49-F238E27FC236}">
                  <a16:creationId xmlns:a16="http://schemas.microsoft.com/office/drawing/2014/main" id="{43D1DFD4-6BA0-DDB1-4AAA-0BFC8BB38C91}"/>
                </a:ext>
              </a:extLst>
            </p:cNvPr>
            <p:cNvSpPr txBox="1"/>
            <p:nvPr/>
          </p:nvSpPr>
          <p:spPr>
            <a:xfrm>
              <a:off x="8822236" y="1443754"/>
              <a:ext cx="1462772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400" b="1" dirty="0">
                  <a:solidFill>
                    <a:srgbClr val="FFFFFF"/>
                  </a:solidFill>
                  <a:latin typeface="Montserrat" pitchFamily="2" charset="0"/>
                </a:rPr>
                <a:t>EFFICIENT DESIGN</a:t>
              </a:r>
            </a:p>
          </p:txBody>
        </p:sp>
        <p:pic>
          <p:nvPicPr>
            <p:cNvPr id="13317" name="Picture 4">
              <a:extLst>
                <a:ext uri="{FF2B5EF4-FFF2-40B4-BE49-F238E27FC236}">
                  <a16:creationId xmlns:a16="http://schemas.microsoft.com/office/drawing/2014/main" id="{DA1CE67B-7CD8-968A-4A27-27B596B5E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51309" y="604362"/>
              <a:ext cx="613817" cy="613817"/>
            </a:xfrm>
            <a:prstGeom prst="rect">
              <a:avLst/>
            </a:prstGeom>
          </p:spPr>
        </p:pic>
      </p:grpSp>
      <p:grpSp>
        <p:nvGrpSpPr>
          <p:cNvPr id="13318" name="Группа 13317">
            <a:extLst>
              <a:ext uri="{FF2B5EF4-FFF2-40B4-BE49-F238E27FC236}">
                <a16:creationId xmlns:a16="http://schemas.microsoft.com/office/drawing/2014/main" id="{70DE3F7A-41CA-3DBF-8978-EA995B793C63}"/>
              </a:ext>
            </a:extLst>
          </p:cNvPr>
          <p:cNvGrpSpPr/>
          <p:nvPr/>
        </p:nvGrpSpPr>
        <p:grpSpPr>
          <a:xfrm>
            <a:off x="-4496395" y="2564757"/>
            <a:ext cx="2002104" cy="1858912"/>
            <a:chOff x="1799740" y="2499544"/>
            <a:chExt cx="2002104" cy="1858912"/>
          </a:xfrm>
        </p:grpSpPr>
        <p:sp>
          <p:nvSpPr>
            <p:cNvPr id="13325" name="Овал 17">
              <a:extLst>
                <a:ext uri="{FF2B5EF4-FFF2-40B4-BE49-F238E27FC236}">
                  <a16:creationId xmlns:a16="http://schemas.microsoft.com/office/drawing/2014/main" id="{CDE37ED8-9F70-0767-9E07-6D3EC1D5C001}"/>
                </a:ext>
              </a:extLst>
            </p:cNvPr>
            <p:cNvSpPr/>
            <p:nvPr/>
          </p:nvSpPr>
          <p:spPr>
            <a:xfrm>
              <a:off x="1848834" y="2499544"/>
              <a:ext cx="1858911" cy="185891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26" name="TextBox 26">
              <a:extLst>
                <a:ext uri="{FF2B5EF4-FFF2-40B4-BE49-F238E27FC236}">
                  <a16:creationId xmlns:a16="http://schemas.microsoft.com/office/drawing/2014/main" id="{AC935917-614F-4E05-BCF0-F707A1C9C32B}"/>
                </a:ext>
              </a:extLst>
            </p:cNvPr>
            <p:cNvSpPr txBox="1"/>
            <p:nvPr/>
          </p:nvSpPr>
          <p:spPr>
            <a:xfrm>
              <a:off x="1799740" y="3550235"/>
              <a:ext cx="2002104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16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it-IT" sz="1400" dirty="0"/>
                <a:t>EFFICIENT </a:t>
              </a:r>
            </a:p>
            <a:p>
              <a:pPr>
                <a:lnSpc>
                  <a:spcPts val="1600"/>
                </a:lnSpc>
              </a:pPr>
              <a:r>
                <a:rPr lang="it-IT" sz="1400" dirty="0"/>
                <a:t>SYSTEM DESIGN</a:t>
              </a:r>
              <a:endParaRPr lang="en-US" sz="1400" dirty="0"/>
            </a:p>
          </p:txBody>
        </p:sp>
        <p:pic>
          <p:nvPicPr>
            <p:cNvPr id="13327" name="Рисунок 13326">
              <a:extLst>
                <a:ext uri="{FF2B5EF4-FFF2-40B4-BE49-F238E27FC236}">
                  <a16:creationId xmlns:a16="http://schemas.microsoft.com/office/drawing/2014/main" id="{AA3A2CCF-B143-B8CA-A304-30BB8FA0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152" y="2644944"/>
              <a:ext cx="772270" cy="772270"/>
            </a:xfrm>
            <a:prstGeom prst="rect">
              <a:avLst/>
            </a:prstGeom>
          </p:spPr>
        </p:pic>
      </p:grpSp>
      <p:grpSp>
        <p:nvGrpSpPr>
          <p:cNvPr id="13328" name="Группа 13327">
            <a:extLst>
              <a:ext uri="{FF2B5EF4-FFF2-40B4-BE49-F238E27FC236}">
                <a16:creationId xmlns:a16="http://schemas.microsoft.com/office/drawing/2014/main" id="{ED05ED0E-871D-3E2D-F048-19F0C28A85FE}"/>
              </a:ext>
            </a:extLst>
          </p:cNvPr>
          <p:cNvGrpSpPr/>
          <p:nvPr/>
        </p:nvGrpSpPr>
        <p:grpSpPr>
          <a:xfrm>
            <a:off x="-4446674" y="4643674"/>
            <a:ext cx="1857654" cy="1858549"/>
            <a:chOff x="1849461" y="4578461"/>
            <a:chExt cx="1857654" cy="1858549"/>
          </a:xfrm>
        </p:grpSpPr>
        <p:sp>
          <p:nvSpPr>
            <p:cNvPr id="13329" name="Овал 16">
              <a:extLst>
                <a:ext uri="{FF2B5EF4-FFF2-40B4-BE49-F238E27FC236}">
                  <a16:creationId xmlns:a16="http://schemas.microsoft.com/office/drawing/2014/main" id="{199AC7B4-F786-A9D8-E19B-DCF7398FC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9461" y="4578461"/>
              <a:ext cx="1857654" cy="1858549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30" name="TextBox 25">
              <a:extLst>
                <a:ext uri="{FF2B5EF4-FFF2-40B4-BE49-F238E27FC236}">
                  <a16:creationId xmlns:a16="http://schemas.microsoft.com/office/drawing/2014/main" id="{B5F39033-CEDB-1277-5DC3-D52F56998A80}"/>
                </a:ext>
              </a:extLst>
            </p:cNvPr>
            <p:cNvSpPr txBox="1"/>
            <p:nvPr/>
          </p:nvSpPr>
          <p:spPr>
            <a:xfrm>
              <a:off x="1902787" y="5646354"/>
              <a:ext cx="175792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it-IT" sz="1400" dirty="0"/>
                <a:t>ENERGY-SAVING HABITS AND AUDITS</a:t>
              </a:r>
              <a:endParaRPr lang="en-GB" dirty="0"/>
            </a:p>
          </p:txBody>
        </p:sp>
        <p:pic>
          <p:nvPicPr>
            <p:cNvPr id="13331" name="Рисунок 13330">
              <a:extLst>
                <a:ext uri="{FF2B5EF4-FFF2-40B4-BE49-F238E27FC236}">
                  <a16:creationId xmlns:a16="http://schemas.microsoft.com/office/drawing/2014/main" id="{457B0F34-484E-26E1-C02E-20B1541E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2208" y="4630725"/>
              <a:ext cx="852158" cy="852158"/>
            </a:xfrm>
            <a:prstGeom prst="rect">
              <a:avLst/>
            </a:prstGeom>
          </p:spPr>
        </p:pic>
      </p:grpSp>
      <p:grpSp>
        <p:nvGrpSpPr>
          <p:cNvPr id="13332" name="Группа 13331">
            <a:extLst>
              <a:ext uri="{FF2B5EF4-FFF2-40B4-BE49-F238E27FC236}">
                <a16:creationId xmlns:a16="http://schemas.microsoft.com/office/drawing/2014/main" id="{8FE0A278-3913-4567-69E3-2FB297B3ADEC}"/>
              </a:ext>
            </a:extLst>
          </p:cNvPr>
          <p:cNvGrpSpPr/>
          <p:nvPr/>
        </p:nvGrpSpPr>
        <p:grpSpPr>
          <a:xfrm>
            <a:off x="-4457848" y="486955"/>
            <a:ext cx="1858912" cy="1858912"/>
            <a:chOff x="1838287" y="421742"/>
            <a:chExt cx="1858912" cy="1858912"/>
          </a:xfrm>
        </p:grpSpPr>
        <p:sp>
          <p:nvSpPr>
            <p:cNvPr id="13333" name="Овал 18">
              <a:extLst>
                <a:ext uri="{FF2B5EF4-FFF2-40B4-BE49-F238E27FC236}">
                  <a16:creationId xmlns:a16="http://schemas.microsoft.com/office/drawing/2014/main" id="{CC742FC0-E05B-3DF4-B035-49726CCA1F84}"/>
                </a:ext>
              </a:extLst>
            </p:cNvPr>
            <p:cNvSpPr/>
            <p:nvPr/>
          </p:nvSpPr>
          <p:spPr>
            <a:xfrm>
              <a:off x="1838287" y="421742"/>
              <a:ext cx="1858912" cy="185891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34" name="TextBox 27">
              <a:extLst>
                <a:ext uri="{FF2B5EF4-FFF2-40B4-BE49-F238E27FC236}">
                  <a16:creationId xmlns:a16="http://schemas.microsoft.com/office/drawing/2014/main" id="{E4FB6EFB-C179-CB48-BF24-D1B9E261304E}"/>
                </a:ext>
              </a:extLst>
            </p:cNvPr>
            <p:cNvSpPr txBox="1"/>
            <p:nvPr/>
          </p:nvSpPr>
          <p:spPr>
            <a:xfrm>
              <a:off x="2036357" y="1549262"/>
              <a:ext cx="1462772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1600"/>
                </a:lnSpc>
                <a:defRPr sz="14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it-IT" dirty="0"/>
                <a:t>EFFICIENT APPLIANCES</a:t>
              </a:r>
              <a:endParaRPr lang="en-GB" dirty="0"/>
            </a:p>
          </p:txBody>
        </p:sp>
        <p:pic>
          <p:nvPicPr>
            <p:cNvPr id="13335" name="Рисунок 13334">
              <a:extLst>
                <a:ext uri="{FF2B5EF4-FFF2-40B4-BE49-F238E27FC236}">
                  <a16:creationId xmlns:a16="http://schemas.microsoft.com/office/drawing/2014/main" id="{64F8DC9B-D478-4924-163A-6A1112F46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7463" y="560531"/>
              <a:ext cx="821649" cy="821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9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0F17-F9E3-4229-A1B6-82DB2B9C42A0}"/>
              </a:ext>
            </a:extLst>
          </p:cNvPr>
          <p:cNvSpPr txBox="1"/>
          <p:nvPr/>
        </p:nvSpPr>
        <p:spPr>
          <a:xfrm>
            <a:off x="13996659" y="689797"/>
            <a:ext cx="6318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r>
              <a:rPr lang="it-IT" dirty="0"/>
              <a:t>LINEAR SUPPLY CHAIN</a:t>
            </a:r>
            <a:endParaRPr lang="en-GB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AB4DB0C-8021-AC72-D488-AF90D5AD2A27}"/>
              </a:ext>
            </a:extLst>
          </p:cNvPr>
          <p:cNvCxnSpPr>
            <a:cxnSpLocks/>
          </p:cNvCxnSpPr>
          <p:nvPr/>
        </p:nvCxnSpPr>
        <p:spPr>
          <a:xfrm>
            <a:off x="12777868" y="1501811"/>
            <a:ext cx="8756049" cy="0"/>
          </a:xfrm>
          <a:prstGeom prst="straightConnector1">
            <a:avLst/>
          </a:prstGeom>
          <a:noFill/>
          <a:ln w="98425" cap="rnd">
            <a:solidFill>
              <a:srgbClr val="404040"/>
            </a:solidFill>
            <a:prstDash val="sysDot"/>
            <a:round/>
            <a:tailEnd type="stealt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677E62-08A6-3B8C-4029-A3407595C3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48" y="7378087"/>
            <a:ext cx="560886" cy="56088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C3A8607-0F94-D268-A669-D81368F805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40" y="8240992"/>
            <a:ext cx="564835" cy="56483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7FFD32C-2DD4-B4D4-516F-190C79D891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721" y="7372606"/>
            <a:ext cx="560886" cy="5608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3A0C254-CAF7-F835-1A66-1B9216833B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113" y="8220997"/>
            <a:ext cx="564835" cy="5648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497257C-D0A9-2A41-D912-64C423CEF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5" y="7369120"/>
            <a:ext cx="560886" cy="5608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336F479-9BF0-CF4E-A17D-FB3F83B111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47" y="8232025"/>
            <a:ext cx="564835" cy="56483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20828A-664F-E64E-02D7-4E17DC71FB52}"/>
              </a:ext>
            </a:extLst>
          </p:cNvPr>
          <p:cNvSpPr txBox="1"/>
          <p:nvPr/>
        </p:nvSpPr>
        <p:spPr>
          <a:xfrm>
            <a:off x="1240561" y="7368295"/>
            <a:ext cx="1719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EFFICIENCY</a:t>
            </a:r>
            <a:r>
              <a:rPr lang="it-IT" dirty="0">
                <a:solidFill>
                  <a:srgbClr val="9F1D63"/>
                </a:solidFill>
              </a:rPr>
              <a:t> </a:t>
            </a:r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AVAILBLE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D1B803-E114-0EAF-FCE8-41A62EFBA1AF}"/>
              </a:ext>
            </a:extLst>
          </p:cNvPr>
          <p:cNvSpPr txBox="1"/>
          <p:nvPr/>
        </p:nvSpPr>
        <p:spPr>
          <a:xfrm>
            <a:off x="1240561" y="8329776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it-IT" dirty="0"/>
              <a:t>HIGH PRICE</a:t>
            </a:r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A1E17A-8AE5-481F-331A-9CCD910049B2}"/>
              </a:ext>
            </a:extLst>
          </p:cNvPr>
          <p:cNvSpPr txBox="1"/>
          <p:nvPr/>
        </p:nvSpPr>
        <p:spPr>
          <a:xfrm>
            <a:off x="5327141" y="7368295"/>
            <a:ext cx="2318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Montserrat" pitchFamily="2" charset="0"/>
              </a:rPr>
              <a:t>EFFICIENCY</a:t>
            </a:r>
            <a:r>
              <a:rPr lang="it-IT" dirty="0"/>
              <a:t>    </a:t>
            </a:r>
            <a:r>
              <a:rPr lang="it-IT" b="1" dirty="0">
                <a:latin typeface="Montserrat" pitchFamily="2" charset="0"/>
              </a:rPr>
              <a:t>NOT IMPORTANT</a:t>
            </a:r>
            <a:endParaRPr lang="ru-RU" b="1" dirty="0">
              <a:latin typeface="Montserrat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A21298-B5C4-1B1A-25EF-F0FE64BBA0BB}"/>
              </a:ext>
            </a:extLst>
          </p:cNvPr>
          <p:cNvSpPr txBox="1"/>
          <p:nvPr/>
        </p:nvSpPr>
        <p:spPr>
          <a:xfrm>
            <a:off x="5327141" y="8329776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LOW PRICE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87B096-7446-8F13-7681-124441953CD0}"/>
              </a:ext>
            </a:extLst>
          </p:cNvPr>
          <p:cNvSpPr txBox="1"/>
          <p:nvPr/>
        </p:nvSpPr>
        <p:spPr>
          <a:xfrm>
            <a:off x="9255234" y="7368295"/>
            <a:ext cx="2253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EFFICIENCY</a:t>
            </a:r>
            <a:r>
              <a:rPr lang="it-IT" dirty="0">
                <a:solidFill>
                  <a:srgbClr val="9F1D63"/>
                </a:solidFill>
              </a:rPr>
              <a:t>        </a:t>
            </a:r>
            <a:r>
              <a:rPr lang="it-IT" b="1" dirty="0">
                <a:solidFill>
                  <a:srgbClr val="9F1D63"/>
                </a:solidFill>
                <a:latin typeface="Montserrat" pitchFamily="2" charset="0"/>
              </a:rPr>
              <a:t>IN TOP PRIORITY</a:t>
            </a:r>
            <a:endParaRPr lang="ru-RU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F6E4B8-F0EA-4257-C297-EF7DC974A0AF}"/>
              </a:ext>
            </a:extLst>
          </p:cNvPr>
          <p:cNvSpPr txBox="1"/>
          <p:nvPr/>
        </p:nvSpPr>
        <p:spPr>
          <a:xfrm>
            <a:off x="9255234" y="8329776"/>
            <a:ext cx="1603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it-IT" dirty="0"/>
              <a:t>HIGH PRICE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8E5FD10-7EF9-9B0F-0F3B-495F5C3BB377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72AC8F2-1942-6C74-4013-2A011A9C16C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219A75D0-C20C-7F8A-2AD4-F42B917C4A55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9BA5335C-BB84-9E46-0A5B-3447AA460D42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64D8CBA-3A40-5FF7-7667-99C8DCA0FE27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C7866C5-E23D-95D3-90E3-90B32FA1C374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7" name="Овал 16">
              <a:extLst>
                <a:ext uri="{FF2B5EF4-FFF2-40B4-BE49-F238E27FC236}">
                  <a16:creationId xmlns:a16="http://schemas.microsoft.com/office/drawing/2014/main" id="{530AE24C-7B48-45EF-8319-3511AB36A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237476F-2486-1CE4-4AB2-7156996E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41C74B86-5103-2A58-45AB-E8E7D43310C2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A986D05-26FF-9861-4284-4B7142B972B7}"/>
              </a:ext>
            </a:extLst>
          </p:cNvPr>
          <p:cNvSpPr txBox="1"/>
          <p:nvPr/>
        </p:nvSpPr>
        <p:spPr>
          <a:xfrm>
            <a:off x="4054898" y="2896686"/>
            <a:ext cx="4082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r>
              <a:rPr lang="en-GB" sz="2400" dirty="0"/>
              <a:t>MULTIPLE PROS OF COMMITTING TO ENERGY-EFFICIENT INVESTMENTS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E980546-4027-50BA-DD7E-932722CD4A2D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45" name="Овал 18">
              <a:extLst>
                <a:ext uri="{FF2B5EF4-FFF2-40B4-BE49-F238E27FC236}">
                  <a16:creationId xmlns:a16="http://schemas.microsoft.com/office/drawing/2014/main" id="{18E62591-B902-0E4F-E118-7BDC4E68F771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2DCB2E84-7F82-55E9-9762-A04975011A7D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53" name="Picture 4">
              <a:extLst>
                <a:ext uri="{FF2B5EF4-FFF2-40B4-BE49-F238E27FC236}">
                  <a16:creationId xmlns:a16="http://schemas.microsoft.com/office/drawing/2014/main" id="{B7D69477-E422-7F79-65FF-F85AF87D7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D35355-F53C-FE79-F833-FE1E530DB97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-2705363"/>
            <a:ext cx="662509" cy="6625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09A04-1870-F60B-B62A-52C0B8D801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-2015681"/>
            <a:ext cx="662509" cy="6625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887330-4F0F-C960-0FFA-4DB9F958B90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-1091961"/>
            <a:ext cx="662509" cy="662509"/>
          </a:xfrm>
          <a:prstGeom prst="rect">
            <a:avLst/>
          </a:prstGeom>
        </p:spPr>
      </p:pic>
      <p:sp>
        <p:nvSpPr>
          <p:cNvPr id="18" name="Shape 269">
            <a:extLst>
              <a:ext uri="{FF2B5EF4-FFF2-40B4-BE49-F238E27FC236}">
                <a16:creationId xmlns:a16="http://schemas.microsoft.com/office/drawing/2014/main" id="{BF66774D-40D8-5D12-939F-99B90BCCD3F3}"/>
              </a:ext>
            </a:extLst>
          </p:cNvPr>
          <p:cNvSpPr/>
          <p:nvPr/>
        </p:nvSpPr>
        <p:spPr>
          <a:xfrm>
            <a:off x="8108446" y="-2608626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D7D6B7-622D-C6B3-9BA4-D2AF1F5E3AC4}"/>
              </a:ext>
            </a:extLst>
          </p:cNvPr>
          <p:cNvSpPr txBox="1"/>
          <p:nvPr/>
        </p:nvSpPr>
        <p:spPr>
          <a:xfrm>
            <a:off x="8861535" y="-2018447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870BC-1ED0-5D4A-174E-74096AA0BC22}"/>
              </a:ext>
            </a:extLst>
          </p:cNvPr>
          <p:cNvSpPr txBox="1"/>
          <p:nvPr/>
        </p:nvSpPr>
        <p:spPr>
          <a:xfrm>
            <a:off x="9662735" y="-1023031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D46CEAE-3BFD-129D-36DE-04E38A53505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8059" y="3878826"/>
            <a:ext cx="662509" cy="6625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F95BB2-EA76-9EB6-1626-9EB62E623F7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980" y="4945968"/>
            <a:ext cx="662509" cy="66250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E9C54DC-4DF0-6935-D73F-E9E3BDA29CC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712" y="6055932"/>
            <a:ext cx="662509" cy="662509"/>
          </a:xfrm>
          <a:prstGeom prst="rect">
            <a:avLst/>
          </a:prstGeom>
        </p:spPr>
      </p:pic>
      <p:sp>
        <p:nvSpPr>
          <p:cNvPr id="25" name="Shape 269">
            <a:extLst>
              <a:ext uri="{FF2B5EF4-FFF2-40B4-BE49-F238E27FC236}">
                <a16:creationId xmlns:a16="http://schemas.microsoft.com/office/drawing/2014/main" id="{8711C41D-617F-46B6-C13E-20C05865BEA3}"/>
              </a:ext>
            </a:extLst>
          </p:cNvPr>
          <p:cNvSpPr/>
          <p:nvPr/>
        </p:nvSpPr>
        <p:spPr>
          <a:xfrm>
            <a:off x="14098949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67BF2-6EA1-EBF0-5432-5E4DFE2A3570}"/>
              </a:ext>
            </a:extLst>
          </p:cNvPr>
          <p:cNvSpPr txBox="1"/>
          <p:nvPr/>
        </p:nvSpPr>
        <p:spPr>
          <a:xfrm>
            <a:off x="14301861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3DB209-8630-38C4-4222-938F6AD3A0A0}"/>
              </a:ext>
            </a:extLst>
          </p:cNvPr>
          <p:cNvSpPr txBox="1"/>
          <p:nvPr/>
        </p:nvSpPr>
        <p:spPr>
          <a:xfrm>
            <a:off x="11910101" y="6100115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26D3298-8CE2-244F-8801-14CBDEB3549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8996" y="2023338"/>
            <a:ext cx="662509" cy="6625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5B3445-C862-43DC-59E7-B4BD62270E2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1201" y="2964398"/>
            <a:ext cx="662509" cy="6625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5C93C89-5E22-A16E-D783-475BAB39828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82112" y="3821369"/>
            <a:ext cx="662509" cy="66250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F67C6AA-B13C-46EA-62FC-41A6347F7D8B}"/>
              </a:ext>
            </a:extLst>
          </p:cNvPr>
          <p:cNvSpPr txBox="1"/>
          <p:nvPr/>
        </p:nvSpPr>
        <p:spPr>
          <a:xfrm>
            <a:off x="-2560968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420806-6D1D-6968-DC1E-C8A7B2E8760A}"/>
              </a:ext>
            </a:extLst>
          </p:cNvPr>
          <p:cNvSpPr txBox="1"/>
          <p:nvPr/>
        </p:nvSpPr>
        <p:spPr>
          <a:xfrm>
            <a:off x="-2511745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67BDD5-32E2-ED97-0C00-BAC24C036F8C}"/>
              </a:ext>
            </a:extLst>
          </p:cNvPr>
          <p:cNvSpPr txBox="1"/>
          <p:nvPr/>
        </p:nvSpPr>
        <p:spPr>
          <a:xfrm>
            <a:off x="-2509367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</p:spTree>
    <p:extLst>
      <p:ext uri="{BB962C8B-B14F-4D97-AF65-F5344CB8AC3E}">
        <p14:creationId xmlns:p14="http://schemas.microsoft.com/office/powerpoint/2010/main" val="1732420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8E5FD10-7EF9-9B0F-0F3B-495F5C3BB377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72AC8F2-1942-6C74-4013-2A011A9C16C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219A75D0-C20C-7F8A-2AD4-F42B917C4A55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9BA5335C-BB84-9E46-0A5B-3447AA460D42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64D8CBA-3A40-5FF7-7667-99C8DCA0FE27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C7866C5-E23D-95D3-90E3-90B32FA1C374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7" name="Овал 16">
              <a:extLst>
                <a:ext uri="{FF2B5EF4-FFF2-40B4-BE49-F238E27FC236}">
                  <a16:creationId xmlns:a16="http://schemas.microsoft.com/office/drawing/2014/main" id="{530AE24C-7B48-45EF-8319-3511AB36A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237476F-2486-1CE4-4AB2-7156996E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41C74B86-5103-2A58-45AB-E8E7D43310C2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sp>
        <p:nvSpPr>
          <p:cNvPr id="21" name="Oval 5">
            <a:extLst>
              <a:ext uri="{FF2B5EF4-FFF2-40B4-BE49-F238E27FC236}">
                <a16:creationId xmlns:a16="http://schemas.microsoft.com/office/drawing/2014/main" id="{D75C441A-20FD-6A80-3E19-2A37A03F987F}"/>
              </a:ext>
            </a:extLst>
          </p:cNvPr>
          <p:cNvSpPr>
            <a:spLocks noChangeAspect="1"/>
          </p:cNvSpPr>
          <p:nvPr/>
        </p:nvSpPr>
        <p:spPr>
          <a:xfrm>
            <a:off x="4721288" y="2464381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E89D3AB-A5F5-0F38-D88F-02F6A1765F37}"/>
              </a:ext>
            </a:extLst>
          </p:cNvPr>
          <p:cNvSpPr>
            <a:spLocks noChangeAspect="1"/>
          </p:cNvSpPr>
          <p:nvPr/>
        </p:nvSpPr>
        <p:spPr>
          <a:xfrm>
            <a:off x="4320526" y="285667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C5B2B0F-DB87-11A3-8199-4B4F6A2D326A}"/>
              </a:ext>
            </a:extLst>
          </p:cNvPr>
          <p:cNvSpPr>
            <a:spLocks noChangeAspect="1"/>
          </p:cNvSpPr>
          <p:nvPr/>
        </p:nvSpPr>
        <p:spPr>
          <a:xfrm>
            <a:off x="6878242" y="2862013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AEBAB656-515D-21E1-B8D8-D37AF37840FD}"/>
              </a:ext>
            </a:extLst>
          </p:cNvPr>
          <p:cNvSpPr>
            <a:spLocks noChangeAspect="1"/>
          </p:cNvSpPr>
          <p:nvPr/>
        </p:nvSpPr>
        <p:spPr>
          <a:xfrm>
            <a:off x="5589054" y="465561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FAB9E6-29BA-B720-4A4D-189231F04E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92" y="3108578"/>
            <a:ext cx="516239" cy="5162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8162AD-ACC4-9B59-992F-B6352F3CEA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18" y="3135995"/>
            <a:ext cx="521353" cy="5213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ECD8E11-7B8D-21E9-7B60-B8380B5D4DA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2" y="4888451"/>
            <a:ext cx="595908" cy="59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BD236AF-B4A6-22E8-EDDF-15AB05390D08}"/>
              </a:ext>
            </a:extLst>
          </p:cNvPr>
          <p:cNvSpPr txBox="1"/>
          <p:nvPr/>
        </p:nvSpPr>
        <p:spPr>
          <a:xfrm>
            <a:off x="5733099" y="5733034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RISK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B5B55-D372-D985-D8D1-889DE3AFC190}"/>
              </a:ext>
            </a:extLst>
          </p:cNvPr>
          <p:cNvSpPr txBox="1"/>
          <p:nvPr/>
        </p:nvSpPr>
        <p:spPr>
          <a:xfrm>
            <a:off x="7019801" y="2518139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7C750-0B7D-39B8-9C31-19A9870F7287}"/>
              </a:ext>
            </a:extLst>
          </p:cNvPr>
          <p:cNvSpPr txBox="1"/>
          <p:nvPr/>
        </p:nvSpPr>
        <p:spPr>
          <a:xfrm>
            <a:off x="4353671" y="2531151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D3A78C-DB21-5F44-48DE-E58F1F7B216F}"/>
              </a:ext>
            </a:extLst>
          </p:cNvPr>
          <p:cNvSpPr txBox="1"/>
          <p:nvPr/>
        </p:nvSpPr>
        <p:spPr>
          <a:xfrm>
            <a:off x="188633" y="204544"/>
            <a:ext cx="3343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pPr algn="l"/>
            <a:r>
              <a:rPr lang="en-GB" sz="2000" dirty="0"/>
              <a:t>MULTIPLE PROS OF COMMITTING TO ENERGY-EFFICIENT INVESTMENTS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4409469-26E6-3DDA-4CC2-DB951F092EB4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46" name="Овал 18">
              <a:extLst>
                <a:ext uri="{FF2B5EF4-FFF2-40B4-BE49-F238E27FC236}">
                  <a16:creationId xmlns:a16="http://schemas.microsoft.com/office/drawing/2014/main" id="{C99565CC-19EA-876D-B93F-387AECEB6268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27">
              <a:extLst>
                <a:ext uri="{FF2B5EF4-FFF2-40B4-BE49-F238E27FC236}">
                  <a16:creationId xmlns:a16="http://schemas.microsoft.com/office/drawing/2014/main" id="{DE54F227-B791-4532-CD0E-B416C3686F20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60" name="Picture 4">
              <a:extLst>
                <a:ext uri="{FF2B5EF4-FFF2-40B4-BE49-F238E27FC236}">
                  <a16:creationId xmlns:a16="http://schemas.microsoft.com/office/drawing/2014/main" id="{4AA49D18-DE75-3385-DDBC-321EBDDF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923140-ADBA-A359-B3D6-9EA0077E294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-2705363"/>
            <a:ext cx="662509" cy="6625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57EB6E-A904-AD21-5BF8-B9706A8F944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-2015681"/>
            <a:ext cx="662509" cy="6625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06E77E-F0FE-CBF5-21E8-4003D2DCD2C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-1091961"/>
            <a:ext cx="662509" cy="662509"/>
          </a:xfrm>
          <a:prstGeom prst="rect">
            <a:avLst/>
          </a:prstGeom>
        </p:spPr>
      </p:pic>
      <p:sp>
        <p:nvSpPr>
          <p:cNvPr id="22" name="Shape 269">
            <a:extLst>
              <a:ext uri="{FF2B5EF4-FFF2-40B4-BE49-F238E27FC236}">
                <a16:creationId xmlns:a16="http://schemas.microsoft.com/office/drawing/2014/main" id="{54CB4ADA-3DA0-4B0C-95B9-6E60F3EF2640}"/>
              </a:ext>
            </a:extLst>
          </p:cNvPr>
          <p:cNvSpPr/>
          <p:nvPr/>
        </p:nvSpPr>
        <p:spPr>
          <a:xfrm>
            <a:off x="8108446" y="-2608626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317AB5-6C86-3D49-189E-33878A9757F5}"/>
              </a:ext>
            </a:extLst>
          </p:cNvPr>
          <p:cNvSpPr txBox="1"/>
          <p:nvPr/>
        </p:nvSpPr>
        <p:spPr>
          <a:xfrm>
            <a:off x="8861535" y="-2018447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4988B2-B13F-6D1C-7222-5E83EFBCB72F}"/>
              </a:ext>
            </a:extLst>
          </p:cNvPr>
          <p:cNvSpPr txBox="1"/>
          <p:nvPr/>
        </p:nvSpPr>
        <p:spPr>
          <a:xfrm>
            <a:off x="9662735" y="-1023031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752EEE-2C59-D759-ED9D-D98199EDF83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7289" y="3878826"/>
            <a:ext cx="662509" cy="6625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E4C3CF-FD86-4C4B-4F89-0DDB10F339F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4210" y="4945968"/>
            <a:ext cx="662509" cy="6625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393A5D-4AE5-6BF4-6B03-DCA5C954C20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0942" y="6055932"/>
            <a:ext cx="662509" cy="662509"/>
          </a:xfrm>
          <a:prstGeom prst="rect">
            <a:avLst/>
          </a:prstGeom>
        </p:spPr>
      </p:pic>
      <p:sp>
        <p:nvSpPr>
          <p:cNvPr id="32" name="Shape 269">
            <a:extLst>
              <a:ext uri="{FF2B5EF4-FFF2-40B4-BE49-F238E27FC236}">
                <a16:creationId xmlns:a16="http://schemas.microsoft.com/office/drawing/2014/main" id="{F50968CC-1E74-93BB-963B-D24DC2AF4CCC}"/>
              </a:ext>
            </a:extLst>
          </p:cNvPr>
          <p:cNvSpPr/>
          <p:nvPr/>
        </p:nvSpPr>
        <p:spPr>
          <a:xfrm>
            <a:off x="14978179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5EA406-6ADD-F9D0-2E1F-27669EC0584A}"/>
              </a:ext>
            </a:extLst>
          </p:cNvPr>
          <p:cNvSpPr txBox="1"/>
          <p:nvPr/>
        </p:nvSpPr>
        <p:spPr>
          <a:xfrm>
            <a:off x="15181091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D50B79-FDA3-1215-AF90-6DB6FEE10B29}"/>
              </a:ext>
            </a:extLst>
          </p:cNvPr>
          <p:cNvSpPr txBox="1"/>
          <p:nvPr/>
        </p:nvSpPr>
        <p:spPr>
          <a:xfrm>
            <a:off x="12789331" y="6100115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3FE6FEA-41E0-F710-6BB1-DD1908598E4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905" y="2023338"/>
            <a:ext cx="662509" cy="66250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B5CF0A9-06E6-649F-E7C4-6890C43E4D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8110" y="2964398"/>
            <a:ext cx="662509" cy="66250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16E686D-C365-DA25-18BE-9D850214B9B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9021" y="3821369"/>
            <a:ext cx="662509" cy="66250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A16FB5D-F05B-98DB-233D-E185E8AFB6B4}"/>
              </a:ext>
            </a:extLst>
          </p:cNvPr>
          <p:cNvSpPr txBox="1"/>
          <p:nvPr/>
        </p:nvSpPr>
        <p:spPr>
          <a:xfrm>
            <a:off x="-2437877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28B91E-2D42-8709-2146-72C4786BBE57}"/>
              </a:ext>
            </a:extLst>
          </p:cNvPr>
          <p:cNvSpPr txBox="1"/>
          <p:nvPr/>
        </p:nvSpPr>
        <p:spPr>
          <a:xfrm>
            <a:off x="-2388654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0FF95B-1175-135F-610B-96619BD86620}"/>
              </a:ext>
            </a:extLst>
          </p:cNvPr>
          <p:cNvSpPr txBox="1"/>
          <p:nvPr/>
        </p:nvSpPr>
        <p:spPr>
          <a:xfrm>
            <a:off x="-2386276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</p:spTree>
    <p:extLst>
      <p:ext uri="{BB962C8B-B14F-4D97-AF65-F5344CB8AC3E}">
        <p14:creationId xmlns:p14="http://schemas.microsoft.com/office/powerpoint/2010/main" val="79930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8E5FD10-7EF9-9B0F-0F3B-495F5C3BB377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72AC8F2-1942-6C74-4013-2A011A9C16C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219A75D0-C20C-7F8A-2AD4-F42B917C4A55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9BA5335C-BB84-9E46-0A5B-3447AA460D42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64D8CBA-3A40-5FF7-7667-99C8DCA0FE27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C7866C5-E23D-95D3-90E3-90B32FA1C374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7" name="Овал 16">
              <a:extLst>
                <a:ext uri="{FF2B5EF4-FFF2-40B4-BE49-F238E27FC236}">
                  <a16:creationId xmlns:a16="http://schemas.microsoft.com/office/drawing/2014/main" id="{530AE24C-7B48-45EF-8319-3511AB36A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237476F-2486-1CE4-4AB2-7156996E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41C74B86-5103-2A58-45AB-E8E7D43310C2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sp>
        <p:nvSpPr>
          <p:cNvPr id="21" name="Oval 5">
            <a:extLst>
              <a:ext uri="{FF2B5EF4-FFF2-40B4-BE49-F238E27FC236}">
                <a16:creationId xmlns:a16="http://schemas.microsoft.com/office/drawing/2014/main" id="{D75C441A-20FD-6A80-3E19-2A37A03F987F}"/>
              </a:ext>
            </a:extLst>
          </p:cNvPr>
          <p:cNvSpPr>
            <a:spLocks noChangeAspect="1"/>
          </p:cNvSpPr>
          <p:nvPr/>
        </p:nvSpPr>
        <p:spPr>
          <a:xfrm>
            <a:off x="4721288" y="2464381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E89D3AB-A5F5-0F38-D88F-02F6A1765F37}"/>
              </a:ext>
            </a:extLst>
          </p:cNvPr>
          <p:cNvSpPr>
            <a:spLocks noChangeAspect="1"/>
          </p:cNvSpPr>
          <p:nvPr/>
        </p:nvSpPr>
        <p:spPr>
          <a:xfrm>
            <a:off x="4320526" y="285667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C5B2B0F-DB87-11A3-8199-4B4F6A2D326A}"/>
              </a:ext>
            </a:extLst>
          </p:cNvPr>
          <p:cNvSpPr>
            <a:spLocks noChangeAspect="1"/>
          </p:cNvSpPr>
          <p:nvPr/>
        </p:nvSpPr>
        <p:spPr>
          <a:xfrm>
            <a:off x="6878242" y="2862013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AEBAB656-515D-21E1-B8D8-D37AF37840FD}"/>
              </a:ext>
            </a:extLst>
          </p:cNvPr>
          <p:cNvSpPr>
            <a:spLocks noChangeAspect="1"/>
          </p:cNvSpPr>
          <p:nvPr/>
        </p:nvSpPr>
        <p:spPr>
          <a:xfrm>
            <a:off x="5589054" y="465561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FAB9E6-29BA-B720-4A4D-189231F04E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92" y="3108578"/>
            <a:ext cx="516239" cy="5162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8162AD-ACC4-9B59-992F-B6352F3CEA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18" y="3135995"/>
            <a:ext cx="521353" cy="5213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ECD8E11-7B8D-21E9-7B60-B8380B5D4DA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2" y="4888451"/>
            <a:ext cx="595908" cy="59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BD236AF-B4A6-22E8-EDDF-15AB05390D08}"/>
              </a:ext>
            </a:extLst>
          </p:cNvPr>
          <p:cNvSpPr txBox="1"/>
          <p:nvPr/>
        </p:nvSpPr>
        <p:spPr>
          <a:xfrm>
            <a:off x="5733099" y="5733034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RISK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B5B55-D372-D985-D8D1-889DE3AFC190}"/>
              </a:ext>
            </a:extLst>
          </p:cNvPr>
          <p:cNvSpPr txBox="1"/>
          <p:nvPr/>
        </p:nvSpPr>
        <p:spPr>
          <a:xfrm>
            <a:off x="7019801" y="2518139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7C750-0B7D-39B8-9C31-19A9870F7287}"/>
              </a:ext>
            </a:extLst>
          </p:cNvPr>
          <p:cNvSpPr txBox="1"/>
          <p:nvPr/>
        </p:nvSpPr>
        <p:spPr>
          <a:xfrm>
            <a:off x="4353671" y="2531151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D3A78C-DB21-5F44-48DE-E58F1F7B216F}"/>
              </a:ext>
            </a:extLst>
          </p:cNvPr>
          <p:cNvSpPr txBox="1"/>
          <p:nvPr/>
        </p:nvSpPr>
        <p:spPr>
          <a:xfrm>
            <a:off x="188633" y="204544"/>
            <a:ext cx="3343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pPr algn="l"/>
            <a:r>
              <a:rPr lang="en-GB" sz="2000" dirty="0"/>
              <a:t>MULTIPLE PROS OF COMMITTING TO ENERGY-EFFICIENT INVESTMENTS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4409469-26E6-3DDA-4CC2-DB951F092EB4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46" name="Овал 18">
              <a:extLst>
                <a:ext uri="{FF2B5EF4-FFF2-40B4-BE49-F238E27FC236}">
                  <a16:creationId xmlns:a16="http://schemas.microsoft.com/office/drawing/2014/main" id="{C99565CC-19EA-876D-B93F-387AECEB6268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27">
              <a:extLst>
                <a:ext uri="{FF2B5EF4-FFF2-40B4-BE49-F238E27FC236}">
                  <a16:creationId xmlns:a16="http://schemas.microsoft.com/office/drawing/2014/main" id="{DE54F227-B791-4532-CD0E-B416C3686F20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60" name="Picture 4">
              <a:extLst>
                <a:ext uri="{FF2B5EF4-FFF2-40B4-BE49-F238E27FC236}">
                  <a16:creationId xmlns:a16="http://schemas.microsoft.com/office/drawing/2014/main" id="{4AA49D18-DE75-3385-DDBC-321EBDDF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923140-ADBA-A359-B3D6-9EA0077E294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-2705363"/>
            <a:ext cx="662509" cy="6625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57EB6E-A904-AD21-5BF8-B9706A8F944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-2015681"/>
            <a:ext cx="662509" cy="6625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06E77E-F0FE-CBF5-21E8-4003D2DCD2C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-1091961"/>
            <a:ext cx="662509" cy="662509"/>
          </a:xfrm>
          <a:prstGeom prst="rect">
            <a:avLst/>
          </a:prstGeom>
        </p:spPr>
      </p:pic>
      <p:sp>
        <p:nvSpPr>
          <p:cNvPr id="22" name="Shape 269">
            <a:extLst>
              <a:ext uri="{FF2B5EF4-FFF2-40B4-BE49-F238E27FC236}">
                <a16:creationId xmlns:a16="http://schemas.microsoft.com/office/drawing/2014/main" id="{54CB4ADA-3DA0-4B0C-95B9-6E60F3EF2640}"/>
              </a:ext>
            </a:extLst>
          </p:cNvPr>
          <p:cNvSpPr/>
          <p:nvPr/>
        </p:nvSpPr>
        <p:spPr>
          <a:xfrm>
            <a:off x="8108446" y="-2608626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317AB5-6C86-3D49-189E-33878A9757F5}"/>
              </a:ext>
            </a:extLst>
          </p:cNvPr>
          <p:cNvSpPr txBox="1"/>
          <p:nvPr/>
        </p:nvSpPr>
        <p:spPr>
          <a:xfrm>
            <a:off x="8861535" y="-2018447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4988B2-B13F-6D1C-7222-5E83EFBCB72F}"/>
              </a:ext>
            </a:extLst>
          </p:cNvPr>
          <p:cNvSpPr txBox="1"/>
          <p:nvPr/>
        </p:nvSpPr>
        <p:spPr>
          <a:xfrm>
            <a:off x="9662735" y="-1023031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752EEE-2C59-D759-ED9D-D98199EDF83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7289" y="3878826"/>
            <a:ext cx="662509" cy="6625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E4C3CF-FD86-4C4B-4F89-0DDB10F339F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4210" y="4945968"/>
            <a:ext cx="662509" cy="6625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393A5D-4AE5-6BF4-6B03-DCA5C954C20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0942" y="6055932"/>
            <a:ext cx="662509" cy="662509"/>
          </a:xfrm>
          <a:prstGeom prst="rect">
            <a:avLst/>
          </a:prstGeom>
        </p:spPr>
      </p:pic>
      <p:sp>
        <p:nvSpPr>
          <p:cNvPr id="32" name="Shape 269">
            <a:extLst>
              <a:ext uri="{FF2B5EF4-FFF2-40B4-BE49-F238E27FC236}">
                <a16:creationId xmlns:a16="http://schemas.microsoft.com/office/drawing/2014/main" id="{F50968CC-1E74-93BB-963B-D24DC2AF4CCC}"/>
              </a:ext>
            </a:extLst>
          </p:cNvPr>
          <p:cNvSpPr/>
          <p:nvPr/>
        </p:nvSpPr>
        <p:spPr>
          <a:xfrm>
            <a:off x="14978179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5EA406-6ADD-F9D0-2E1F-27669EC0584A}"/>
              </a:ext>
            </a:extLst>
          </p:cNvPr>
          <p:cNvSpPr txBox="1"/>
          <p:nvPr/>
        </p:nvSpPr>
        <p:spPr>
          <a:xfrm>
            <a:off x="15181091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D50B79-FDA3-1215-AF90-6DB6FEE10B29}"/>
              </a:ext>
            </a:extLst>
          </p:cNvPr>
          <p:cNvSpPr txBox="1"/>
          <p:nvPr/>
        </p:nvSpPr>
        <p:spPr>
          <a:xfrm>
            <a:off x="12789331" y="6100115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3FE6FEA-41E0-F710-6BB1-DD1908598E4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9" y="2023338"/>
            <a:ext cx="662509" cy="66250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B5CF0A9-06E6-649F-E7C4-6890C43E4D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4" y="2964398"/>
            <a:ext cx="662509" cy="66250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16E686D-C365-DA25-18BE-9D850214B9B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3" y="3821369"/>
            <a:ext cx="662509" cy="66250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A16FB5D-F05B-98DB-233D-E185E8AFB6B4}"/>
              </a:ext>
            </a:extLst>
          </p:cNvPr>
          <p:cNvSpPr txBox="1"/>
          <p:nvPr/>
        </p:nvSpPr>
        <p:spPr>
          <a:xfrm>
            <a:off x="885617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28B91E-2D42-8709-2146-72C4786BBE57}"/>
              </a:ext>
            </a:extLst>
          </p:cNvPr>
          <p:cNvSpPr txBox="1"/>
          <p:nvPr/>
        </p:nvSpPr>
        <p:spPr>
          <a:xfrm>
            <a:off x="934840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0FF95B-1175-135F-610B-96619BD86620}"/>
              </a:ext>
            </a:extLst>
          </p:cNvPr>
          <p:cNvSpPr txBox="1"/>
          <p:nvPr/>
        </p:nvSpPr>
        <p:spPr>
          <a:xfrm>
            <a:off x="937218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</p:spTree>
    <p:extLst>
      <p:ext uri="{BB962C8B-B14F-4D97-AF65-F5344CB8AC3E}">
        <p14:creationId xmlns:p14="http://schemas.microsoft.com/office/powerpoint/2010/main" val="3895350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8E5FD10-7EF9-9B0F-0F3B-495F5C3BB377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72AC8F2-1942-6C74-4013-2A011A9C16C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219A75D0-C20C-7F8A-2AD4-F42B917C4A55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9BA5335C-BB84-9E46-0A5B-3447AA460D42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64D8CBA-3A40-5FF7-7667-99C8DCA0FE27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C7866C5-E23D-95D3-90E3-90B32FA1C374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7" name="Овал 16">
              <a:extLst>
                <a:ext uri="{FF2B5EF4-FFF2-40B4-BE49-F238E27FC236}">
                  <a16:creationId xmlns:a16="http://schemas.microsoft.com/office/drawing/2014/main" id="{530AE24C-7B48-45EF-8319-3511AB36A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D237476F-2486-1CE4-4AB2-7156996E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41C74B86-5103-2A58-45AB-E8E7D43310C2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sp>
        <p:nvSpPr>
          <p:cNvPr id="21" name="Oval 5">
            <a:extLst>
              <a:ext uri="{FF2B5EF4-FFF2-40B4-BE49-F238E27FC236}">
                <a16:creationId xmlns:a16="http://schemas.microsoft.com/office/drawing/2014/main" id="{D75C441A-20FD-6A80-3E19-2A37A03F987F}"/>
              </a:ext>
            </a:extLst>
          </p:cNvPr>
          <p:cNvSpPr>
            <a:spLocks noChangeAspect="1"/>
          </p:cNvSpPr>
          <p:nvPr/>
        </p:nvSpPr>
        <p:spPr>
          <a:xfrm>
            <a:off x="4721288" y="2464381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E89D3AB-A5F5-0F38-D88F-02F6A1765F37}"/>
              </a:ext>
            </a:extLst>
          </p:cNvPr>
          <p:cNvSpPr>
            <a:spLocks noChangeAspect="1"/>
          </p:cNvSpPr>
          <p:nvPr/>
        </p:nvSpPr>
        <p:spPr>
          <a:xfrm>
            <a:off x="4320526" y="285667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C5B2B0F-DB87-11A3-8199-4B4F6A2D326A}"/>
              </a:ext>
            </a:extLst>
          </p:cNvPr>
          <p:cNvSpPr>
            <a:spLocks noChangeAspect="1"/>
          </p:cNvSpPr>
          <p:nvPr/>
        </p:nvSpPr>
        <p:spPr>
          <a:xfrm>
            <a:off x="6878242" y="2862013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AEBAB656-515D-21E1-B8D8-D37AF37840FD}"/>
              </a:ext>
            </a:extLst>
          </p:cNvPr>
          <p:cNvSpPr>
            <a:spLocks noChangeAspect="1"/>
          </p:cNvSpPr>
          <p:nvPr/>
        </p:nvSpPr>
        <p:spPr>
          <a:xfrm>
            <a:off x="5589054" y="465561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FAB9E6-29BA-B720-4A4D-189231F04E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92" y="3108578"/>
            <a:ext cx="516239" cy="5162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8162AD-ACC4-9B59-992F-B6352F3CEA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18" y="3135995"/>
            <a:ext cx="521353" cy="5213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ECD8E11-7B8D-21E9-7B60-B8380B5D4DA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2" y="4888451"/>
            <a:ext cx="595908" cy="59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BD236AF-B4A6-22E8-EDDF-15AB05390D08}"/>
              </a:ext>
            </a:extLst>
          </p:cNvPr>
          <p:cNvSpPr txBox="1"/>
          <p:nvPr/>
        </p:nvSpPr>
        <p:spPr>
          <a:xfrm>
            <a:off x="5733099" y="5733034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RISK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B5B55-D372-D985-D8D1-889DE3AFC190}"/>
              </a:ext>
            </a:extLst>
          </p:cNvPr>
          <p:cNvSpPr txBox="1"/>
          <p:nvPr/>
        </p:nvSpPr>
        <p:spPr>
          <a:xfrm>
            <a:off x="7019801" y="2518139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7C750-0B7D-39B8-9C31-19A9870F7287}"/>
              </a:ext>
            </a:extLst>
          </p:cNvPr>
          <p:cNvSpPr txBox="1"/>
          <p:nvPr/>
        </p:nvSpPr>
        <p:spPr>
          <a:xfrm>
            <a:off x="4353671" y="2531151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76F7F9-20C0-4FDD-512A-9999FFA71A0C}"/>
              </a:ext>
            </a:extLst>
          </p:cNvPr>
          <p:cNvSpPr txBox="1"/>
          <p:nvPr/>
        </p:nvSpPr>
        <p:spPr>
          <a:xfrm>
            <a:off x="188633" y="204544"/>
            <a:ext cx="3343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pPr algn="l"/>
            <a:r>
              <a:rPr lang="en-GB" sz="2000" dirty="0"/>
              <a:t>MULTIPLE PROS OF COMMITTING TO ENERGY-EFFICIENT INVESTMENTS</a:t>
            </a:r>
          </a:p>
        </p:txBody>
      </p:sp>
      <p:grpSp>
        <p:nvGrpSpPr>
          <p:cNvPr id="13321" name="Группа 13320">
            <a:extLst>
              <a:ext uri="{FF2B5EF4-FFF2-40B4-BE49-F238E27FC236}">
                <a16:creationId xmlns:a16="http://schemas.microsoft.com/office/drawing/2014/main" id="{BBF42407-ECEF-3439-65C2-605E3A184426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13322" name="Овал 18">
              <a:extLst>
                <a:ext uri="{FF2B5EF4-FFF2-40B4-BE49-F238E27FC236}">
                  <a16:creationId xmlns:a16="http://schemas.microsoft.com/office/drawing/2014/main" id="{667372F6-420B-87C9-A43A-B35672C08C6E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23" name="TextBox 27">
              <a:extLst>
                <a:ext uri="{FF2B5EF4-FFF2-40B4-BE49-F238E27FC236}">
                  <a16:creationId xmlns:a16="http://schemas.microsoft.com/office/drawing/2014/main" id="{E6057C21-1B28-0895-8258-4A7DE5DB54A8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13324" name="Picture 4">
              <a:extLst>
                <a:ext uri="{FF2B5EF4-FFF2-40B4-BE49-F238E27FC236}">
                  <a16:creationId xmlns:a16="http://schemas.microsoft.com/office/drawing/2014/main" id="{405BCB9F-900B-FF8F-D0C2-C0AE3A84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29CD41-79A2-65A2-45E2-645AB2103AE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213684"/>
            <a:ext cx="662509" cy="6625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58469A-3D54-27DF-E8B5-BFED4BE3BF6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903366"/>
            <a:ext cx="662509" cy="6625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9338884-FCAE-5B59-A769-5365F442A3C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1827086"/>
            <a:ext cx="662509" cy="662509"/>
          </a:xfrm>
          <a:prstGeom prst="rect">
            <a:avLst/>
          </a:prstGeom>
        </p:spPr>
      </p:pic>
      <p:sp>
        <p:nvSpPr>
          <p:cNvPr id="22" name="Shape 269">
            <a:extLst>
              <a:ext uri="{FF2B5EF4-FFF2-40B4-BE49-F238E27FC236}">
                <a16:creationId xmlns:a16="http://schemas.microsoft.com/office/drawing/2014/main" id="{CB6E535E-F54A-4A70-1729-DEDEB860E9EF}"/>
              </a:ext>
            </a:extLst>
          </p:cNvPr>
          <p:cNvSpPr/>
          <p:nvPr/>
        </p:nvSpPr>
        <p:spPr>
          <a:xfrm>
            <a:off x="8108446" y="310421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54231C-22AC-8A3F-F56C-0D31764C7DD2}"/>
              </a:ext>
            </a:extLst>
          </p:cNvPr>
          <p:cNvSpPr txBox="1"/>
          <p:nvPr/>
        </p:nvSpPr>
        <p:spPr>
          <a:xfrm>
            <a:off x="8861535" y="900600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CE029D-6CCC-F18A-7232-3CF6A3AB7999}"/>
              </a:ext>
            </a:extLst>
          </p:cNvPr>
          <p:cNvSpPr txBox="1"/>
          <p:nvPr/>
        </p:nvSpPr>
        <p:spPr>
          <a:xfrm>
            <a:off x="9662735" y="1896016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A5A90F5-7DCB-DB08-716F-3727B0E5570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8059" y="3878826"/>
            <a:ext cx="662509" cy="6625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92D29EC-81AE-26B5-091A-60F1A8CCA91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980" y="4945968"/>
            <a:ext cx="662509" cy="6625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99B2146-8BEC-47CC-BAF4-D4805523F2B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712" y="6055932"/>
            <a:ext cx="662509" cy="662509"/>
          </a:xfrm>
          <a:prstGeom prst="rect">
            <a:avLst/>
          </a:prstGeom>
        </p:spPr>
      </p:pic>
      <p:sp>
        <p:nvSpPr>
          <p:cNvPr id="32" name="Shape 269">
            <a:extLst>
              <a:ext uri="{FF2B5EF4-FFF2-40B4-BE49-F238E27FC236}">
                <a16:creationId xmlns:a16="http://schemas.microsoft.com/office/drawing/2014/main" id="{82F37091-D9BF-DF68-EB2B-305E6D6DB428}"/>
              </a:ext>
            </a:extLst>
          </p:cNvPr>
          <p:cNvSpPr/>
          <p:nvPr/>
        </p:nvSpPr>
        <p:spPr>
          <a:xfrm>
            <a:off x="14098949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8938D2-99D0-63FA-ECBE-EA6FD82A0390}"/>
              </a:ext>
            </a:extLst>
          </p:cNvPr>
          <p:cNvSpPr txBox="1"/>
          <p:nvPr/>
        </p:nvSpPr>
        <p:spPr>
          <a:xfrm>
            <a:off x="14301861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338FB8-7CF3-042C-9962-4092E271C2B1}"/>
              </a:ext>
            </a:extLst>
          </p:cNvPr>
          <p:cNvSpPr txBox="1"/>
          <p:nvPr/>
        </p:nvSpPr>
        <p:spPr>
          <a:xfrm>
            <a:off x="11910101" y="6100115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3A28C8-4913-9B83-AF89-084857C7F3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9" y="2023338"/>
            <a:ext cx="662509" cy="66250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2C96FED-2616-3108-E332-66A5623FC7F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4" y="2964398"/>
            <a:ext cx="662509" cy="66250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CCABADA-133E-FF77-205B-0697AA4FCC6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3" y="3821369"/>
            <a:ext cx="662509" cy="66250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1D59F58-71B6-8A27-03CA-D9F44A44CC05}"/>
              </a:ext>
            </a:extLst>
          </p:cNvPr>
          <p:cNvSpPr txBox="1"/>
          <p:nvPr/>
        </p:nvSpPr>
        <p:spPr>
          <a:xfrm>
            <a:off x="885617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3B538D-9275-06D3-E4CE-CE65DB1309D7}"/>
              </a:ext>
            </a:extLst>
          </p:cNvPr>
          <p:cNvSpPr txBox="1"/>
          <p:nvPr/>
        </p:nvSpPr>
        <p:spPr>
          <a:xfrm>
            <a:off x="934840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180CD5-3645-DEF2-79DF-65EBE350F92D}"/>
              </a:ext>
            </a:extLst>
          </p:cNvPr>
          <p:cNvSpPr txBox="1"/>
          <p:nvPr/>
        </p:nvSpPr>
        <p:spPr>
          <a:xfrm>
            <a:off x="937218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</p:spTree>
    <p:extLst>
      <p:ext uri="{BB962C8B-B14F-4D97-AF65-F5344CB8AC3E}">
        <p14:creationId xmlns:p14="http://schemas.microsoft.com/office/powerpoint/2010/main" val="3625924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DD5C72CC-1C29-8D76-60A7-09690D433EE6}"/>
              </a:ext>
            </a:extLst>
          </p:cNvPr>
          <p:cNvSpPr>
            <a:spLocks noChangeAspect="1"/>
          </p:cNvSpPr>
          <p:nvPr/>
        </p:nvSpPr>
        <p:spPr>
          <a:xfrm>
            <a:off x="8944807" y="9643855"/>
            <a:ext cx="2538054" cy="2429510"/>
          </a:xfrm>
          <a:custGeom>
            <a:avLst/>
            <a:gdLst>
              <a:gd name="connsiteX0" fmla="*/ 2535229 w 2538054"/>
              <a:gd name="connsiteY0" fmla="*/ 0 h 2429510"/>
              <a:gd name="connsiteX1" fmla="*/ 2538054 w 2538054"/>
              <a:gd name="connsiteY1" fmla="*/ 55946 h 2429510"/>
              <a:gd name="connsiteX2" fmla="*/ 2537783 w 2538054"/>
              <a:gd name="connsiteY2" fmla="*/ 130512 h 2429510"/>
              <a:gd name="connsiteX3" fmla="*/ 2529291 w 2538054"/>
              <a:gd name="connsiteY3" fmla="*/ 298677 h 2429510"/>
              <a:gd name="connsiteX4" fmla="*/ 2523394 w 2538054"/>
              <a:gd name="connsiteY4" fmla="*/ 371789 h 2429510"/>
              <a:gd name="connsiteX5" fmla="*/ 2491067 w 2538054"/>
              <a:gd name="connsiteY5" fmla="*/ 583610 h 2429510"/>
              <a:gd name="connsiteX6" fmla="*/ 2468056 w 2538054"/>
              <a:gd name="connsiteY6" fmla="*/ 680721 h 2429510"/>
              <a:gd name="connsiteX7" fmla="*/ 2438662 w 2538054"/>
              <a:gd name="connsiteY7" fmla="*/ 795042 h 2429510"/>
              <a:gd name="connsiteX8" fmla="*/ 2402000 w 2538054"/>
              <a:gd name="connsiteY8" fmla="*/ 910290 h 2429510"/>
              <a:gd name="connsiteX9" fmla="*/ 2370179 w 2538054"/>
              <a:gd name="connsiteY9" fmla="*/ 997233 h 2429510"/>
              <a:gd name="connsiteX10" fmla="*/ 2321883 w 2538054"/>
              <a:gd name="connsiteY10" fmla="*/ 1117147 h 2429510"/>
              <a:gd name="connsiteX11" fmla="*/ 2293991 w 2538054"/>
              <a:gd name="connsiteY11" fmla="*/ 1175047 h 2429510"/>
              <a:gd name="connsiteX12" fmla="*/ 2235581 w 2538054"/>
              <a:gd name="connsiteY12" fmla="*/ 1293705 h 2429510"/>
              <a:gd name="connsiteX13" fmla="*/ 2169028 w 2538054"/>
              <a:gd name="connsiteY13" fmla="*/ 1406835 h 2429510"/>
              <a:gd name="connsiteX14" fmla="*/ 2132010 w 2538054"/>
              <a:gd name="connsiteY14" fmla="*/ 1467767 h 2429510"/>
              <a:gd name="connsiteX15" fmla="*/ 2056211 w 2538054"/>
              <a:gd name="connsiteY15" fmla="*/ 1577139 h 2429510"/>
              <a:gd name="connsiteX16" fmla="*/ 2007077 w 2538054"/>
              <a:gd name="connsiteY16" fmla="*/ 1642845 h 2429510"/>
              <a:gd name="connsiteX17" fmla="*/ 1924457 w 2538054"/>
              <a:gd name="connsiteY17" fmla="*/ 1744936 h 2429510"/>
              <a:gd name="connsiteX18" fmla="*/ 1871989 w 2538054"/>
              <a:gd name="connsiteY18" fmla="*/ 1802665 h 2429510"/>
              <a:gd name="connsiteX19" fmla="*/ 1783138 w 2538054"/>
              <a:gd name="connsiteY19" fmla="*/ 1897101 h 2429510"/>
              <a:gd name="connsiteX20" fmla="*/ 1642681 w 2538054"/>
              <a:gd name="connsiteY20" fmla="*/ 2025603 h 2429510"/>
              <a:gd name="connsiteX21" fmla="*/ 1525566 w 2538054"/>
              <a:gd name="connsiteY21" fmla="*/ 2117560 h 2429510"/>
              <a:gd name="connsiteX22" fmla="*/ 1476254 w 2538054"/>
              <a:gd name="connsiteY22" fmla="*/ 2154435 h 2429510"/>
              <a:gd name="connsiteX23" fmla="*/ 1348783 w 2538054"/>
              <a:gd name="connsiteY23" fmla="*/ 2239750 h 2429510"/>
              <a:gd name="connsiteX24" fmla="*/ 1308319 w 2538054"/>
              <a:gd name="connsiteY24" fmla="*/ 2264333 h 2429510"/>
              <a:gd name="connsiteX25" fmla="*/ 1162738 w 2538054"/>
              <a:gd name="connsiteY25" fmla="*/ 2346428 h 2429510"/>
              <a:gd name="connsiteX26" fmla="*/ 984705 w 2538054"/>
              <a:gd name="connsiteY26" fmla="*/ 2429510 h 2429510"/>
              <a:gd name="connsiteX27" fmla="*/ 0 w 2538054"/>
              <a:gd name="connsiteY27" fmla="*/ 88370 h 2429510"/>
              <a:gd name="connsiteX28" fmla="*/ 2535229 w 2538054"/>
              <a:gd name="connsiteY28" fmla="*/ 0 h 24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38054" h="2429510">
                <a:moveTo>
                  <a:pt x="2535229" y="0"/>
                </a:moveTo>
                <a:lnTo>
                  <a:pt x="2538054" y="55946"/>
                </a:lnTo>
                <a:lnTo>
                  <a:pt x="2537783" y="130512"/>
                </a:lnTo>
                <a:lnTo>
                  <a:pt x="2529291" y="298677"/>
                </a:lnTo>
                <a:lnTo>
                  <a:pt x="2523394" y="371789"/>
                </a:lnTo>
                <a:lnTo>
                  <a:pt x="2491067" y="583610"/>
                </a:lnTo>
                <a:lnTo>
                  <a:pt x="2468056" y="680721"/>
                </a:lnTo>
                <a:lnTo>
                  <a:pt x="2438662" y="795042"/>
                </a:lnTo>
                <a:lnTo>
                  <a:pt x="2402000" y="910290"/>
                </a:lnTo>
                <a:lnTo>
                  <a:pt x="2370179" y="997233"/>
                </a:lnTo>
                <a:lnTo>
                  <a:pt x="2321883" y="1117147"/>
                </a:lnTo>
                <a:lnTo>
                  <a:pt x="2293991" y="1175047"/>
                </a:lnTo>
                <a:lnTo>
                  <a:pt x="2235581" y="1293705"/>
                </a:lnTo>
                <a:lnTo>
                  <a:pt x="2169028" y="1406835"/>
                </a:lnTo>
                <a:lnTo>
                  <a:pt x="2132010" y="1467767"/>
                </a:lnTo>
                <a:lnTo>
                  <a:pt x="2056211" y="1577139"/>
                </a:lnTo>
                <a:lnTo>
                  <a:pt x="2007077" y="1642845"/>
                </a:lnTo>
                <a:lnTo>
                  <a:pt x="1924457" y="1744936"/>
                </a:lnTo>
                <a:lnTo>
                  <a:pt x="1871989" y="1802665"/>
                </a:lnTo>
                <a:lnTo>
                  <a:pt x="1783138" y="1897101"/>
                </a:lnTo>
                <a:cubicBezTo>
                  <a:pt x="1738044" y="1941579"/>
                  <a:pt x="1691200" y="1984451"/>
                  <a:pt x="1642681" y="2025603"/>
                </a:cubicBezTo>
                <a:lnTo>
                  <a:pt x="1525566" y="2117560"/>
                </a:lnTo>
                <a:lnTo>
                  <a:pt x="1476254" y="2154435"/>
                </a:lnTo>
                <a:lnTo>
                  <a:pt x="1348783" y="2239750"/>
                </a:lnTo>
                <a:lnTo>
                  <a:pt x="1308319" y="2264333"/>
                </a:lnTo>
                <a:lnTo>
                  <a:pt x="1162738" y="2346428"/>
                </a:lnTo>
                <a:cubicBezTo>
                  <a:pt x="1104825" y="2376226"/>
                  <a:pt x="1045456" y="2403958"/>
                  <a:pt x="984705" y="2429510"/>
                </a:cubicBezTo>
                <a:lnTo>
                  <a:pt x="0" y="88370"/>
                </a:lnTo>
                <a:lnTo>
                  <a:pt x="2535229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BD639AFF-97CD-4A5F-7F35-0ACA309A42B7}"/>
              </a:ext>
            </a:extLst>
          </p:cNvPr>
          <p:cNvSpPr>
            <a:spLocks noChangeAspect="1"/>
          </p:cNvSpPr>
          <p:nvPr/>
        </p:nvSpPr>
        <p:spPr>
          <a:xfrm>
            <a:off x="6410264" y="7202054"/>
            <a:ext cx="5074614" cy="5079186"/>
          </a:xfrm>
          <a:custGeom>
            <a:avLst/>
            <a:gdLst>
              <a:gd name="connsiteX0" fmla="*/ 2539593 w 5074614"/>
              <a:gd name="connsiteY0" fmla="*/ 0 h 5079186"/>
              <a:gd name="connsiteX1" fmla="*/ 5066074 w 5074614"/>
              <a:gd name="connsiteY1" fmla="*/ 2279934 h 5079186"/>
              <a:gd name="connsiteX2" fmla="*/ 5074614 w 5074614"/>
              <a:gd name="connsiteY2" fmla="*/ 2449051 h 5079186"/>
              <a:gd name="connsiteX3" fmla="*/ 2539385 w 5074614"/>
              <a:gd name="connsiteY3" fmla="*/ 2537421 h 5079186"/>
              <a:gd name="connsiteX4" fmla="*/ 3524090 w 5074614"/>
              <a:gd name="connsiteY4" fmla="*/ 4878561 h 5079186"/>
              <a:gd name="connsiteX5" fmla="*/ 3702123 w 5074614"/>
              <a:gd name="connsiteY5" fmla="*/ 4795479 h 5079186"/>
              <a:gd name="connsiteX6" fmla="*/ 3847704 w 5074614"/>
              <a:gd name="connsiteY6" fmla="*/ 4713384 h 5079186"/>
              <a:gd name="connsiteX7" fmla="*/ 3750114 w 5074614"/>
              <a:gd name="connsiteY7" fmla="*/ 4772671 h 5079186"/>
              <a:gd name="connsiteX8" fmla="*/ 2539593 w 5074614"/>
              <a:gd name="connsiteY8" fmla="*/ 5079186 h 5079186"/>
              <a:gd name="connsiteX9" fmla="*/ 0 w 5074614"/>
              <a:gd name="connsiteY9" fmla="*/ 2539593 h 5079186"/>
              <a:gd name="connsiteX10" fmla="*/ 2539593 w 5074614"/>
              <a:gd name="connsiteY10" fmla="*/ 0 h 50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614" h="5079186">
                <a:moveTo>
                  <a:pt x="2539593" y="0"/>
                </a:moveTo>
                <a:cubicBezTo>
                  <a:pt x="3854510" y="0"/>
                  <a:pt x="4936022" y="999330"/>
                  <a:pt x="5066074" y="2279934"/>
                </a:cubicBezTo>
                <a:lnTo>
                  <a:pt x="5074614" y="2449051"/>
                </a:lnTo>
                <a:lnTo>
                  <a:pt x="2539385" y="2537421"/>
                </a:lnTo>
                <a:lnTo>
                  <a:pt x="3524090" y="4878561"/>
                </a:lnTo>
                <a:cubicBezTo>
                  <a:pt x="3584841" y="4853009"/>
                  <a:pt x="3644210" y="4825277"/>
                  <a:pt x="3702123" y="4795479"/>
                </a:cubicBezTo>
                <a:lnTo>
                  <a:pt x="3847704" y="4713384"/>
                </a:lnTo>
                <a:lnTo>
                  <a:pt x="3750114" y="4772671"/>
                </a:lnTo>
                <a:cubicBezTo>
                  <a:pt x="3390271" y="4968150"/>
                  <a:pt x="2977899" y="5079186"/>
                  <a:pt x="2539593" y="5079186"/>
                </a:cubicBezTo>
                <a:cubicBezTo>
                  <a:pt x="1137015" y="5079186"/>
                  <a:pt x="0" y="3942171"/>
                  <a:pt x="0" y="2539593"/>
                </a:cubicBezTo>
                <a:cubicBezTo>
                  <a:pt x="0" y="1137015"/>
                  <a:pt x="1137015" y="0"/>
                  <a:pt x="2539593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C05451A-8210-D5DB-B7C8-8C35BFB0CE18}"/>
              </a:ext>
            </a:extLst>
          </p:cNvPr>
          <p:cNvSpPr/>
          <p:nvPr/>
        </p:nvSpPr>
        <p:spPr>
          <a:xfrm>
            <a:off x="6410264" y="7202055"/>
            <a:ext cx="5079185" cy="507918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5AAEB-1CA0-9151-980A-0F5D1D954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379" y="301956"/>
            <a:ext cx="2338507" cy="58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7468E7-D1A6-2B04-3B29-25FB40A00CED}"/>
              </a:ext>
            </a:extLst>
          </p:cNvPr>
          <p:cNvSpPr txBox="1"/>
          <p:nvPr/>
        </p:nvSpPr>
        <p:spPr>
          <a:xfrm>
            <a:off x="4511671" y="2271563"/>
            <a:ext cx="887636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tabLst>
                <a:tab pos="0" algn="l"/>
                <a:tab pos="447698" algn="l"/>
                <a:tab pos="896983" algn="l"/>
                <a:tab pos="1346267" algn="l"/>
                <a:tab pos="1795553" algn="l"/>
                <a:tab pos="2244838" algn="l"/>
                <a:tab pos="2694123" algn="l"/>
                <a:tab pos="3143407" algn="l"/>
                <a:tab pos="3592693" algn="l"/>
                <a:tab pos="4041977" algn="l"/>
                <a:tab pos="4491263" algn="l"/>
                <a:tab pos="4940547" algn="l"/>
                <a:tab pos="5389833" algn="l"/>
                <a:tab pos="5839117" algn="l"/>
                <a:tab pos="6288402" algn="l"/>
                <a:tab pos="6737687" algn="l"/>
                <a:tab pos="7186973" algn="l"/>
                <a:tab pos="7636257" algn="l"/>
                <a:tab pos="8085542" algn="l"/>
                <a:tab pos="8534827" algn="l"/>
                <a:tab pos="8984113" algn="l"/>
              </a:tabLst>
              <a:defRPr sz="7667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pPr algn="l"/>
            <a:r>
              <a:rPr lang="en-US" sz="5400" dirty="0">
                <a:solidFill>
                  <a:srgbClr val="9F1D63"/>
                </a:solidFill>
              </a:rPr>
              <a:t>COMPRESSED AIR </a:t>
            </a:r>
            <a:r>
              <a:rPr lang="en-US" sz="4400" b="0" dirty="0"/>
              <a:t>SYSTEM OPTIMIZATION</a:t>
            </a:r>
            <a:endParaRPr lang="en-US" sz="5400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958263" y="89547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78DDD-8C66-0E28-C6DF-8E272607F2F6}"/>
              </a:ext>
            </a:extLst>
          </p:cNvPr>
          <p:cNvSpPr txBox="1"/>
          <p:nvPr/>
        </p:nvSpPr>
        <p:spPr>
          <a:xfrm>
            <a:off x="-5256664" y="2958577"/>
            <a:ext cx="503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latin typeface="Montserrat" pitchFamily="2" charset="0"/>
              </a:rPr>
              <a:t>Compressed air is widely used in industrial processes from chemical, pharmaceutical, and steel production to packaging and food and beverage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C6BBF5F-F374-40DC-E19B-F07EF0040715}"/>
              </a:ext>
            </a:extLst>
          </p:cNvPr>
          <p:cNvSpPr/>
          <p:nvPr/>
        </p:nvSpPr>
        <p:spPr>
          <a:xfrm>
            <a:off x="6410264" y="7202055"/>
            <a:ext cx="5079185" cy="5079185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390B1C-4204-7616-4556-691FE1250A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493" y="8690793"/>
            <a:ext cx="1168643" cy="1168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E3359E-A58E-CEA4-87D1-8D45ABBE50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246" y="10256023"/>
            <a:ext cx="1168643" cy="11686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BDE38E-8CD9-95BA-7595-58C0CF1A77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95508" l="3516" r="93750">
                        <a14:foregroundMark x1="66797" y1="43555" x2="66797" y2="43555"/>
                        <a14:foregroundMark x1="55273" y1="56250" x2="55273" y2="56250"/>
                        <a14:foregroundMark x1="53906" y1="72852" x2="53906" y2="72852"/>
                        <a14:foregroundMark x1="8594" y1="80664" x2="8594" y2="80664"/>
                        <a14:foregroundMark x1="3516" y1="86133" x2="3516" y2="86133"/>
                        <a14:foregroundMark x1="16406" y1="92969" x2="16406" y2="92969"/>
                        <a14:foregroundMark x1="12109" y1="95508" x2="12109" y2="95508"/>
                        <a14:foregroundMark x1="31641" y1="95898" x2="31641" y2="95898"/>
                        <a14:foregroundMark x1="93945" y1="86523" x2="93945" y2="86523"/>
                        <a14:foregroundMark x1="87109" y1="6641" x2="87109" y2="6641"/>
                        <a14:foregroundMark x1="68750" y1="4688" x2="68750" y2="4688"/>
                        <a14:foregroundMark x1="77344" y1="58789" x2="77344" y2="58789"/>
                        <a14:foregroundMark x1="76953" y1="71680" x2="76953" y2="71680"/>
                        <a14:foregroundMark x1="68359" y1="69531" x2="68359" y2="69531"/>
                        <a14:foregroundMark x1="67969" y1="76758" x2="67969" y2="76758"/>
                        <a14:foregroundMark x1="54688" y1="14063" x2="54688" y2="14063"/>
                        <a14:foregroundMark x1="61523" y1="13477" x2="61523" y2="13477"/>
                        <a14:foregroundMark x1="67969" y1="13672" x2="67969" y2="13672"/>
                        <a14:foregroundMark x1="74805" y1="13672" x2="74805" y2="13672"/>
                        <a14:foregroundMark x1="80664" y1="13672" x2="80664" y2="1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000" y="8703870"/>
            <a:ext cx="1168643" cy="11686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5E9A91-2A06-2755-1F8A-92F73C3359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333" y="10126865"/>
            <a:ext cx="1168643" cy="11686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E4DC4D-5CDA-85C8-9D3C-46E9A31F9B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36" y="7603509"/>
            <a:ext cx="1168643" cy="11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8E5FD10-7EF9-9B0F-0F3B-495F5C3BB377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72AC8F2-1942-6C74-4013-2A011A9C16C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219A75D0-C20C-7F8A-2AD4-F42B917C4A55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9BA5335C-BB84-9E46-0A5B-3447AA460D42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64D8CBA-3A40-5FF7-7667-99C8DCA0FE27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A986D05-26FF-9861-4284-4B7142B972B7}"/>
              </a:ext>
            </a:extLst>
          </p:cNvPr>
          <p:cNvSpPr txBox="1"/>
          <p:nvPr/>
        </p:nvSpPr>
        <p:spPr>
          <a:xfrm>
            <a:off x="188633" y="204544"/>
            <a:ext cx="3343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pPr algn="l"/>
            <a:r>
              <a:rPr lang="en-GB" sz="2000" dirty="0"/>
              <a:t>MULTIPLE PROS OF COMMITTING TO ENERGY-EFFICIENT INVESTMENTS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75C441A-20FD-6A80-3E19-2A37A03F987F}"/>
              </a:ext>
            </a:extLst>
          </p:cNvPr>
          <p:cNvSpPr>
            <a:spLocks noChangeAspect="1"/>
          </p:cNvSpPr>
          <p:nvPr/>
        </p:nvSpPr>
        <p:spPr>
          <a:xfrm>
            <a:off x="4721288" y="2464381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E89D3AB-A5F5-0F38-D88F-02F6A1765F37}"/>
              </a:ext>
            </a:extLst>
          </p:cNvPr>
          <p:cNvSpPr>
            <a:spLocks noChangeAspect="1"/>
          </p:cNvSpPr>
          <p:nvPr/>
        </p:nvSpPr>
        <p:spPr>
          <a:xfrm>
            <a:off x="4320526" y="285667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C5B2B0F-DB87-11A3-8199-4B4F6A2D326A}"/>
              </a:ext>
            </a:extLst>
          </p:cNvPr>
          <p:cNvSpPr>
            <a:spLocks noChangeAspect="1"/>
          </p:cNvSpPr>
          <p:nvPr/>
        </p:nvSpPr>
        <p:spPr>
          <a:xfrm>
            <a:off x="6878242" y="2862013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AEBAB656-515D-21E1-B8D8-D37AF37840FD}"/>
              </a:ext>
            </a:extLst>
          </p:cNvPr>
          <p:cNvSpPr>
            <a:spLocks noChangeAspect="1"/>
          </p:cNvSpPr>
          <p:nvPr/>
        </p:nvSpPr>
        <p:spPr>
          <a:xfrm>
            <a:off x="5589054" y="465561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FAB9E6-29BA-B720-4A4D-189231F04E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92" y="3108578"/>
            <a:ext cx="516239" cy="5162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8162AD-ACC4-9B59-992F-B6352F3CEA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18" y="3135995"/>
            <a:ext cx="521353" cy="5213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ECD8E11-7B8D-21E9-7B60-B8380B5D4D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2" y="4888451"/>
            <a:ext cx="595908" cy="59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BD236AF-B4A6-22E8-EDDF-15AB05390D08}"/>
              </a:ext>
            </a:extLst>
          </p:cNvPr>
          <p:cNvSpPr txBox="1"/>
          <p:nvPr/>
        </p:nvSpPr>
        <p:spPr>
          <a:xfrm>
            <a:off x="5733099" y="5733034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RISK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B5B55-D372-D985-D8D1-889DE3AFC190}"/>
              </a:ext>
            </a:extLst>
          </p:cNvPr>
          <p:cNvSpPr txBox="1"/>
          <p:nvPr/>
        </p:nvSpPr>
        <p:spPr>
          <a:xfrm>
            <a:off x="7019801" y="2518139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7C750-0B7D-39B8-9C31-19A9870F7287}"/>
              </a:ext>
            </a:extLst>
          </p:cNvPr>
          <p:cNvSpPr txBox="1"/>
          <p:nvPr/>
        </p:nvSpPr>
        <p:spPr>
          <a:xfrm>
            <a:off x="4353671" y="2531151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D8B69B3-25CB-28D1-D28C-63BF529765DF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25" name="Овал 16">
              <a:extLst>
                <a:ext uri="{FF2B5EF4-FFF2-40B4-BE49-F238E27FC236}">
                  <a16:creationId xmlns:a16="http://schemas.microsoft.com/office/drawing/2014/main" id="{AE701B51-932C-20BA-E645-CB0E2EA1A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4B3D120D-BCCF-7035-7286-2810FB44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7D6867B2-9924-798A-726D-398717E971A8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8B3878B-0ADF-84DB-99B1-2C540C65E452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61" name="Овал 18">
              <a:extLst>
                <a:ext uri="{FF2B5EF4-FFF2-40B4-BE49-F238E27FC236}">
                  <a16:creationId xmlns:a16="http://schemas.microsoft.com/office/drawing/2014/main" id="{FDFB5E7B-D5F6-BC7E-44AA-297380FF5D29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DAA64306-B850-23A9-1843-A0B8BFD0EE7B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8141547F-E195-CC04-EE50-9C86AF5A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563C59-6A1D-8DDF-0512-FD78030D710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213684"/>
            <a:ext cx="662509" cy="6625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D4894E-0892-21EB-009F-690B504AD23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903366"/>
            <a:ext cx="662509" cy="6625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228C03-89DB-A476-23C9-4C2261B7856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1827086"/>
            <a:ext cx="662509" cy="662509"/>
          </a:xfrm>
          <a:prstGeom prst="rect">
            <a:avLst/>
          </a:prstGeom>
        </p:spPr>
      </p:pic>
      <p:sp>
        <p:nvSpPr>
          <p:cNvPr id="18" name="Shape 269">
            <a:extLst>
              <a:ext uri="{FF2B5EF4-FFF2-40B4-BE49-F238E27FC236}">
                <a16:creationId xmlns:a16="http://schemas.microsoft.com/office/drawing/2014/main" id="{2D006ED9-CA9B-8AB8-D8FA-AE30F25995B6}"/>
              </a:ext>
            </a:extLst>
          </p:cNvPr>
          <p:cNvSpPr/>
          <p:nvPr/>
        </p:nvSpPr>
        <p:spPr>
          <a:xfrm>
            <a:off x="8108446" y="310421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979913-9788-9033-3E85-41B00179E685}"/>
              </a:ext>
            </a:extLst>
          </p:cNvPr>
          <p:cNvSpPr txBox="1"/>
          <p:nvPr/>
        </p:nvSpPr>
        <p:spPr>
          <a:xfrm>
            <a:off x="8861535" y="900600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1E12A-1A76-B77D-D98D-BA44E140DD36}"/>
              </a:ext>
            </a:extLst>
          </p:cNvPr>
          <p:cNvSpPr txBox="1"/>
          <p:nvPr/>
        </p:nvSpPr>
        <p:spPr>
          <a:xfrm>
            <a:off x="9662735" y="1896016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64B0B9-47BC-989F-4EF9-F680E53D6C3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98" y="3878826"/>
            <a:ext cx="662509" cy="6625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3ECD2A0-994D-7625-0FCD-99BB4457070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19" y="4945968"/>
            <a:ext cx="662509" cy="662509"/>
          </a:xfrm>
          <a:prstGeom prst="rect">
            <a:avLst/>
          </a:prstGeom>
        </p:spPr>
      </p:pic>
      <p:pic>
        <p:nvPicPr>
          <p:cNvPr id="13319" name="Рисунок 13318">
            <a:extLst>
              <a:ext uri="{FF2B5EF4-FFF2-40B4-BE49-F238E27FC236}">
                <a16:creationId xmlns:a16="http://schemas.microsoft.com/office/drawing/2014/main" id="{C1FE58B9-36DB-33A1-ACF8-2C01BF7BE0D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0051" y="6055932"/>
            <a:ext cx="662509" cy="662509"/>
          </a:xfrm>
          <a:prstGeom prst="rect">
            <a:avLst/>
          </a:prstGeom>
        </p:spPr>
      </p:pic>
      <p:sp>
        <p:nvSpPr>
          <p:cNvPr id="13320" name="Shape 269">
            <a:extLst>
              <a:ext uri="{FF2B5EF4-FFF2-40B4-BE49-F238E27FC236}">
                <a16:creationId xmlns:a16="http://schemas.microsoft.com/office/drawing/2014/main" id="{E1EC7C27-8C5E-789F-63B4-2EF9C1685057}"/>
              </a:ext>
            </a:extLst>
          </p:cNvPr>
          <p:cNvSpPr/>
          <p:nvPr/>
        </p:nvSpPr>
        <p:spPr>
          <a:xfrm>
            <a:off x="9597288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13321" name="TextBox 13320">
            <a:extLst>
              <a:ext uri="{FF2B5EF4-FFF2-40B4-BE49-F238E27FC236}">
                <a16:creationId xmlns:a16="http://schemas.microsoft.com/office/drawing/2014/main" id="{C4546AF0-14E2-1172-5426-596F97C271DF}"/>
              </a:ext>
            </a:extLst>
          </p:cNvPr>
          <p:cNvSpPr txBox="1"/>
          <p:nvPr/>
        </p:nvSpPr>
        <p:spPr>
          <a:xfrm>
            <a:off x="9800200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sp>
        <p:nvSpPr>
          <p:cNvPr id="13322" name="TextBox 13321">
            <a:extLst>
              <a:ext uri="{FF2B5EF4-FFF2-40B4-BE49-F238E27FC236}">
                <a16:creationId xmlns:a16="http://schemas.microsoft.com/office/drawing/2014/main" id="{F2FEF62A-B5CE-EE79-416F-249FF01B51D3}"/>
              </a:ext>
            </a:extLst>
          </p:cNvPr>
          <p:cNvSpPr txBox="1"/>
          <p:nvPr/>
        </p:nvSpPr>
        <p:spPr>
          <a:xfrm>
            <a:off x="7408440" y="6100115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  <p:pic>
        <p:nvPicPr>
          <p:cNvPr id="13323" name="Рисунок 13322">
            <a:extLst>
              <a:ext uri="{FF2B5EF4-FFF2-40B4-BE49-F238E27FC236}">
                <a16:creationId xmlns:a16="http://schemas.microsoft.com/office/drawing/2014/main" id="{B1F082D0-2D30-2572-6CE4-5F54EF20CBF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9" y="2023338"/>
            <a:ext cx="662509" cy="662509"/>
          </a:xfrm>
          <a:prstGeom prst="rect">
            <a:avLst/>
          </a:prstGeom>
        </p:spPr>
      </p:pic>
      <p:pic>
        <p:nvPicPr>
          <p:cNvPr id="13324" name="Рисунок 13323">
            <a:extLst>
              <a:ext uri="{FF2B5EF4-FFF2-40B4-BE49-F238E27FC236}">
                <a16:creationId xmlns:a16="http://schemas.microsoft.com/office/drawing/2014/main" id="{9264B47F-525F-1046-3EBC-9A250B914C5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4" y="2964398"/>
            <a:ext cx="662509" cy="662509"/>
          </a:xfrm>
          <a:prstGeom prst="rect">
            <a:avLst/>
          </a:prstGeom>
        </p:spPr>
      </p:pic>
      <p:pic>
        <p:nvPicPr>
          <p:cNvPr id="13325" name="Рисунок 13324">
            <a:extLst>
              <a:ext uri="{FF2B5EF4-FFF2-40B4-BE49-F238E27FC236}">
                <a16:creationId xmlns:a16="http://schemas.microsoft.com/office/drawing/2014/main" id="{B2D201AB-6B3A-9863-3375-07D0A5B2D89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3" y="3821369"/>
            <a:ext cx="662509" cy="662509"/>
          </a:xfrm>
          <a:prstGeom prst="rect">
            <a:avLst/>
          </a:prstGeom>
        </p:spPr>
      </p:pic>
      <p:sp>
        <p:nvSpPr>
          <p:cNvPr id="13326" name="TextBox 13325">
            <a:extLst>
              <a:ext uri="{FF2B5EF4-FFF2-40B4-BE49-F238E27FC236}">
                <a16:creationId xmlns:a16="http://schemas.microsoft.com/office/drawing/2014/main" id="{0116A360-6735-F60E-859D-068572A284AD}"/>
              </a:ext>
            </a:extLst>
          </p:cNvPr>
          <p:cNvSpPr txBox="1"/>
          <p:nvPr/>
        </p:nvSpPr>
        <p:spPr>
          <a:xfrm>
            <a:off x="885617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13327" name="TextBox 13326">
            <a:extLst>
              <a:ext uri="{FF2B5EF4-FFF2-40B4-BE49-F238E27FC236}">
                <a16:creationId xmlns:a16="http://schemas.microsoft.com/office/drawing/2014/main" id="{D6A24E43-3A49-499B-342F-AD238C57EC90}"/>
              </a:ext>
            </a:extLst>
          </p:cNvPr>
          <p:cNvSpPr txBox="1"/>
          <p:nvPr/>
        </p:nvSpPr>
        <p:spPr>
          <a:xfrm>
            <a:off x="934840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28" name="TextBox 13327">
            <a:extLst>
              <a:ext uri="{FF2B5EF4-FFF2-40B4-BE49-F238E27FC236}">
                <a16:creationId xmlns:a16="http://schemas.microsoft.com/office/drawing/2014/main" id="{8A140B7C-210F-4E2A-96D1-5AEEDBBBCCFA}"/>
              </a:ext>
            </a:extLst>
          </p:cNvPr>
          <p:cNvSpPr txBox="1"/>
          <p:nvPr/>
        </p:nvSpPr>
        <p:spPr>
          <a:xfrm>
            <a:off x="937218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</p:spTree>
    <p:extLst>
      <p:ext uri="{BB962C8B-B14F-4D97-AF65-F5344CB8AC3E}">
        <p14:creationId xmlns:p14="http://schemas.microsoft.com/office/powerpoint/2010/main" val="110638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8E5FD10-7EF9-9B0F-0F3B-495F5C3BB377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72AC8F2-1942-6C74-4013-2A011A9C16C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219A75D0-C20C-7F8A-2AD4-F42B917C4A55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9BA5335C-BB84-9E46-0A5B-3447AA460D42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64D8CBA-3A40-5FF7-7667-99C8DCA0FE27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A986D05-26FF-9861-4284-4B7142B972B7}"/>
              </a:ext>
            </a:extLst>
          </p:cNvPr>
          <p:cNvSpPr txBox="1"/>
          <p:nvPr/>
        </p:nvSpPr>
        <p:spPr>
          <a:xfrm>
            <a:off x="188633" y="204544"/>
            <a:ext cx="3343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pPr algn="l"/>
            <a:r>
              <a:rPr lang="en-GB" sz="2000" dirty="0"/>
              <a:t>MULTIPLE PROS OF COMMITTING TO ENERGY-EFFICIENT INVESTMENTS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75C441A-20FD-6A80-3E19-2A37A03F987F}"/>
              </a:ext>
            </a:extLst>
          </p:cNvPr>
          <p:cNvSpPr>
            <a:spLocks noChangeAspect="1"/>
          </p:cNvSpPr>
          <p:nvPr/>
        </p:nvSpPr>
        <p:spPr>
          <a:xfrm>
            <a:off x="4721288" y="2464381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E89D3AB-A5F5-0F38-D88F-02F6A1765F37}"/>
              </a:ext>
            </a:extLst>
          </p:cNvPr>
          <p:cNvSpPr>
            <a:spLocks noChangeAspect="1"/>
          </p:cNvSpPr>
          <p:nvPr/>
        </p:nvSpPr>
        <p:spPr>
          <a:xfrm>
            <a:off x="4320526" y="285667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C5B2B0F-DB87-11A3-8199-4B4F6A2D326A}"/>
              </a:ext>
            </a:extLst>
          </p:cNvPr>
          <p:cNvSpPr>
            <a:spLocks noChangeAspect="1"/>
          </p:cNvSpPr>
          <p:nvPr/>
        </p:nvSpPr>
        <p:spPr>
          <a:xfrm>
            <a:off x="6878242" y="2862013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AEBAB656-515D-21E1-B8D8-D37AF37840FD}"/>
              </a:ext>
            </a:extLst>
          </p:cNvPr>
          <p:cNvSpPr>
            <a:spLocks noChangeAspect="1"/>
          </p:cNvSpPr>
          <p:nvPr/>
        </p:nvSpPr>
        <p:spPr>
          <a:xfrm>
            <a:off x="5589054" y="465561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FAB9E6-29BA-B720-4A4D-189231F04E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92" y="3108578"/>
            <a:ext cx="516239" cy="5162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8162AD-ACC4-9B59-992F-B6352F3CEA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18" y="3135995"/>
            <a:ext cx="521353" cy="5213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ECD8E11-7B8D-21E9-7B60-B8380B5D4D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2" y="4888451"/>
            <a:ext cx="595908" cy="59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BD236AF-B4A6-22E8-EDDF-15AB05390D08}"/>
              </a:ext>
            </a:extLst>
          </p:cNvPr>
          <p:cNvSpPr txBox="1"/>
          <p:nvPr/>
        </p:nvSpPr>
        <p:spPr>
          <a:xfrm>
            <a:off x="5733099" y="5733034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RISK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B5B55-D372-D985-D8D1-889DE3AFC190}"/>
              </a:ext>
            </a:extLst>
          </p:cNvPr>
          <p:cNvSpPr txBox="1"/>
          <p:nvPr/>
        </p:nvSpPr>
        <p:spPr>
          <a:xfrm>
            <a:off x="7019801" y="2518139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7C750-0B7D-39B8-9C31-19A9870F7287}"/>
              </a:ext>
            </a:extLst>
          </p:cNvPr>
          <p:cNvSpPr txBox="1"/>
          <p:nvPr/>
        </p:nvSpPr>
        <p:spPr>
          <a:xfrm>
            <a:off x="4353671" y="2531151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C5C916-FE32-3CA3-F796-993C3F9051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213684"/>
            <a:ext cx="662509" cy="66250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39C258-C955-7904-5821-34CEEF350DB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903366"/>
            <a:ext cx="662509" cy="6625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76E5ADC-F21F-F7C9-3451-5A15DDF16B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1827086"/>
            <a:ext cx="662509" cy="662509"/>
          </a:xfrm>
          <a:prstGeom prst="rect">
            <a:avLst/>
          </a:prstGeom>
        </p:spPr>
      </p:pic>
      <p:sp>
        <p:nvSpPr>
          <p:cNvPr id="38" name="Shape 269">
            <a:extLst>
              <a:ext uri="{FF2B5EF4-FFF2-40B4-BE49-F238E27FC236}">
                <a16:creationId xmlns:a16="http://schemas.microsoft.com/office/drawing/2014/main" id="{745F059C-FF82-127E-99E3-31A7CAA646D0}"/>
              </a:ext>
            </a:extLst>
          </p:cNvPr>
          <p:cNvSpPr/>
          <p:nvPr/>
        </p:nvSpPr>
        <p:spPr>
          <a:xfrm>
            <a:off x="8108446" y="310421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B9E1BD-6C6A-9B18-100E-8480A1954A13}"/>
              </a:ext>
            </a:extLst>
          </p:cNvPr>
          <p:cNvSpPr txBox="1"/>
          <p:nvPr/>
        </p:nvSpPr>
        <p:spPr>
          <a:xfrm>
            <a:off x="8861535" y="900600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62B0FB-81F7-6B75-ED1F-85CB3D2C8315}"/>
              </a:ext>
            </a:extLst>
          </p:cNvPr>
          <p:cNvSpPr txBox="1"/>
          <p:nvPr/>
        </p:nvSpPr>
        <p:spPr>
          <a:xfrm>
            <a:off x="9662735" y="1896016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59C41B-5D7B-5063-1156-080666CE9D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98" y="3878826"/>
            <a:ext cx="662509" cy="66250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9547EE1-52B2-C164-BEE7-B52ED4C2F5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19" y="4945968"/>
            <a:ext cx="662509" cy="66250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7CBBA07-9D1C-F894-C325-36B79303F1B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0051" y="6055932"/>
            <a:ext cx="662509" cy="662509"/>
          </a:xfrm>
          <a:prstGeom prst="rect">
            <a:avLst/>
          </a:prstGeom>
        </p:spPr>
      </p:pic>
      <p:sp>
        <p:nvSpPr>
          <p:cNvPr id="44" name="Shape 269">
            <a:extLst>
              <a:ext uri="{FF2B5EF4-FFF2-40B4-BE49-F238E27FC236}">
                <a16:creationId xmlns:a16="http://schemas.microsoft.com/office/drawing/2014/main" id="{4B251646-95B2-76F5-3144-39480F619F9E}"/>
              </a:ext>
            </a:extLst>
          </p:cNvPr>
          <p:cNvSpPr/>
          <p:nvPr/>
        </p:nvSpPr>
        <p:spPr>
          <a:xfrm>
            <a:off x="9597288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5D0A1E-51B8-B22E-BDD3-BAB251FD17DB}"/>
              </a:ext>
            </a:extLst>
          </p:cNvPr>
          <p:cNvSpPr txBox="1"/>
          <p:nvPr/>
        </p:nvSpPr>
        <p:spPr>
          <a:xfrm>
            <a:off x="9800200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6730ED-E7DF-F5C6-7F5E-71EDB1BDA51D}"/>
              </a:ext>
            </a:extLst>
          </p:cNvPr>
          <p:cNvSpPr txBox="1"/>
          <p:nvPr/>
        </p:nvSpPr>
        <p:spPr>
          <a:xfrm>
            <a:off x="7408440" y="6100115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D8B69B3-25CB-28D1-D28C-63BF529765DF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25" name="Овал 16">
              <a:extLst>
                <a:ext uri="{FF2B5EF4-FFF2-40B4-BE49-F238E27FC236}">
                  <a16:creationId xmlns:a16="http://schemas.microsoft.com/office/drawing/2014/main" id="{AE701B51-932C-20BA-E645-CB0E2EA1A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4B3D120D-BCCF-7035-7286-2810FB44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7D6867B2-9924-798A-726D-398717E971A8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8B3878B-0ADF-84DB-99B1-2C540C65E452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61" name="Овал 18">
              <a:extLst>
                <a:ext uri="{FF2B5EF4-FFF2-40B4-BE49-F238E27FC236}">
                  <a16:creationId xmlns:a16="http://schemas.microsoft.com/office/drawing/2014/main" id="{FDFB5E7B-D5F6-BC7E-44AA-297380FF5D29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DAA64306-B850-23A9-1843-A0B8BFD0EE7B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8141547F-E195-CC04-EE50-9C86AF5A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3312" name="Рисунок 13311">
            <a:extLst>
              <a:ext uri="{FF2B5EF4-FFF2-40B4-BE49-F238E27FC236}">
                <a16:creationId xmlns:a16="http://schemas.microsoft.com/office/drawing/2014/main" id="{9EC93966-1EC5-E299-4B6F-5DE28F70AB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9" y="2023338"/>
            <a:ext cx="662509" cy="662509"/>
          </a:xfrm>
          <a:prstGeom prst="rect">
            <a:avLst/>
          </a:prstGeom>
        </p:spPr>
      </p:pic>
      <p:pic>
        <p:nvPicPr>
          <p:cNvPr id="13313" name="Рисунок 13312">
            <a:extLst>
              <a:ext uri="{FF2B5EF4-FFF2-40B4-BE49-F238E27FC236}">
                <a16:creationId xmlns:a16="http://schemas.microsoft.com/office/drawing/2014/main" id="{00C4759C-608E-D47D-ECAA-5EE46402733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4" y="2964398"/>
            <a:ext cx="662509" cy="662509"/>
          </a:xfrm>
          <a:prstGeom prst="rect">
            <a:avLst/>
          </a:prstGeom>
        </p:spPr>
      </p:pic>
      <p:pic>
        <p:nvPicPr>
          <p:cNvPr id="13315" name="Рисунок 13314">
            <a:extLst>
              <a:ext uri="{FF2B5EF4-FFF2-40B4-BE49-F238E27FC236}">
                <a16:creationId xmlns:a16="http://schemas.microsoft.com/office/drawing/2014/main" id="{F03902B2-E587-3313-51D7-961B4ACF65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3" y="3821369"/>
            <a:ext cx="662509" cy="662509"/>
          </a:xfrm>
          <a:prstGeom prst="rect">
            <a:avLst/>
          </a:prstGeom>
        </p:spPr>
      </p:pic>
      <p:sp>
        <p:nvSpPr>
          <p:cNvPr id="13316" name="TextBox 13315">
            <a:extLst>
              <a:ext uri="{FF2B5EF4-FFF2-40B4-BE49-F238E27FC236}">
                <a16:creationId xmlns:a16="http://schemas.microsoft.com/office/drawing/2014/main" id="{FE3055B4-7F23-6428-D372-FE2CD7860068}"/>
              </a:ext>
            </a:extLst>
          </p:cNvPr>
          <p:cNvSpPr txBox="1"/>
          <p:nvPr/>
        </p:nvSpPr>
        <p:spPr>
          <a:xfrm>
            <a:off x="885617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13317" name="TextBox 13316">
            <a:extLst>
              <a:ext uri="{FF2B5EF4-FFF2-40B4-BE49-F238E27FC236}">
                <a16:creationId xmlns:a16="http://schemas.microsoft.com/office/drawing/2014/main" id="{1DF443F2-5E82-7534-56CB-DB6B99874F14}"/>
              </a:ext>
            </a:extLst>
          </p:cNvPr>
          <p:cNvSpPr txBox="1"/>
          <p:nvPr/>
        </p:nvSpPr>
        <p:spPr>
          <a:xfrm>
            <a:off x="934840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18" name="TextBox 13317">
            <a:extLst>
              <a:ext uri="{FF2B5EF4-FFF2-40B4-BE49-F238E27FC236}">
                <a16:creationId xmlns:a16="http://schemas.microsoft.com/office/drawing/2014/main" id="{2771728F-016F-DCC7-BD75-E8B114218B37}"/>
              </a:ext>
            </a:extLst>
          </p:cNvPr>
          <p:cNvSpPr txBox="1"/>
          <p:nvPr/>
        </p:nvSpPr>
        <p:spPr>
          <a:xfrm>
            <a:off x="937218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18A9077-BE67-49F6-A107-90D6666CE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0FADBA0-FAB9-40C2-1773-C7DFAC8754B1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85918BB2-8C6F-B1A6-D5C3-17C99FC35EA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40404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E2C67790-C874-714B-C37F-E76EDE11C31B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BD030482-4145-0B97-253A-2CACEC4667DE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Нашивка 22">
              <a:extLst>
                <a:ext uri="{FF2B5EF4-FFF2-40B4-BE49-F238E27FC236}">
                  <a16:creationId xmlns:a16="http://schemas.microsoft.com/office/drawing/2014/main" id="{1F613315-5905-DCF4-E956-B23DDA28C762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BF66B7-1378-2A10-FCE5-23B87BEF406F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13319" name="Овал 17">
              <a:extLst>
                <a:ext uri="{FF2B5EF4-FFF2-40B4-BE49-F238E27FC236}">
                  <a16:creationId xmlns:a16="http://schemas.microsoft.com/office/drawing/2014/main" id="{0FBB2D94-84BC-6B04-6CF9-30CD33A9400F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20" name="Picture 5">
              <a:extLst>
                <a:ext uri="{FF2B5EF4-FFF2-40B4-BE49-F238E27FC236}">
                  <a16:creationId xmlns:a16="http://schemas.microsoft.com/office/drawing/2014/main" id="{B074282C-64F3-FA56-4641-FE68D630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13321" name="TextBox 26">
              <a:extLst>
                <a:ext uri="{FF2B5EF4-FFF2-40B4-BE49-F238E27FC236}">
                  <a16:creationId xmlns:a16="http://schemas.microsoft.com/office/drawing/2014/main" id="{427ED308-C5C9-94CE-EEC7-D9F4B7966B0D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sp>
        <p:nvSpPr>
          <p:cNvPr id="13322" name="TextBox 13321">
            <a:extLst>
              <a:ext uri="{FF2B5EF4-FFF2-40B4-BE49-F238E27FC236}">
                <a16:creationId xmlns:a16="http://schemas.microsoft.com/office/drawing/2014/main" id="{9D201F4A-739B-2F16-2771-A02B9BFC6470}"/>
              </a:ext>
            </a:extLst>
          </p:cNvPr>
          <p:cNvSpPr txBox="1"/>
          <p:nvPr/>
        </p:nvSpPr>
        <p:spPr>
          <a:xfrm>
            <a:off x="188633" y="204544"/>
            <a:ext cx="3343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pPr algn="l"/>
            <a:r>
              <a:rPr lang="en-GB" sz="2000" dirty="0"/>
              <a:t>MULTIPLE PROS OF COMMITTING TO ENERGY-EFFICIENT INVESTMENTS</a:t>
            </a:r>
          </a:p>
        </p:txBody>
      </p:sp>
      <p:sp>
        <p:nvSpPr>
          <p:cNvPr id="13323" name="Oval 5">
            <a:extLst>
              <a:ext uri="{FF2B5EF4-FFF2-40B4-BE49-F238E27FC236}">
                <a16:creationId xmlns:a16="http://schemas.microsoft.com/office/drawing/2014/main" id="{02A8F451-6BDF-F250-B141-A95B88E05365}"/>
              </a:ext>
            </a:extLst>
          </p:cNvPr>
          <p:cNvSpPr>
            <a:spLocks noChangeAspect="1"/>
          </p:cNvSpPr>
          <p:nvPr/>
        </p:nvSpPr>
        <p:spPr>
          <a:xfrm>
            <a:off x="4721288" y="2464381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24" name="Oval 4">
            <a:extLst>
              <a:ext uri="{FF2B5EF4-FFF2-40B4-BE49-F238E27FC236}">
                <a16:creationId xmlns:a16="http://schemas.microsoft.com/office/drawing/2014/main" id="{964C486A-4DFF-483D-5919-29485AB6A55A}"/>
              </a:ext>
            </a:extLst>
          </p:cNvPr>
          <p:cNvSpPr>
            <a:spLocks noChangeAspect="1"/>
          </p:cNvSpPr>
          <p:nvPr/>
        </p:nvSpPr>
        <p:spPr>
          <a:xfrm>
            <a:off x="4320526" y="285667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3325" name="Oval 2">
            <a:extLst>
              <a:ext uri="{FF2B5EF4-FFF2-40B4-BE49-F238E27FC236}">
                <a16:creationId xmlns:a16="http://schemas.microsoft.com/office/drawing/2014/main" id="{61D5D825-9F79-EA7D-5648-ABE0772D8866}"/>
              </a:ext>
            </a:extLst>
          </p:cNvPr>
          <p:cNvSpPr>
            <a:spLocks noChangeAspect="1"/>
          </p:cNvSpPr>
          <p:nvPr/>
        </p:nvSpPr>
        <p:spPr>
          <a:xfrm>
            <a:off x="6878242" y="2862013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13327" name="Рисунок 13326">
            <a:extLst>
              <a:ext uri="{FF2B5EF4-FFF2-40B4-BE49-F238E27FC236}">
                <a16:creationId xmlns:a16="http://schemas.microsoft.com/office/drawing/2014/main" id="{78AFF232-D189-AEDE-6B79-5B77B608F9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92" y="3108578"/>
            <a:ext cx="516239" cy="516239"/>
          </a:xfrm>
          <a:prstGeom prst="rect">
            <a:avLst/>
          </a:prstGeom>
        </p:spPr>
      </p:pic>
      <p:pic>
        <p:nvPicPr>
          <p:cNvPr id="13328" name="Рисунок 13327">
            <a:extLst>
              <a:ext uri="{FF2B5EF4-FFF2-40B4-BE49-F238E27FC236}">
                <a16:creationId xmlns:a16="http://schemas.microsoft.com/office/drawing/2014/main" id="{14DF244B-F727-BDB1-3B97-F92ED15676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18" y="3135995"/>
            <a:ext cx="521353" cy="521353"/>
          </a:xfrm>
          <a:prstGeom prst="rect">
            <a:avLst/>
          </a:prstGeom>
        </p:spPr>
      </p:pic>
      <p:sp>
        <p:nvSpPr>
          <p:cNvPr id="13331" name="TextBox 13330">
            <a:extLst>
              <a:ext uri="{FF2B5EF4-FFF2-40B4-BE49-F238E27FC236}">
                <a16:creationId xmlns:a16="http://schemas.microsoft.com/office/drawing/2014/main" id="{A8078EE5-591E-70E4-1660-5557BC9BB1EB}"/>
              </a:ext>
            </a:extLst>
          </p:cNvPr>
          <p:cNvSpPr txBox="1"/>
          <p:nvPr/>
        </p:nvSpPr>
        <p:spPr>
          <a:xfrm>
            <a:off x="7019801" y="2518139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13332" name="TextBox 13331">
            <a:extLst>
              <a:ext uri="{FF2B5EF4-FFF2-40B4-BE49-F238E27FC236}">
                <a16:creationId xmlns:a16="http://schemas.microsoft.com/office/drawing/2014/main" id="{EAB0940B-35AE-F5E2-5614-A17A73A96A2B}"/>
              </a:ext>
            </a:extLst>
          </p:cNvPr>
          <p:cNvSpPr txBox="1"/>
          <p:nvPr/>
        </p:nvSpPr>
        <p:spPr>
          <a:xfrm>
            <a:off x="4353671" y="2531151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pic>
        <p:nvPicPr>
          <p:cNvPr id="13333" name="Рисунок 13332">
            <a:extLst>
              <a:ext uri="{FF2B5EF4-FFF2-40B4-BE49-F238E27FC236}">
                <a16:creationId xmlns:a16="http://schemas.microsoft.com/office/drawing/2014/main" id="{F7FFD962-065D-64EC-0590-2839B9A942C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213684"/>
            <a:ext cx="662509" cy="662509"/>
          </a:xfrm>
          <a:prstGeom prst="rect">
            <a:avLst/>
          </a:prstGeom>
        </p:spPr>
      </p:pic>
      <p:pic>
        <p:nvPicPr>
          <p:cNvPr id="13334" name="Рисунок 13333">
            <a:extLst>
              <a:ext uri="{FF2B5EF4-FFF2-40B4-BE49-F238E27FC236}">
                <a16:creationId xmlns:a16="http://schemas.microsoft.com/office/drawing/2014/main" id="{0FDFB910-F758-0111-3B8D-5763B9B6B5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903366"/>
            <a:ext cx="662509" cy="662509"/>
          </a:xfrm>
          <a:prstGeom prst="rect">
            <a:avLst/>
          </a:prstGeom>
        </p:spPr>
      </p:pic>
      <p:pic>
        <p:nvPicPr>
          <p:cNvPr id="13335" name="Рисунок 13334">
            <a:extLst>
              <a:ext uri="{FF2B5EF4-FFF2-40B4-BE49-F238E27FC236}">
                <a16:creationId xmlns:a16="http://schemas.microsoft.com/office/drawing/2014/main" id="{8CEFDDCF-72B2-05B6-BAFB-F102D37DE73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1827086"/>
            <a:ext cx="662509" cy="662509"/>
          </a:xfrm>
          <a:prstGeom prst="rect">
            <a:avLst/>
          </a:prstGeom>
        </p:spPr>
      </p:pic>
      <p:sp>
        <p:nvSpPr>
          <p:cNvPr id="13336" name="Shape 269">
            <a:extLst>
              <a:ext uri="{FF2B5EF4-FFF2-40B4-BE49-F238E27FC236}">
                <a16:creationId xmlns:a16="http://schemas.microsoft.com/office/drawing/2014/main" id="{5C3E05E9-10A0-CA3F-2EDE-D7041DD6088D}"/>
              </a:ext>
            </a:extLst>
          </p:cNvPr>
          <p:cNvSpPr/>
          <p:nvPr/>
        </p:nvSpPr>
        <p:spPr>
          <a:xfrm>
            <a:off x="8108446" y="310421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13337" name="TextBox 13336">
            <a:extLst>
              <a:ext uri="{FF2B5EF4-FFF2-40B4-BE49-F238E27FC236}">
                <a16:creationId xmlns:a16="http://schemas.microsoft.com/office/drawing/2014/main" id="{DC042AE7-D30B-6E8F-DB7D-574CB087D249}"/>
              </a:ext>
            </a:extLst>
          </p:cNvPr>
          <p:cNvSpPr txBox="1"/>
          <p:nvPr/>
        </p:nvSpPr>
        <p:spPr>
          <a:xfrm>
            <a:off x="8861535" y="900600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13338" name="TextBox 13337">
            <a:extLst>
              <a:ext uri="{FF2B5EF4-FFF2-40B4-BE49-F238E27FC236}">
                <a16:creationId xmlns:a16="http://schemas.microsoft.com/office/drawing/2014/main" id="{9B50A9DD-42F8-5293-A6B4-2D7648610929}"/>
              </a:ext>
            </a:extLst>
          </p:cNvPr>
          <p:cNvSpPr txBox="1"/>
          <p:nvPr/>
        </p:nvSpPr>
        <p:spPr>
          <a:xfrm>
            <a:off x="9662735" y="1896016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b="1" dirty="0">
                <a:solidFill>
                  <a:srgbClr val="9F1D63"/>
                </a:solidFill>
              </a:rPr>
              <a:t> Industrial and policy compliance</a:t>
            </a:r>
          </a:p>
        </p:txBody>
      </p:sp>
      <p:pic>
        <p:nvPicPr>
          <p:cNvPr id="13339" name="Рисунок 13338">
            <a:extLst>
              <a:ext uri="{FF2B5EF4-FFF2-40B4-BE49-F238E27FC236}">
                <a16:creationId xmlns:a16="http://schemas.microsoft.com/office/drawing/2014/main" id="{AFE46D29-4D2A-228F-502F-56F73D054F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98" y="3878826"/>
            <a:ext cx="662509" cy="662509"/>
          </a:xfrm>
          <a:prstGeom prst="rect">
            <a:avLst/>
          </a:prstGeom>
        </p:spPr>
      </p:pic>
      <p:pic>
        <p:nvPicPr>
          <p:cNvPr id="13340" name="Рисунок 13339">
            <a:extLst>
              <a:ext uri="{FF2B5EF4-FFF2-40B4-BE49-F238E27FC236}">
                <a16:creationId xmlns:a16="http://schemas.microsoft.com/office/drawing/2014/main" id="{8DA69C62-86CF-5D14-1562-4143954010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19" y="4945968"/>
            <a:ext cx="662509" cy="662509"/>
          </a:xfrm>
          <a:prstGeom prst="rect">
            <a:avLst/>
          </a:prstGeom>
        </p:spPr>
      </p:pic>
      <p:pic>
        <p:nvPicPr>
          <p:cNvPr id="13341" name="Рисунок 13340">
            <a:extLst>
              <a:ext uri="{FF2B5EF4-FFF2-40B4-BE49-F238E27FC236}">
                <a16:creationId xmlns:a16="http://schemas.microsoft.com/office/drawing/2014/main" id="{E189780B-42F7-34C5-3990-2C25AFB3DF1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0051" y="6055932"/>
            <a:ext cx="662509" cy="662509"/>
          </a:xfrm>
          <a:prstGeom prst="rect">
            <a:avLst/>
          </a:prstGeom>
        </p:spPr>
      </p:pic>
      <p:sp>
        <p:nvSpPr>
          <p:cNvPr id="13342" name="Shape 269">
            <a:extLst>
              <a:ext uri="{FF2B5EF4-FFF2-40B4-BE49-F238E27FC236}">
                <a16:creationId xmlns:a16="http://schemas.microsoft.com/office/drawing/2014/main" id="{65A11A83-C738-A275-2BE9-91737A5D7E9A}"/>
              </a:ext>
            </a:extLst>
          </p:cNvPr>
          <p:cNvSpPr/>
          <p:nvPr/>
        </p:nvSpPr>
        <p:spPr>
          <a:xfrm>
            <a:off x="9597288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13343" name="TextBox 13342">
            <a:extLst>
              <a:ext uri="{FF2B5EF4-FFF2-40B4-BE49-F238E27FC236}">
                <a16:creationId xmlns:a16="http://schemas.microsoft.com/office/drawing/2014/main" id="{EB03F5CB-C29A-17B9-42EE-1041E4F71616}"/>
              </a:ext>
            </a:extLst>
          </p:cNvPr>
          <p:cNvSpPr txBox="1"/>
          <p:nvPr/>
        </p:nvSpPr>
        <p:spPr>
          <a:xfrm>
            <a:off x="9800200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grpSp>
        <p:nvGrpSpPr>
          <p:cNvPr id="13345" name="Группа 13344">
            <a:extLst>
              <a:ext uri="{FF2B5EF4-FFF2-40B4-BE49-F238E27FC236}">
                <a16:creationId xmlns:a16="http://schemas.microsoft.com/office/drawing/2014/main" id="{5C316237-7CCD-A970-A416-76A9B6E892E7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13346" name="Овал 16">
              <a:extLst>
                <a:ext uri="{FF2B5EF4-FFF2-40B4-BE49-F238E27FC236}">
                  <a16:creationId xmlns:a16="http://schemas.microsoft.com/office/drawing/2014/main" id="{684CCD72-DAEA-1419-5645-8799CBBA6C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47" name="Picture 3">
              <a:extLst>
                <a:ext uri="{FF2B5EF4-FFF2-40B4-BE49-F238E27FC236}">
                  <a16:creationId xmlns:a16="http://schemas.microsoft.com/office/drawing/2014/main" id="{68AFB0BF-C9F9-0569-EFA4-8AE99D83C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13348" name="TextBox 25">
              <a:extLst>
                <a:ext uri="{FF2B5EF4-FFF2-40B4-BE49-F238E27FC236}">
                  <a16:creationId xmlns:a16="http://schemas.microsoft.com/office/drawing/2014/main" id="{31B547CD-BFD3-F8F8-4048-851FEE13DC46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grpSp>
        <p:nvGrpSpPr>
          <p:cNvPr id="13349" name="Группа 13348">
            <a:extLst>
              <a:ext uri="{FF2B5EF4-FFF2-40B4-BE49-F238E27FC236}">
                <a16:creationId xmlns:a16="http://schemas.microsoft.com/office/drawing/2014/main" id="{D1B9877C-6991-9DFE-FD9D-12CAF3596889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13350" name="Овал 18">
              <a:extLst>
                <a:ext uri="{FF2B5EF4-FFF2-40B4-BE49-F238E27FC236}">
                  <a16:creationId xmlns:a16="http://schemas.microsoft.com/office/drawing/2014/main" id="{C84B63F5-25F4-2F56-899E-1BF228B49CCD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51" name="TextBox 27">
              <a:extLst>
                <a:ext uri="{FF2B5EF4-FFF2-40B4-BE49-F238E27FC236}">
                  <a16:creationId xmlns:a16="http://schemas.microsoft.com/office/drawing/2014/main" id="{42F0BABD-44B1-55FC-7120-439C3E2ADCC5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13352" name="Picture 4">
              <a:extLst>
                <a:ext uri="{FF2B5EF4-FFF2-40B4-BE49-F238E27FC236}">
                  <a16:creationId xmlns:a16="http://schemas.microsoft.com/office/drawing/2014/main" id="{DCCF6F0D-299E-78FE-74F4-8D6894B4E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3353" name="Рисунок 13352">
            <a:extLst>
              <a:ext uri="{FF2B5EF4-FFF2-40B4-BE49-F238E27FC236}">
                <a16:creationId xmlns:a16="http://schemas.microsoft.com/office/drawing/2014/main" id="{A5558045-A639-C6E6-0557-CB90F6B867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9" y="2023338"/>
            <a:ext cx="662509" cy="662509"/>
          </a:xfrm>
          <a:prstGeom prst="rect">
            <a:avLst/>
          </a:prstGeom>
        </p:spPr>
      </p:pic>
      <p:pic>
        <p:nvPicPr>
          <p:cNvPr id="13354" name="Рисунок 13353">
            <a:extLst>
              <a:ext uri="{FF2B5EF4-FFF2-40B4-BE49-F238E27FC236}">
                <a16:creationId xmlns:a16="http://schemas.microsoft.com/office/drawing/2014/main" id="{56B02A56-D220-FEBC-00EB-E2BC56C4438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4" y="2964398"/>
            <a:ext cx="662509" cy="662509"/>
          </a:xfrm>
          <a:prstGeom prst="rect">
            <a:avLst/>
          </a:prstGeom>
        </p:spPr>
      </p:pic>
      <p:pic>
        <p:nvPicPr>
          <p:cNvPr id="13355" name="Рисунок 13354">
            <a:extLst>
              <a:ext uri="{FF2B5EF4-FFF2-40B4-BE49-F238E27FC236}">
                <a16:creationId xmlns:a16="http://schemas.microsoft.com/office/drawing/2014/main" id="{F9DD3DDD-545E-5120-06F8-85409A47D1A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3" y="3821369"/>
            <a:ext cx="662509" cy="662509"/>
          </a:xfrm>
          <a:prstGeom prst="rect">
            <a:avLst/>
          </a:prstGeom>
        </p:spPr>
      </p:pic>
      <p:sp>
        <p:nvSpPr>
          <p:cNvPr id="13356" name="TextBox 13355">
            <a:extLst>
              <a:ext uri="{FF2B5EF4-FFF2-40B4-BE49-F238E27FC236}">
                <a16:creationId xmlns:a16="http://schemas.microsoft.com/office/drawing/2014/main" id="{7509854B-E71B-8687-D693-EA85DCB21F4B}"/>
              </a:ext>
            </a:extLst>
          </p:cNvPr>
          <p:cNvSpPr txBox="1"/>
          <p:nvPr/>
        </p:nvSpPr>
        <p:spPr>
          <a:xfrm>
            <a:off x="885617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13357" name="TextBox 13356">
            <a:extLst>
              <a:ext uri="{FF2B5EF4-FFF2-40B4-BE49-F238E27FC236}">
                <a16:creationId xmlns:a16="http://schemas.microsoft.com/office/drawing/2014/main" id="{5B56AEF3-4B0D-2766-4D05-54A393A7F019}"/>
              </a:ext>
            </a:extLst>
          </p:cNvPr>
          <p:cNvSpPr txBox="1"/>
          <p:nvPr/>
        </p:nvSpPr>
        <p:spPr>
          <a:xfrm>
            <a:off x="934840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58" name="TextBox 13357">
            <a:extLst>
              <a:ext uri="{FF2B5EF4-FFF2-40B4-BE49-F238E27FC236}">
                <a16:creationId xmlns:a16="http://schemas.microsoft.com/office/drawing/2014/main" id="{C0CA695E-46BE-1378-F31C-E52A24DA718F}"/>
              </a:ext>
            </a:extLst>
          </p:cNvPr>
          <p:cNvSpPr txBox="1"/>
          <p:nvPr/>
        </p:nvSpPr>
        <p:spPr>
          <a:xfrm>
            <a:off x="937218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b="1" dirty="0">
                <a:solidFill>
                  <a:srgbClr val="9F1D63"/>
                </a:solidFill>
              </a:rPr>
              <a:t>Industrial and policy compliance</a:t>
            </a:r>
          </a:p>
        </p:txBody>
      </p:sp>
      <p:sp>
        <p:nvSpPr>
          <p:cNvPr id="13359" name="Прямоугольник 13358">
            <a:extLst>
              <a:ext uri="{FF2B5EF4-FFF2-40B4-BE49-F238E27FC236}">
                <a16:creationId xmlns:a16="http://schemas.microsoft.com/office/drawing/2014/main" id="{A4D6EC11-E41B-43BE-3132-891758C2FB9D}"/>
              </a:ext>
            </a:extLst>
          </p:cNvPr>
          <p:cNvSpPr/>
          <p:nvPr/>
        </p:nvSpPr>
        <p:spPr>
          <a:xfrm>
            <a:off x="-13361422" y="-13008"/>
            <a:ext cx="12215124" cy="687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60" name="Picture 2">
            <a:extLst>
              <a:ext uri="{FF2B5EF4-FFF2-40B4-BE49-F238E27FC236}">
                <a16:creationId xmlns:a16="http://schemas.microsoft.com/office/drawing/2014/main" id="{84DE29DD-623B-4BBC-33EB-1E0EB96ED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651676" y="-1925969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62" name="TextBox 10">
            <a:extLst>
              <a:ext uri="{FF2B5EF4-FFF2-40B4-BE49-F238E27FC236}">
                <a16:creationId xmlns:a16="http://schemas.microsoft.com/office/drawing/2014/main" id="{8F5F3DA8-90E4-02CB-5B53-35F041A80FB1}"/>
              </a:ext>
            </a:extLst>
          </p:cNvPr>
          <p:cNvSpPr txBox="1"/>
          <p:nvPr/>
        </p:nvSpPr>
        <p:spPr>
          <a:xfrm rot="18386085">
            <a:off x="-12245230" y="3516438"/>
            <a:ext cx="3082533" cy="700256"/>
          </a:xfrm>
          <a:prstGeom prst="rect">
            <a:avLst/>
          </a:prstGeom>
        </p:spPr>
        <p:txBody>
          <a:bodyPr wrap="square" lIns="0" tIns="0" rIns="0" bIns="0" rtlCol="0" anchor="t">
            <a:prstTxWarp prst="textArchDown">
              <a:avLst>
                <a:gd name="adj" fmla="val 21141695"/>
              </a:avLst>
            </a:prstTxWarp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9F1D63"/>
                </a:solidFill>
                <a:latin typeface="Montserrat" pitchFamily="2" charset="0"/>
              </a:rPr>
              <a:t>EFFICIENCY CURVE</a:t>
            </a:r>
          </a:p>
        </p:txBody>
      </p:sp>
      <p:grpSp>
        <p:nvGrpSpPr>
          <p:cNvPr id="13363" name="Группа 13362">
            <a:extLst>
              <a:ext uri="{FF2B5EF4-FFF2-40B4-BE49-F238E27FC236}">
                <a16:creationId xmlns:a16="http://schemas.microsoft.com/office/drawing/2014/main" id="{E855170F-C490-C695-FDAD-C060863DC003}"/>
              </a:ext>
            </a:extLst>
          </p:cNvPr>
          <p:cNvGrpSpPr/>
          <p:nvPr/>
        </p:nvGrpSpPr>
        <p:grpSpPr>
          <a:xfrm>
            <a:off x="-12286364" y="1714273"/>
            <a:ext cx="4419600" cy="4165600"/>
            <a:chOff x="1524000" y="778933"/>
            <a:chExt cx="4419600" cy="4165600"/>
          </a:xfrm>
        </p:grpSpPr>
        <p:cxnSp>
          <p:nvCxnSpPr>
            <p:cNvPr id="13364" name="Прямая со стрелкой 13363">
              <a:extLst>
                <a:ext uri="{FF2B5EF4-FFF2-40B4-BE49-F238E27FC236}">
                  <a16:creationId xmlns:a16="http://schemas.microsoft.com/office/drawing/2014/main" id="{BF3E2137-A4AD-7968-47BB-CA9EDB032324}"/>
                </a:ext>
              </a:extLst>
            </p:cNvPr>
            <p:cNvCxnSpPr/>
            <p:nvPr/>
          </p:nvCxnSpPr>
          <p:spPr>
            <a:xfrm flipV="1">
              <a:off x="1524000" y="778933"/>
              <a:ext cx="0" cy="416560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5" name="Прямая со стрелкой 13364">
              <a:extLst>
                <a:ext uri="{FF2B5EF4-FFF2-40B4-BE49-F238E27FC236}">
                  <a16:creationId xmlns:a16="http://schemas.microsoft.com/office/drawing/2014/main" id="{9ACF3955-F562-A508-44F9-B7B13906FF9F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944533"/>
              <a:ext cx="4419600" cy="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66" name="Рукописный ввод 13365">
                <a:extLst>
                  <a:ext uri="{FF2B5EF4-FFF2-40B4-BE49-F238E27FC236}">
                    <a16:creationId xmlns:a16="http://schemas.microsoft.com/office/drawing/2014/main" id="{CB1FE4C5-A2DD-2186-3CA4-46295C3286C7}"/>
                  </a:ext>
                </a:extLst>
              </p14:cNvPr>
              <p14:cNvContentPartPr/>
              <p14:nvPr/>
            </p14:nvContentPartPr>
            <p14:xfrm>
              <a:off x="-12240872" y="1726034"/>
              <a:ext cx="3251625" cy="4130176"/>
            </p14:xfrm>
          </p:contentPart>
        </mc:Choice>
        <mc:Fallback xmlns="">
          <p:pic>
            <p:nvPicPr>
              <p:cNvPr id="13366" name="Рукописный ввод 13365">
                <a:extLst>
                  <a:ext uri="{FF2B5EF4-FFF2-40B4-BE49-F238E27FC236}">
                    <a16:creationId xmlns:a16="http://schemas.microsoft.com/office/drawing/2014/main" id="{CB1FE4C5-A2DD-2186-3CA4-46295C3286C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2261393" y="1705515"/>
                <a:ext cx="3292666" cy="4171215"/>
              </a:xfrm>
              <a:prstGeom prst="rect">
                <a:avLst/>
              </a:prstGeom>
            </p:spPr>
          </p:pic>
        </mc:Fallback>
      </mc:AlternateContent>
      <p:sp>
        <p:nvSpPr>
          <p:cNvPr id="13367" name="TextBox 13366">
            <a:extLst>
              <a:ext uri="{FF2B5EF4-FFF2-40B4-BE49-F238E27FC236}">
                <a16:creationId xmlns:a16="http://schemas.microsoft.com/office/drawing/2014/main" id="{9DC6AE2C-6F72-DBED-BB0A-79CF4E1896DF}"/>
              </a:ext>
            </a:extLst>
          </p:cNvPr>
          <p:cNvSpPr txBox="1"/>
          <p:nvPr/>
        </p:nvSpPr>
        <p:spPr>
          <a:xfrm rot="16200000">
            <a:off x="-14251891" y="3745745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Implementation uncertainty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3368" name="TextBox 13367">
            <a:extLst>
              <a:ext uri="{FF2B5EF4-FFF2-40B4-BE49-F238E27FC236}">
                <a16:creationId xmlns:a16="http://schemas.microsoft.com/office/drawing/2014/main" id="{88110C87-25B6-91C2-BCDD-69C187F522EA}"/>
              </a:ext>
            </a:extLst>
          </p:cNvPr>
          <p:cNvSpPr txBox="1"/>
          <p:nvPr/>
        </p:nvSpPr>
        <p:spPr>
          <a:xfrm>
            <a:off x="-11271263" y="590353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Energy efficiency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3377" name="Oval 3">
            <a:extLst>
              <a:ext uri="{FF2B5EF4-FFF2-40B4-BE49-F238E27FC236}">
                <a16:creationId xmlns:a16="http://schemas.microsoft.com/office/drawing/2014/main" id="{EAE3819D-4670-C269-F23E-F784E626802C}"/>
              </a:ext>
            </a:extLst>
          </p:cNvPr>
          <p:cNvSpPr>
            <a:spLocks noChangeAspect="1"/>
          </p:cNvSpPr>
          <p:nvPr/>
        </p:nvSpPr>
        <p:spPr>
          <a:xfrm>
            <a:off x="5585311" y="4662178"/>
            <a:ext cx="1080000" cy="1080000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13378" name="Рисунок 13377">
            <a:extLst>
              <a:ext uri="{FF2B5EF4-FFF2-40B4-BE49-F238E27FC236}">
                <a16:creationId xmlns:a16="http://schemas.microsoft.com/office/drawing/2014/main" id="{C8C3064C-7023-1B13-E29D-B7677D2F6E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929" y="4895017"/>
            <a:ext cx="595908" cy="595908"/>
          </a:xfrm>
          <a:prstGeom prst="rect">
            <a:avLst/>
          </a:prstGeom>
        </p:spPr>
      </p:pic>
      <p:sp>
        <p:nvSpPr>
          <p:cNvPr id="13379" name="TextBox 13378">
            <a:extLst>
              <a:ext uri="{FF2B5EF4-FFF2-40B4-BE49-F238E27FC236}">
                <a16:creationId xmlns:a16="http://schemas.microsoft.com/office/drawing/2014/main" id="{7EC25249-7543-8FE6-4CEF-B71210117609}"/>
              </a:ext>
            </a:extLst>
          </p:cNvPr>
          <p:cNvSpPr txBox="1"/>
          <p:nvPr/>
        </p:nvSpPr>
        <p:spPr>
          <a:xfrm>
            <a:off x="5729356" y="5739600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>
                <a:solidFill>
                  <a:srgbClr val="9F1D63"/>
                </a:solidFill>
              </a:rPr>
              <a:t>RISK</a:t>
            </a:r>
            <a:endParaRPr lang="ru-RU" dirty="0">
              <a:solidFill>
                <a:srgbClr val="9F1D63"/>
              </a:solidFill>
            </a:endParaRPr>
          </a:p>
        </p:txBody>
      </p:sp>
      <p:pic>
        <p:nvPicPr>
          <p:cNvPr id="13385" name="Рисунок 13384">
            <a:extLst>
              <a:ext uri="{FF2B5EF4-FFF2-40B4-BE49-F238E27FC236}">
                <a16:creationId xmlns:a16="http://schemas.microsoft.com/office/drawing/2014/main" id="{B0945AD5-156F-02D3-2BA8-6D19519204F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970" y="1812655"/>
            <a:ext cx="669993" cy="669993"/>
          </a:xfrm>
          <a:prstGeom prst="rect">
            <a:avLst/>
          </a:prstGeom>
        </p:spPr>
      </p:pic>
      <p:pic>
        <p:nvPicPr>
          <p:cNvPr id="13387" name="Рисунок 13386">
            <a:extLst>
              <a:ext uri="{FF2B5EF4-FFF2-40B4-BE49-F238E27FC236}">
                <a16:creationId xmlns:a16="http://schemas.microsoft.com/office/drawing/2014/main" id="{558EC997-644D-B03F-F77F-A1D807B1CFA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30" y="3837157"/>
            <a:ext cx="669993" cy="669993"/>
          </a:xfrm>
          <a:prstGeom prst="rect">
            <a:avLst/>
          </a:prstGeom>
        </p:spPr>
      </p:pic>
      <p:sp>
        <p:nvSpPr>
          <p:cNvPr id="13388" name="TextBox 13387">
            <a:extLst>
              <a:ext uri="{FF2B5EF4-FFF2-40B4-BE49-F238E27FC236}">
                <a16:creationId xmlns:a16="http://schemas.microsoft.com/office/drawing/2014/main" id="{DA8CC60B-4D30-1073-C8C6-61E5D289D208}"/>
              </a:ext>
            </a:extLst>
          </p:cNvPr>
          <p:cNvSpPr txBox="1"/>
          <p:nvPr/>
        </p:nvSpPr>
        <p:spPr>
          <a:xfrm>
            <a:off x="7424109" y="6093416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327576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8E5FD10-7EF9-9B0F-0F3B-495F5C3BB377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72AC8F2-1942-6C74-4013-2A011A9C16C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219A75D0-C20C-7F8A-2AD4-F42B917C4A55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9BA5335C-BB84-9E46-0A5B-3447AA460D42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64D8CBA-3A40-5FF7-7667-99C8DCA0FE27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A986D05-26FF-9861-4284-4B7142B972B7}"/>
              </a:ext>
            </a:extLst>
          </p:cNvPr>
          <p:cNvSpPr txBox="1"/>
          <p:nvPr/>
        </p:nvSpPr>
        <p:spPr>
          <a:xfrm>
            <a:off x="188633" y="204544"/>
            <a:ext cx="3343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pPr algn="l"/>
            <a:r>
              <a:rPr lang="en-GB" sz="2000" dirty="0"/>
              <a:t>MULTIPLE PROS OF COMMITTING TO ENERGY-EFFICIENT INVESTMENTS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75C441A-20FD-6A80-3E19-2A37A03F987F}"/>
              </a:ext>
            </a:extLst>
          </p:cNvPr>
          <p:cNvSpPr>
            <a:spLocks noChangeAspect="1"/>
          </p:cNvSpPr>
          <p:nvPr/>
        </p:nvSpPr>
        <p:spPr>
          <a:xfrm>
            <a:off x="4721288" y="2464381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E89D3AB-A5F5-0F38-D88F-02F6A1765F37}"/>
              </a:ext>
            </a:extLst>
          </p:cNvPr>
          <p:cNvSpPr>
            <a:spLocks noChangeAspect="1"/>
          </p:cNvSpPr>
          <p:nvPr/>
        </p:nvSpPr>
        <p:spPr>
          <a:xfrm>
            <a:off x="4320526" y="285667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C5B2B0F-DB87-11A3-8199-4B4F6A2D326A}"/>
              </a:ext>
            </a:extLst>
          </p:cNvPr>
          <p:cNvSpPr>
            <a:spLocks noChangeAspect="1"/>
          </p:cNvSpPr>
          <p:nvPr/>
        </p:nvSpPr>
        <p:spPr>
          <a:xfrm>
            <a:off x="6878242" y="2862013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AEBAB656-515D-21E1-B8D8-D37AF37840FD}"/>
              </a:ext>
            </a:extLst>
          </p:cNvPr>
          <p:cNvSpPr>
            <a:spLocks noChangeAspect="1"/>
          </p:cNvSpPr>
          <p:nvPr/>
        </p:nvSpPr>
        <p:spPr>
          <a:xfrm>
            <a:off x="5589054" y="465561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FAB9E6-29BA-B720-4A4D-189231F04E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92" y="3108578"/>
            <a:ext cx="516239" cy="5162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8162AD-ACC4-9B59-992F-B6352F3CEA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18" y="3135995"/>
            <a:ext cx="521353" cy="5213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ECD8E11-7B8D-21E9-7B60-B8380B5D4D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2" y="4888451"/>
            <a:ext cx="595908" cy="59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BD236AF-B4A6-22E8-EDDF-15AB05390D08}"/>
              </a:ext>
            </a:extLst>
          </p:cNvPr>
          <p:cNvSpPr txBox="1"/>
          <p:nvPr/>
        </p:nvSpPr>
        <p:spPr>
          <a:xfrm>
            <a:off x="5733099" y="5733034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RISK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B5B55-D372-D985-D8D1-889DE3AFC190}"/>
              </a:ext>
            </a:extLst>
          </p:cNvPr>
          <p:cNvSpPr txBox="1"/>
          <p:nvPr/>
        </p:nvSpPr>
        <p:spPr>
          <a:xfrm>
            <a:off x="7019801" y="2518139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7C750-0B7D-39B8-9C31-19A9870F7287}"/>
              </a:ext>
            </a:extLst>
          </p:cNvPr>
          <p:cNvSpPr txBox="1"/>
          <p:nvPr/>
        </p:nvSpPr>
        <p:spPr>
          <a:xfrm>
            <a:off x="4353671" y="2531151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C5C916-FE32-3CA3-F796-993C3F9051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213684"/>
            <a:ext cx="662509" cy="66250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39C258-C955-7904-5821-34CEEF350DB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903366"/>
            <a:ext cx="662509" cy="6625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76E5ADC-F21F-F7C9-3451-5A15DDF16B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1827086"/>
            <a:ext cx="662509" cy="662509"/>
          </a:xfrm>
          <a:prstGeom prst="rect">
            <a:avLst/>
          </a:prstGeom>
        </p:spPr>
      </p:pic>
      <p:sp>
        <p:nvSpPr>
          <p:cNvPr id="38" name="Shape 269">
            <a:extLst>
              <a:ext uri="{FF2B5EF4-FFF2-40B4-BE49-F238E27FC236}">
                <a16:creationId xmlns:a16="http://schemas.microsoft.com/office/drawing/2014/main" id="{745F059C-FF82-127E-99E3-31A7CAA646D0}"/>
              </a:ext>
            </a:extLst>
          </p:cNvPr>
          <p:cNvSpPr/>
          <p:nvPr/>
        </p:nvSpPr>
        <p:spPr>
          <a:xfrm>
            <a:off x="8108446" y="310421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B9E1BD-6C6A-9B18-100E-8480A1954A13}"/>
              </a:ext>
            </a:extLst>
          </p:cNvPr>
          <p:cNvSpPr txBox="1"/>
          <p:nvPr/>
        </p:nvSpPr>
        <p:spPr>
          <a:xfrm>
            <a:off x="8861535" y="900600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62B0FB-81F7-6B75-ED1F-85CB3D2C8315}"/>
              </a:ext>
            </a:extLst>
          </p:cNvPr>
          <p:cNvSpPr txBox="1"/>
          <p:nvPr/>
        </p:nvSpPr>
        <p:spPr>
          <a:xfrm>
            <a:off x="9662735" y="1896016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59C41B-5D7B-5063-1156-080666CE9D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98" y="3878826"/>
            <a:ext cx="662509" cy="66250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9547EE1-52B2-C164-BEE7-B52ED4C2F5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19" y="4945968"/>
            <a:ext cx="662509" cy="66250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7CBBA07-9D1C-F894-C325-36B79303F1B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0051" y="6055932"/>
            <a:ext cx="662509" cy="662509"/>
          </a:xfrm>
          <a:prstGeom prst="rect">
            <a:avLst/>
          </a:prstGeom>
        </p:spPr>
      </p:pic>
      <p:sp>
        <p:nvSpPr>
          <p:cNvPr id="44" name="Shape 269">
            <a:extLst>
              <a:ext uri="{FF2B5EF4-FFF2-40B4-BE49-F238E27FC236}">
                <a16:creationId xmlns:a16="http://schemas.microsoft.com/office/drawing/2014/main" id="{4B251646-95B2-76F5-3144-39480F619F9E}"/>
              </a:ext>
            </a:extLst>
          </p:cNvPr>
          <p:cNvSpPr/>
          <p:nvPr/>
        </p:nvSpPr>
        <p:spPr>
          <a:xfrm>
            <a:off x="9597288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5D0A1E-51B8-B22E-BDD3-BAB251FD17DB}"/>
              </a:ext>
            </a:extLst>
          </p:cNvPr>
          <p:cNvSpPr txBox="1"/>
          <p:nvPr/>
        </p:nvSpPr>
        <p:spPr>
          <a:xfrm>
            <a:off x="9800200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6730ED-E7DF-F5C6-7F5E-71EDB1BDA51D}"/>
              </a:ext>
            </a:extLst>
          </p:cNvPr>
          <p:cNvSpPr txBox="1"/>
          <p:nvPr/>
        </p:nvSpPr>
        <p:spPr>
          <a:xfrm>
            <a:off x="7408440" y="6100115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D8B69B3-25CB-28D1-D28C-63BF529765DF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25" name="Овал 16">
              <a:extLst>
                <a:ext uri="{FF2B5EF4-FFF2-40B4-BE49-F238E27FC236}">
                  <a16:creationId xmlns:a16="http://schemas.microsoft.com/office/drawing/2014/main" id="{AE701B51-932C-20BA-E645-CB0E2EA1A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4B3D120D-BCCF-7035-7286-2810FB44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7D6867B2-9924-798A-726D-398717E971A8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8B3878B-0ADF-84DB-99B1-2C540C65E452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61" name="Овал 18">
              <a:extLst>
                <a:ext uri="{FF2B5EF4-FFF2-40B4-BE49-F238E27FC236}">
                  <a16:creationId xmlns:a16="http://schemas.microsoft.com/office/drawing/2014/main" id="{FDFB5E7B-D5F6-BC7E-44AA-297380FF5D29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DAA64306-B850-23A9-1843-A0B8BFD0EE7B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8141547F-E195-CC04-EE50-9C86AF5A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3312" name="Рисунок 13311">
            <a:extLst>
              <a:ext uri="{FF2B5EF4-FFF2-40B4-BE49-F238E27FC236}">
                <a16:creationId xmlns:a16="http://schemas.microsoft.com/office/drawing/2014/main" id="{9EC93966-1EC5-E299-4B6F-5DE28F70AB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9" y="2023338"/>
            <a:ext cx="662509" cy="662509"/>
          </a:xfrm>
          <a:prstGeom prst="rect">
            <a:avLst/>
          </a:prstGeom>
        </p:spPr>
      </p:pic>
      <p:pic>
        <p:nvPicPr>
          <p:cNvPr id="13313" name="Рисунок 13312">
            <a:extLst>
              <a:ext uri="{FF2B5EF4-FFF2-40B4-BE49-F238E27FC236}">
                <a16:creationId xmlns:a16="http://schemas.microsoft.com/office/drawing/2014/main" id="{00C4759C-608E-D47D-ECAA-5EE46402733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4" y="2964398"/>
            <a:ext cx="662509" cy="662509"/>
          </a:xfrm>
          <a:prstGeom prst="rect">
            <a:avLst/>
          </a:prstGeom>
        </p:spPr>
      </p:pic>
      <p:pic>
        <p:nvPicPr>
          <p:cNvPr id="13315" name="Рисунок 13314">
            <a:extLst>
              <a:ext uri="{FF2B5EF4-FFF2-40B4-BE49-F238E27FC236}">
                <a16:creationId xmlns:a16="http://schemas.microsoft.com/office/drawing/2014/main" id="{F03902B2-E587-3313-51D7-961B4ACF65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3" y="3821369"/>
            <a:ext cx="662509" cy="662509"/>
          </a:xfrm>
          <a:prstGeom prst="rect">
            <a:avLst/>
          </a:prstGeom>
        </p:spPr>
      </p:pic>
      <p:sp>
        <p:nvSpPr>
          <p:cNvPr id="13316" name="TextBox 13315">
            <a:extLst>
              <a:ext uri="{FF2B5EF4-FFF2-40B4-BE49-F238E27FC236}">
                <a16:creationId xmlns:a16="http://schemas.microsoft.com/office/drawing/2014/main" id="{FE3055B4-7F23-6428-D372-FE2CD7860068}"/>
              </a:ext>
            </a:extLst>
          </p:cNvPr>
          <p:cNvSpPr txBox="1"/>
          <p:nvPr/>
        </p:nvSpPr>
        <p:spPr>
          <a:xfrm>
            <a:off x="885617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13317" name="TextBox 13316">
            <a:extLst>
              <a:ext uri="{FF2B5EF4-FFF2-40B4-BE49-F238E27FC236}">
                <a16:creationId xmlns:a16="http://schemas.microsoft.com/office/drawing/2014/main" id="{1DF443F2-5E82-7534-56CB-DB6B99874F14}"/>
              </a:ext>
            </a:extLst>
          </p:cNvPr>
          <p:cNvSpPr txBox="1"/>
          <p:nvPr/>
        </p:nvSpPr>
        <p:spPr>
          <a:xfrm>
            <a:off x="934840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18" name="TextBox 13317">
            <a:extLst>
              <a:ext uri="{FF2B5EF4-FFF2-40B4-BE49-F238E27FC236}">
                <a16:creationId xmlns:a16="http://schemas.microsoft.com/office/drawing/2014/main" id="{2771728F-016F-DCC7-BD75-E8B114218B37}"/>
              </a:ext>
            </a:extLst>
          </p:cNvPr>
          <p:cNvSpPr txBox="1"/>
          <p:nvPr/>
        </p:nvSpPr>
        <p:spPr>
          <a:xfrm>
            <a:off x="937218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E0700E-3FEE-CD6F-5FBF-349637189243}"/>
              </a:ext>
            </a:extLst>
          </p:cNvPr>
          <p:cNvSpPr/>
          <p:nvPr/>
        </p:nvSpPr>
        <p:spPr>
          <a:xfrm>
            <a:off x="0" y="-13008"/>
            <a:ext cx="12215124" cy="687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7D51E76-AA4F-6B5C-0AAC-D6FDE1643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69837" y="5218133"/>
            <a:ext cx="2249958" cy="31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962D6FB-8B19-A9BF-A540-8F42BC84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341813" y="-527143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9C8C15E8-0306-4833-DF82-FB7DB8F3730C}"/>
              </a:ext>
            </a:extLst>
          </p:cNvPr>
          <p:cNvSpPr txBox="1"/>
          <p:nvPr/>
        </p:nvSpPr>
        <p:spPr>
          <a:xfrm rot="18386085">
            <a:off x="1116192" y="3516438"/>
            <a:ext cx="3082533" cy="700256"/>
          </a:xfrm>
          <a:prstGeom prst="rect">
            <a:avLst/>
          </a:prstGeom>
        </p:spPr>
        <p:txBody>
          <a:bodyPr wrap="square" lIns="0" tIns="0" rIns="0" bIns="0" rtlCol="0" anchor="t">
            <a:prstTxWarp prst="textArchDown">
              <a:avLst>
                <a:gd name="adj" fmla="val 21141695"/>
              </a:avLst>
            </a:prstTxWarp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9F1D63"/>
                </a:solidFill>
                <a:latin typeface="Montserrat" pitchFamily="2" charset="0"/>
              </a:rPr>
              <a:t>EFFICIENCY CURVE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0578207-B018-FACF-F25F-7A61B04FDD43}"/>
              </a:ext>
            </a:extLst>
          </p:cNvPr>
          <p:cNvGrpSpPr/>
          <p:nvPr/>
        </p:nvGrpSpPr>
        <p:grpSpPr>
          <a:xfrm>
            <a:off x="1075058" y="1714273"/>
            <a:ext cx="4419600" cy="4165600"/>
            <a:chOff x="1524000" y="778933"/>
            <a:chExt cx="4419600" cy="4165600"/>
          </a:xfrm>
        </p:grpSpPr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06145FEA-319D-23DD-86D9-D9F07805598B}"/>
                </a:ext>
              </a:extLst>
            </p:cNvPr>
            <p:cNvCxnSpPr/>
            <p:nvPr/>
          </p:nvCxnSpPr>
          <p:spPr>
            <a:xfrm flipV="1">
              <a:off x="1524000" y="778933"/>
              <a:ext cx="0" cy="416560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648B74A3-D760-D212-8FDC-76051130A8DB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944533"/>
              <a:ext cx="4419600" cy="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19" name="Рукописный ввод 13318">
                <a:extLst>
                  <a:ext uri="{FF2B5EF4-FFF2-40B4-BE49-F238E27FC236}">
                    <a16:creationId xmlns:a16="http://schemas.microsoft.com/office/drawing/2014/main" id="{10698625-29D4-B882-A6F7-464783FBBF7A}"/>
                  </a:ext>
                </a:extLst>
              </p14:cNvPr>
              <p14:cNvContentPartPr/>
              <p14:nvPr/>
            </p14:nvContentPartPr>
            <p14:xfrm>
              <a:off x="1120550" y="1726034"/>
              <a:ext cx="3251625" cy="4130176"/>
            </p14:xfrm>
          </p:contentPart>
        </mc:Choice>
        <mc:Fallback xmlns="">
          <p:pic>
            <p:nvPicPr>
              <p:cNvPr id="13319" name="Рукописный ввод 13318">
                <a:extLst>
                  <a:ext uri="{FF2B5EF4-FFF2-40B4-BE49-F238E27FC236}">
                    <a16:creationId xmlns:a16="http://schemas.microsoft.com/office/drawing/2014/main" id="{10698625-29D4-B882-A6F7-464783FBBF7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0029" y="1705515"/>
                <a:ext cx="3292666" cy="4171215"/>
              </a:xfrm>
              <a:prstGeom prst="rect">
                <a:avLst/>
              </a:prstGeom>
            </p:spPr>
          </p:pic>
        </mc:Fallback>
      </mc:AlternateContent>
      <p:sp>
        <p:nvSpPr>
          <p:cNvPr id="13320" name="TextBox 13319">
            <a:extLst>
              <a:ext uri="{FF2B5EF4-FFF2-40B4-BE49-F238E27FC236}">
                <a16:creationId xmlns:a16="http://schemas.microsoft.com/office/drawing/2014/main" id="{7E178BA6-D181-2010-E213-A9EAEC5AF79D}"/>
              </a:ext>
            </a:extLst>
          </p:cNvPr>
          <p:cNvSpPr txBox="1"/>
          <p:nvPr/>
        </p:nvSpPr>
        <p:spPr>
          <a:xfrm rot="16200000">
            <a:off x="-890469" y="3745745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Implementation uncertainty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3321" name="TextBox 13320">
            <a:extLst>
              <a:ext uri="{FF2B5EF4-FFF2-40B4-BE49-F238E27FC236}">
                <a16:creationId xmlns:a16="http://schemas.microsoft.com/office/drawing/2014/main" id="{C872D5D1-AB27-5A30-8C84-B2FD8022CEC4}"/>
              </a:ext>
            </a:extLst>
          </p:cNvPr>
          <p:cNvSpPr txBox="1"/>
          <p:nvPr/>
        </p:nvSpPr>
        <p:spPr>
          <a:xfrm>
            <a:off x="2090159" y="590353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Energy efficiency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pic>
        <p:nvPicPr>
          <p:cNvPr id="13339" name="Рисунок 13338">
            <a:extLst>
              <a:ext uri="{FF2B5EF4-FFF2-40B4-BE49-F238E27FC236}">
                <a16:creationId xmlns:a16="http://schemas.microsoft.com/office/drawing/2014/main" id="{401C7E07-B86F-9C5A-D0A3-58145747372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852" y="2815604"/>
            <a:ext cx="572815" cy="572815"/>
          </a:xfrm>
          <a:prstGeom prst="rect">
            <a:avLst/>
          </a:prstGeom>
        </p:spPr>
      </p:pic>
      <p:pic>
        <p:nvPicPr>
          <p:cNvPr id="13340" name="Рисунок 13339">
            <a:extLst>
              <a:ext uri="{FF2B5EF4-FFF2-40B4-BE49-F238E27FC236}">
                <a16:creationId xmlns:a16="http://schemas.microsoft.com/office/drawing/2014/main" id="{90769312-3383-99CC-74AB-204594C33E9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3754" y="2240204"/>
            <a:ext cx="572815" cy="572815"/>
          </a:xfrm>
          <a:prstGeom prst="rect">
            <a:avLst/>
          </a:prstGeom>
        </p:spPr>
      </p:pic>
      <p:pic>
        <p:nvPicPr>
          <p:cNvPr id="13341" name="Рисунок 13340">
            <a:extLst>
              <a:ext uri="{FF2B5EF4-FFF2-40B4-BE49-F238E27FC236}">
                <a16:creationId xmlns:a16="http://schemas.microsoft.com/office/drawing/2014/main" id="{DA923904-22B6-C0EF-AED6-CC48EA080C3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458" y="1621155"/>
            <a:ext cx="572815" cy="572815"/>
          </a:xfrm>
          <a:prstGeom prst="rect">
            <a:avLst/>
          </a:prstGeom>
        </p:spPr>
      </p:pic>
      <p:pic>
        <p:nvPicPr>
          <p:cNvPr id="13342" name="Рисунок 13341">
            <a:extLst>
              <a:ext uri="{FF2B5EF4-FFF2-40B4-BE49-F238E27FC236}">
                <a16:creationId xmlns:a16="http://schemas.microsoft.com/office/drawing/2014/main" id="{7E9F7517-E63F-C867-5FBB-A461499E0921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1712" y="4021585"/>
            <a:ext cx="572815" cy="572815"/>
          </a:xfrm>
          <a:prstGeom prst="rect">
            <a:avLst/>
          </a:prstGeom>
        </p:spPr>
      </p:pic>
      <p:pic>
        <p:nvPicPr>
          <p:cNvPr id="13343" name="Рисунок 13342">
            <a:extLst>
              <a:ext uri="{FF2B5EF4-FFF2-40B4-BE49-F238E27FC236}">
                <a16:creationId xmlns:a16="http://schemas.microsoft.com/office/drawing/2014/main" id="{97EE4F0A-D367-AAD4-DB1F-D7A8F8B3EB8E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5066" y="3410958"/>
            <a:ext cx="572815" cy="572815"/>
          </a:xfrm>
          <a:prstGeom prst="rect">
            <a:avLst/>
          </a:prstGeom>
        </p:spPr>
      </p:pic>
      <p:pic>
        <p:nvPicPr>
          <p:cNvPr id="13344" name="Рисунок 13343">
            <a:extLst>
              <a:ext uri="{FF2B5EF4-FFF2-40B4-BE49-F238E27FC236}">
                <a16:creationId xmlns:a16="http://schemas.microsoft.com/office/drawing/2014/main" id="{4C98BCFD-7B6E-FF10-8539-4E437E81864A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188" y="4607841"/>
            <a:ext cx="572815" cy="572815"/>
          </a:xfrm>
          <a:prstGeom prst="rect">
            <a:avLst/>
          </a:prstGeom>
        </p:spPr>
      </p:pic>
      <p:sp>
        <p:nvSpPr>
          <p:cNvPr id="13345" name="TextBox 13344">
            <a:extLst>
              <a:ext uri="{FF2B5EF4-FFF2-40B4-BE49-F238E27FC236}">
                <a16:creationId xmlns:a16="http://schemas.microsoft.com/office/drawing/2014/main" id="{3BB770EE-656E-15F4-8395-1C540D24DC9A}"/>
              </a:ext>
            </a:extLst>
          </p:cNvPr>
          <p:cNvSpPr txBox="1"/>
          <p:nvPr/>
        </p:nvSpPr>
        <p:spPr>
          <a:xfrm>
            <a:off x="12668180" y="2929594"/>
            <a:ext cx="5445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NEW EFFICIENT TECHNOLOGIES</a:t>
            </a:r>
          </a:p>
        </p:txBody>
      </p:sp>
      <p:sp>
        <p:nvSpPr>
          <p:cNvPr id="13346" name="TextBox 13345">
            <a:extLst>
              <a:ext uri="{FF2B5EF4-FFF2-40B4-BE49-F238E27FC236}">
                <a16:creationId xmlns:a16="http://schemas.microsoft.com/office/drawing/2014/main" id="{AACCF572-43D9-3364-77AF-4E3FDAE27D06}"/>
              </a:ext>
            </a:extLst>
          </p:cNvPr>
          <p:cNvSpPr txBox="1"/>
          <p:nvPr/>
        </p:nvSpPr>
        <p:spPr>
          <a:xfrm>
            <a:off x="12395150" y="1735426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ISO STANDARDS </a:t>
            </a:r>
          </a:p>
        </p:txBody>
      </p:sp>
      <p:sp>
        <p:nvSpPr>
          <p:cNvPr id="13347" name="TextBox 13346">
            <a:extLst>
              <a:ext uri="{FF2B5EF4-FFF2-40B4-BE49-F238E27FC236}">
                <a16:creationId xmlns:a16="http://schemas.microsoft.com/office/drawing/2014/main" id="{A37076A1-41B8-1E99-5358-F1276D347D60}"/>
              </a:ext>
            </a:extLst>
          </p:cNvPr>
          <p:cNvSpPr txBox="1"/>
          <p:nvPr/>
        </p:nvSpPr>
        <p:spPr>
          <a:xfrm>
            <a:off x="12391371" y="2332510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Montserrat" pitchFamily="2" charset="0"/>
              </a:rPr>
              <a:t>POLICY INTEGRATIONS</a:t>
            </a:r>
            <a:endParaRPr lang="ru-RU" dirty="0"/>
          </a:p>
        </p:txBody>
      </p:sp>
      <p:sp>
        <p:nvSpPr>
          <p:cNvPr id="13348" name="TextBox 13347">
            <a:extLst>
              <a:ext uri="{FF2B5EF4-FFF2-40B4-BE49-F238E27FC236}">
                <a16:creationId xmlns:a16="http://schemas.microsoft.com/office/drawing/2014/main" id="{E9D916D1-BA7E-E741-0065-7A6309125C86}"/>
              </a:ext>
            </a:extLst>
          </p:cNvPr>
          <p:cNvSpPr txBox="1"/>
          <p:nvPr/>
        </p:nvSpPr>
        <p:spPr>
          <a:xfrm>
            <a:off x="14141303" y="3526678"/>
            <a:ext cx="3967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EXPERTISE </a:t>
            </a:r>
            <a:endParaRPr lang="en-US" dirty="0"/>
          </a:p>
        </p:txBody>
      </p:sp>
      <p:sp>
        <p:nvSpPr>
          <p:cNvPr id="13349" name="TextBox 13348">
            <a:extLst>
              <a:ext uri="{FF2B5EF4-FFF2-40B4-BE49-F238E27FC236}">
                <a16:creationId xmlns:a16="http://schemas.microsoft.com/office/drawing/2014/main" id="{9AAD9A5D-5203-8C86-AA8B-23F97BD4F1EC}"/>
              </a:ext>
            </a:extLst>
          </p:cNvPr>
          <p:cNvSpPr txBox="1"/>
          <p:nvPr/>
        </p:nvSpPr>
        <p:spPr>
          <a:xfrm>
            <a:off x="12357968" y="4123762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BEHAVIOUR</a:t>
            </a:r>
            <a:r>
              <a:rPr lang="it-IT"/>
              <a:t>AL</a:t>
            </a:r>
            <a:r>
              <a:rPr lang="en-US"/>
              <a:t> CHANGE</a:t>
            </a:r>
            <a:endParaRPr lang="en-US" dirty="0"/>
          </a:p>
        </p:txBody>
      </p:sp>
      <p:sp>
        <p:nvSpPr>
          <p:cNvPr id="13350" name="TextBox 13349">
            <a:extLst>
              <a:ext uri="{FF2B5EF4-FFF2-40B4-BE49-F238E27FC236}">
                <a16:creationId xmlns:a16="http://schemas.microsoft.com/office/drawing/2014/main" id="{ADDD08CE-FBAE-D226-B137-C4A08CA9E485}"/>
              </a:ext>
            </a:extLst>
          </p:cNvPr>
          <p:cNvSpPr txBox="1"/>
          <p:nvPr/>
        </p:nvSpPr>
        <p:spPr>
          <a:xfrm>
            <a:off x="14759018" y="4720848"/>
            <a:ext cx="336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DIGITALIZATION</a:t>
            </a:r>
            <a:endParaRPr lang="en-US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7A264B2-8020-3815-266F-B13874E099DB}"/>
              </a:ext>
            </a:extLst>
          </p:cNvPr>
          <p:cNvSpPr txBox="1"/>
          <p:nvPr/>
        </p:nvSpPr>
        <p:spPr>
          <a:xfrm>
            <a:off x="5928505" y="-1475875"/>
            <a:ext cx="593015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sz="3200" b="1" dirty="0"/>
              <a:t>Challenges to implement efficient solutions</a:t>
            </a:r>
          </a:p>
        </p:txBody>
      </p:sp>
    </p:spTree>
    <p:extLst>
      <p:ext uri="{BB962C8B-B14F-4D97-AF65-F5344CB8AC3E}">
        <p14:creationId xmlns:p14="http://schemas.microsoft.com/office/powerpoint/2010/main" val="7396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A5C4BA6-3C3D-8551-FC1B-B7C4CA475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 bwMode="auto">
          <a:xfrm>
            <a:off x="-1" y="-13008"/>
            <a:ext cx="12215125" cy="6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8E5FD10-7EF9-9B0F-0F3B-495F5C3BB377}"/>
              </a:ext>
            </a:extLst>
          </p:cNvPr>
          <p:cNvGrpSpPr/>
          <p:nvPr/>
        </p:nvGrpSpPr>
        <p:grpSpPr>
          <a:xfrm>
            <a:off x="3082866" y="749658"/>
            <a:ext cx="6276026" cy="5852160"/>
            <a:chOff x="3082866" y="749658"/>
            <a:chExt cx="6276026" cy="5852160"/>
          </a:xfrm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72AC8F2-1942-6C74-4013-2A011A9C16C1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219A75D0-C20C-7F8A-2AD4-F42B917C4A55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9BA5335C-BB84-9E46-0A5B-3447AA460D42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64D8CBA-3A40-5FF7-7667-99C8DCA0FE27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5C2512-BBE5-E45A-ED8A-0F049F19D3A7}"/>
              </a:ext>
            </a:extLst>
          </p:cNvPr>
          <p:cNvGrpSpPr/>
          <p:nvPr/>
        </p:nvGrpSpPr>
        <p:grpSpPr>
          <a:xfrm>
            <a:off x="5039164" y="100872"/>
            <a:ext cx="2179780" cy="2179782"/>
            <a:chOff x="4700148" y="1965637"/>
            <a:chExt cx="2791704" cy="2791706"/>
          </a:xfrm>
        </p:grpSpPr>
        <p:sp>
          <p:nvSpPr>
            <p:cNvPr id="3" name="Овал 17">
              <a:extLst>
                <a:ext uri="{FF2B5EF4-FFF2-40B4-BE49-F238E27FC236}">
                  <a16:creationId xmlns:a16="http://schemas.microsoft.com/office/drawing/2014/main" id="{B6DDCE99-8F3D-A023-6FC7-69BB838B6409}"/>
                </a:ext>
              </a:extLst>
            </p:cNvPr>
            <p:cNvSpPr/>
            <p:nvPr/>
          </p:nvSpPr>
          <p:spPr>
            <a:xfrm>
              <a:off x="4700148" y="1965637"/>
              <a:ext cx="2791704" cy="2791706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3D674E2-9A28-1762-DD44-FD04782D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12239" y="2242690"/>
              <a:ext cx="1001217" cy="1251523"/>
            </a:xfrm>
            <a:prstGeom prst="rect">
              <a:avLst/>
            </a:prstGeom>
          </p:spPr>
        </p:pic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98304177-7375-1DCB-4DBC-0F0502DAA571}"/>
                </a:ext>
              </a:extLst>
            </p:cNvPr>
            <p:cNvSpPr txBox="1"/>
            <p:nvPr/>
          </p:nvSpPr>
          <p:spPr>
            <a:xfrm>
              <a:off x="4952073" y="3765106"/>
              <a:ext cx="2259299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MACHINE  SUPPLIERS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A986D05-26FF-9861-4284-4B7142B972B7}"/>
              </a:ext>
            </a:extLst>
          </p:cNvPr>
          <p:cNvSpPr txBox="1"/>
          <p:nvPr/>
        </p:nvSpPr>
        <p:spPr>
          <a:xfrm>
            <a:off x="188633" y="204544"/>
            <a:ext cx="33437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600" b="1">
                <a:latin typeface="Montserrat" pitchFamily="2" charset="0"/>
              </a:defRPr>
            </a:lvl1pPr>
          </a:lstStyle>
          <a:p>
            <a:pPr algn="l"/>
            <a:r>
              <a:rPr lang="en-GB" sz="2000" dirty="0"/>
              <a:t>MULTIPLE PROS OF COMMITTING TO ENERGY-EFFICIENT INVESTMENTS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75C441A-20FD-6A80-3E19-2A37A03F987F}"/>
              </a:ext>
            </a:extLst>
          </p:cNvPr>
          <p:cNvSpPr>
            <a:spLocks noChangeAspect="1"/>
          </p:cNvSpPr>
          <p:nvPr/>
        </p:nvSpPr>
        <p:spPr>
          <a:xfrm>
            <a:off x="4721288" y="2464381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DE89D3AB-A5F5-0F38-D88F-02F6A1765F37}"/>
              </a:ext>
            </a:extLst>
          </p:cNvPr>
          <p:cNvSpPr>
            <a:spLocks noChangeAspect="1"/>
          </p:cNvSpPr>
          <p:nvPr/>
        </p:nvSpPr>
        <p:spPr>
          <a:xfrm>
            <a:off x="4320526" y="285667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C5B2B0F-DB87-11A3-8199-4B4F6A2D326A}"/>
              </a:ext>
            </a:extLst>
          </p:cNvPr>
          <p:cNvSpPr>
            <a:spLocks noChangeAspect="1"/>
          </p:cNvSpPr>
          <p:nvPr/>
        </p:nvSpPr>
        <p:spPr>
          <a:xfrm>
            <a:off x="6878242" y="2862013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AEBAB656-515D-21E1-B8D8-D37AF37840FD}"/>
              </a:ext>
            </a:extLst>
          </p:cNvPr>
          <p:cNvSpPr>
            <a:spLocks noChangeAspect="1"/>
          </p:cNvSpPr>
          <p:nvPr/>
        </p:nvSpPr>
        <p:spPr>
          <a:xfrm>
            <a:off x="5589054" y="4655612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FAB9E6-29BA-B720-4A4D-189231F04E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92" y="3108578"/>
            <a:ext cx="516239" cy="5162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8162AD-ACC4-9B59-992F-B6352F3CEA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18" y="3135995"/>
            <a:ext cx="521353" cy="5213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ECD8E11-7B8D-21E9-7B60-B8380B5D4D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672" y="4888451"/>
            <a:ext cx="595908" cy="595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BD236AF-B4A6-22E8-EDDF-15AB05390D08}"/>
              </a:ext>
            </a:extLst>
          </p:cNvPr>
          <p:cNvSpPr txBox="1"/>
          <p:nvPr/>
        </p:nvSpPr>
        <p:spPr>
          <a:xfrm>
            <a:off x="5733099" y="5733034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RISK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B5B55-D372-D985-D8D1-889DE3AFC190}"/>
              </a:ext>
            </a:extLst>
          </p:cNvPr>
          <p:cNvSpPr txBox="1"/>
          <p:nvPr/>
        </p:nvSpPr>
        <p:spPr>
          <a:xfrm>
            <a:off x="7019801" y="2518139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7C750-0B7D-39B8-9C31-19A9870F7287}"/>
              </a:ext>
            </a:extLst>
          </p:cNvPr>
          <p:cNvSpPr txBox="1"/>
          <p:nvPr/>
        </p:nvSpPr>
        <p:spPr>
          <a:xfrm>
            <a:off x="4353671" y="2531151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C5C916-FE32-3CA3-F796-993C3F9051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39" y="213684"/>
            <a:ext cx="662509" cy="66250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39C258-C955-7904-5821-34CEEF350DB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332" y="903366"/>
            <a:ext cx="662509" cy="6625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76E5ADC-F21F-F7C9-3451-5A15DDF16B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258" y="1827086"/>
            <a:ext cx="662509" cy="662509"/>
          </a:xfrm>
          <a:prstGeom prst="rect">
            <a:avLst/>
          </a:prstGeom>
        </p:spPr>
      </p:pic>
      <p:sp>
        <p:nvSpPr>
          <p:cNvPr id="38" name="Shape 269">
            <a:extLst>
              <a:ext uri="{FF2B5EF4-FFF2-40B4-BE49-F238E27FC236}">
                <a16:creationId xmlns:a16="http://schemas.microsoft.com/office/drawing/2014/main" id="{745F059C-FF82-127E-99E3-31A7CAA646D0}"/>
              </a:ext>
            </a:extLst>
          </p:cNvPr>
          <p:cNvSpPr/>
          <p:nvPr/>
        </p:nvSpPr>
        <p:spPr>
          <a:xfrm>
            <a:off x="8108446" y="310421"/>
            <a:ext cx="404512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E</a:t>
            </a:r>
            <a:r>
              <a:rPr lang="en-GB" sz="1200" b="0" i="0" dirty="0">
                <a:effectLst/>
                <a:latin typeface="Montserrat" pitchFamily="2" charset="0"/>
              </a:rPr>
              <a:t>xpanded market opportunities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effectLst/>
                <a:latin typeface="Montserrat" pitchFamily="2" charset="0"/>
              </a:rPr>
              <a:t> Competitive advantage in the market</a:t>
            </a:r>
            <a:endParaRPr lang="en-GB" sz="1200" dirty="0">
              <a:latin typeface="Montserra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B9E1BD-6C6A-9B18-100E-8480A1954A13}"/>
              </a:ext>
            </a:extLst>
          </p:cNvPr>
          <p:cNvSpPr txBox="1"/>
          <p:nvPr/>
        </p:nvSpPr>
        <p:spPr>
          <a:xfrm>
            <a:off x="8861535" y="900600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62B0FB-81F7-6B75-ED1F-85CB3D2C8315}"/>
              </a:ext>
            </a:extLst>
          </p:cNvPr>
          <p:cNvSpPr txBox="1"/>
          <p:nvPr/>
        </p:nvSpPr>
        <p:spPr>
          <a:xfrm>
            <a:off x="9662735" y="1896016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59C41B-5D7B-5063-1156-080666CE9D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398" y="3878826"/>
            <a:ext cx="662509" cy="66250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9547EE1-52B2-C164-BEE7-B52ED4C2F5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319" y="4945968"/>
            <a:ext cx="662509" cy="66250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7CBBA07-9D1C-F894-C325-36B79303F1B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0051" y="6055932"/>
            <a:ext cx="662509" cy="662509"/>
          </a:xfrm>
          <a:prstGeom prst="rect">
            <a:avLst/>
          </a:prstGeom>
        </p:spPr>
      </p:pic>
      <p:sp>
        <p:nvSpPr>
          <p:cNvPr id="44" name="Shape 269">
            <a:extLst>
              <a:ext uri="{FF2B5EF4-FFF2-40B4-BE49-F238E27FC236}">
                <a16:creationId xmlns:a16="http://schemas.microsoft.com/office/drawing/2014/main" id="{4B251646-95B2-76F5-3144-39480F619F9E}"/>
              </a:ext>
            </a:extLst>
          </p:cNvPr>
          <p:cNvSpPr/>
          <p:nvPr/>
        </p:nvSpPr>
        <p:spPr>
          <a:xfrm>
            <a:off x="9597288" y="3978792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5D0A1E-51B8-B22E-BDD3-BAB251FD17DB}"/>
              </a:ext>
            </a:extLst>
          </p:cNvPr>
          <p:cNvSpPr txBox="1"/>
          <p:nvPr/>
        </p:nvSpPr>
        <p:spPr>
          <a:xfrm>
            <a:off x="9800200" y="4850282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6730ED-E7DF-F5C6-7F5E-71EDB1BDA51D}"/>
              </a:ext>
            </a:extLst>
          </p:cNvPr>
          <p:cNvSpPr txBox="1"/>
          <p:nvPr/>
        </p:nvSpPr>
        <p:spPr>
          <a:xfrm>
            <a:off x="7408440" y="6100115"/>
            <a:ext cx="4007119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Improved safety measures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Higher-quality work environment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Improved product quality and consistency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D8B69B3-25CB-28D1-D28C-63BF529765DF}"/>
              </a:ext>
            </a:extLst>
          </p:cNvPr>
          <p:cNvGrpSpPr/>
          <p:nvPr/>
        </p:nvGrpSpPr>
        <p:grpSpPr>
          <a:xfrm>
            <a:off x="2100242" y="4093688"/>
            <a:ext cx="2178306" cy="2179355"/>
            <a:chOff x="534789" y="1966184"/>
            <a:chExt cx="2789816" cy="2791160"/>
          </a:xfrm>
        </p:grpSpPr>
        <p:sp>
          <p:nvSpPr>
            <p:cNvPr id="25" name="Овал 16">
              <a:extLst>
                <a:ext uri="{FF2B5EF4-FFF2-40B4-BE49-F238E27FC236}">
                  <a16:creationId xmlns:a16="http://schemas.microsoft.com/office/drawing/2014/main" id="{AE701B51-932C-20BA-E645-CB0E2EA1A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4B3D120D-BCCF-7035-7286-2810FB44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7D6867B2-9924-798A-726D-398717E971A8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8B3878B-0ADF-84DB-99B1-2C540C65E452}"/>
              </a:ext>
            </a:extLst>
          </p:cNvPr>
          <p:cNvGrpSpPr/>
          <p:nvPr/>
        </p:nvGrpSpPr>
        <p:grpSpPr>
          <a:xfrm>
            <a:off x="7720634" y="4030632"/>
            <a:ext cx="2179781" cy="2179781"/>
            <a:chOff x="8559318" y="1981343"/>
            <a:chExt cx="2791705" cy="2791705"/>
          </a:xfrm>
        </p:grpSpPr>
        <p:sp>
          <p:nvSpPr>
            <p:cNvPr id="61" name="Овал 18">
              <a:extLst>
                <a:ext uri="{FF2B5EF4-FFF2-40B4-BE49-F238E27FC236}">
                  <a16:creationId xmlns:a16="http://schemas.microsoft.com/office/drawing/2014/main" id="{FDFB5E7B-D5F6-BC7E-44AA-297380FF5D29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DAA64306-B850-23A9-1843-A0B8BFD0EE7B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8141547F-E195-CC04-EE50-9C86AF5A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3312" name="Рисунок 13311">
            <a:extLst>
              <a:ext uri="{FF2B5EF4-FFF2-40B4-BE49-F238E27FC236}">
                <a16:creationId xmlns:a16="http://schemas.microsoft.com/office/drawing/2014/main" id="{9EC93966-1EC5-E299-4B6F-5DE28F70AB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89" y="2023338"/>
            <a:ext cx="662509" cy="662509"/>
          </a:xfrm>
          <a:prstGeom prst="rect">
            <a:avLst/>
          </a:prstGeom>
        </p:spPr>
      </p:pic>
      <p:pic>
        <p:nvPicPr>
          <p:cNvPr id="13313" name="Рисунок 13312">
            <a:extLst>
              <a:ext uri="{FF2B5EF4-FFF2-40B4-BE49-F238E27FC236}">
                <a16:creationId xmlns:a16="http://schemas.microsoft.com/office/drawing/2014/main" id="{00C4759C-608E-D47D-ECAA-5EE46402733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4" y="2964398"/>
            <a:ext cx="662509" cy="662509"/>
          </a:xfrm>
          <a:prstGeom prst="rect">
            <a:avLst/>
          </a:prstGeom>
        </p:spPr>
      </p:pic>
      <p:pic>
        <p:nvPicPr>
          <p:cNvPr id="13315" name="Рисунок 13314">
            <a:extLst>
              <a:ext uri="{FF2B5EF4-FFF2-40B4-BE49-F238E27FC236}">
                <a16:creationId xmlns:a16="http://schemas.microsoft.com/office/drawing/2014/main" id="{F03902B2-E587-3313-51D7-961B4ACF65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3" y="3821369"/>
            <a:ext cx="662509" cy="662509"/>
          </a:xfrm>
          <a:prstGeom prst="rect">
            <a:avLst/>
          </a:prstGeom>
        </p:spPr>
      </p:pic>
      <p:sp>
        <p:nvSpPr>
          <p:cNvPr id="13316" name="TextBox 13315">
            <a:extLst>
              <a:ext uri="{FF2B5EF4-FFF2-40B4-BE49-F238E27FC236}">
                <a16:creationId xmlns:a16="http://schemas.microsoft.com/office/drawing/2014/main" id="{FE3055B4-7F23-6428-D372-FE2CD7860068}"/>
              </a:ext>
            </a:extLst>
          </p:cNvPr>
          <p:cNvSpPr txBox="1"/>
          <p:nvPr/>
        </p:nvSpPr>
        <p:spPr>
          <a:xfrm>
            <a:off x="885617" y="2061885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13317" name="TextBox 13316">
            <a:extLst>
              <a:ext uri="{FF2B5EF4-FFF2-40B4-BE49-F238E27FC236}">
                <a16:creationId xmlns:a16="http://schemas.microsoft.com/office/drawing/2014/main" id="{1DF443F2-5E82-7534-56CB-DB6B99874F14}"/>
              </a:ext>
            </a:extLst>
          </p:cNvPr>
          <p:cNvSpPr txBox="1"/>
          <p:nvPr/>
        </p:nvSpPr>
        <p:spPr>
          <a:xfrm>
            <a:off x="934840" y="2907052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318" name="TextBox 13317">
            <a:extLst>
              <a:ext uri="{FF2B5EF4-FFF2-40B4-BE49-F238E27FC236}">
                <a16:creationId xmlns:a16="http://schemas.microsoft.com/office/drawing/2014/main" id="{2771728F-016F-DCC7-BD75-E8B114218B37}"/>
              </a:ext>
            </a:extLst>
          </p:cNvPr>
          <p:cNvSpPr txBox="1"/>
          <p:nvPr/>
        </p:nvSpPr>
        <p:spPr>
          <a:xfrm>
            <a:off x="937218" y="3909470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E0700E-3FEE-CD6F-5FBF-349637189243}"/>
              </a:ext>
            </a:extLst>
          </p:cNvPr>
          <p:cNvSpPr/>
          <p:nvPr/>
        </p:nvSpPr>
        <p:spPr>
          <a:xfrm>
            <a:off x="0" y="-13008"/>
            <a:ext cx="12215124" cy="687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7D51E76-AA4F-6B5C-0AAC-D6FDE1643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69837" y="5218133"/>
            <a:ext cx="2249958" cy="31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962D6FB-8B19-A9BF-A540-8F42BC84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341813" y="-527143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4B785C2D-CAB6-28F1-0581-6C8CA2AE0D7F}"/>
              </a:ext>
            </a:extLst>
          </p:cNvPr>
          <p:cNvSpPr txBox="1"/>
          <p:nvPr/>
        </p:nvSpPr>
        <p:spPr>
          <a:xfrm>
            <a:off x="6089560" y="425617"/>
            <a:ext cx="593015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sz="3200" b="1" dirty="0"/>
              <a:t>Challenges to implement efficient solutions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9C8C15E8-0306-4833-DF82-FB7DB8F3730C}"/>
              </a:ext>
            </a:extLst>
          </p:cNvPr>
          <p:cNvSpPr txBox="1"/>
          <p:nvPr/>
        </p:nvSpPr>
        <p:spPr>
          <a:xfrm rot="18386085">
            <a:off x="1116192" y="3516438"/>
            <a:ext cx="3082533" cy="700256"/>
          </a:xfrm>
          <a:prstGeom prst="rect">
            <a:avLst/>
          </a:prstGeom>
        </p:spPr>
        <p:txBody>
          <a:bodyPr wrap="square" lIns="0" tIns="0" rIns="0" bIns="0" rtlCol="0" anchor="t">
            <a:prstTxWarp prst="textArchDown">
              <a:avLst>
                <a:gd name="adj" fmla="val 21141695"/>
              </a:avLst>
            </a:prstTxWarp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9F1D63"/>
                </a:solidFill>
                <a:latin typeface="Montserrat" pitchFamily="2" charset="0"/>
              </a:rPr>
              <a:t>EFFICIENCY CURVE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0578207-B018-FACF-F25F-7A61B04FDD43}"/>
              </a:ext>
            </a:extLst>
          </p:cNvPr>
          <p:cNvGrpSpPr/>
          <p:nvPr/>
        </p:nvGrpSpPr>
        <p:grpSpPr>
          <a:xfrm>
            <a:off x="1075058" y="1714273"/>
            <a:ext cx="4419600" cy="4165600"/>
            <a:chOff x="1524000" y="778933"/>
            <a:chExt cx="4419600" cy="4165600"/>
          </a:xfrm>
        </p:grpSpPr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06145FEA-319D-23DD-86D9-D9F07805598B}"/>
                </a:ext>
              </a:extLst>
            </p:cNvPr>
            <p:cNvCxnSpPr/>
            <p:nvPr/>
          </p:nvCxnSpPr>
          <p:spPr>
            <a:xfrm flipV="1">
              <a:off x="1524000" y="778933"/>
              <a:ext cx="0" cy="416560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648B74A3-D760-D212-8FDC-76051130A8DB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944533"/>
              <a:ext cx="4419600" cy="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19" name="Рукописный ввод 13318">
                <a:extLst>
                  <a:ext uri="{FF2B5EF4-FFF2-40B4-BE49-F238E27FC236}">
                    <a16:creationId xmlns:a16="http://schemas.microsoft.com/office/drawing/2014/main" id="{10698625-29D4-B882-A6F7-464783FBBF7A}"/>
                  </a:ext>
                </a:extLst>
              </p14:cNvPr>
              <p14:cNvContentPartPr/>
              <p14:nvPr/>
            </p14:nvContentPartPr>
            <p14:xfrm>
              <a:off x="1120550" y="1726034"/>
              <a:ext cx="3251625" cy="4130176"/>
            </p14:xfrm>
          </p:contentPart>
        </mc:Choice>
        <mc:Fallback xmlns="">
          <p:pic>
            <p:nvPicPr>
              <p:cNvPr id="13319" name="Рукописный ввод 13318">
                <a:extLst>
                  <a:ext uri="{FF2B5EF4-FFF2-40B4-BE49-F238E27FC236}">
                    <a16:creationId xmlns:a16="http://schemas.microsoft.com/office/drawing/2014/main" id="{10698625-29D4-B882-A6F7-464783FBBF7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0029" y="1705515"/>
                <a:ext cx="3292666" cy="4171215"/>
              </a:xfrm>
              <a:prstGeom prst="rect">
                <a:avLst/>
              </a:prstGeom>
            </p:spPr>
          </p:pic>
        </mc:Fallback>
      </mc:AlternateContent>
      <p:sp>
        <p:nvSpPr>
          <p:cNvPr id="13320" name="TextBox 13319">
            <a:extLst>
              <a:ext uri="{FF2B5EF4-FFF2-40B4-BE49-F238E27FC236}">
                <a16:creationId xmlns:a16="http://schemas.microsoft.com/office/drawing/2014/main" id="{7E178BA6-D181-2010-E213-A9EAEC5AF79D}"/>
              </a:ext>
            </a:extLst>
          </p:cNvPr>
          <p:cNvSpPr txBox="1"/>
          <p:nvPr/>
        </p:nvSpPr>
        <p:spPr>
          <a:xfrm rot="16200000">
            <a:off x="-890469" y="3745745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Implementation uncertainty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3321" name="TextBox 13320">
            <a:extLst>
              <a:ext uri="{FF2B5EF4-FFF2-40B4-BE49-F238E27FC236}">
                <a16:creationId xmlns:a16="http://schemas.microsoft.com/office/drawing/2014/main" id="{C872D5D1-AB27-5A30-8C84-B2FD8022CEC4}"/>
              </a:ext>
            </a:extLst>
          </p:cNvPr>
          <p:cNvSpPr txBox="1"/>
          <p:nvPr/>
        </p:nvSpPr>
        <p:spPr>
          <a:xfrm>
            <a:off x="2090159" y="590353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Energy efficiency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pic>
        <p:nvPicPr>
          <p:cNvPr id="13339" name="Рисунок 13338">
            <a:extLst>
              <a:ext uri="{FF2B5EF4-FFF2-40B4-BE49-F238E27FC236}">
                <a16:creationId xmlns:a16="http://schemas.microsoft.com/office/drawing/2014/main" id="{401C7E07-B86F-9C5A-D0A3-58145747372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852" y="2815604"/>
            <a:ext cx="572815" cy="572815"/>
          </a:xfrm>
          <a:prstGeom prst="rect">
            <a:avLst/>
          </a:prstGeom>
        </p:spPr>
      </p:pic>
      <p:pic>
        <p:nvPicPr>
          <p:cNvPr id="13340" name="Рисунок 13339">
            <a:extLst>
              <a:ext uri="{FF2B5EF4-FFF2-40B4-BE49-F238E27FC236}">
                <a16:creationId xmlns:a16="http://schemas.microsoft.com/office/drawing/2014/main" id="{90769312-3383-99CC-74AB-204594C33E9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3754" y="2240204"/>
            <a:ext cx="572815" cy="572815"/>
          </a:xfrm>
          <a:prstGeom prst="rect">
            <a:avLst/>
          </a:prstGeom>
        </p:spPr>
      </p:pic>
      <p:pic>
        <p:nvPicPr>
          <p:cNvPr id="13341" name="Рисунок 13340">
            <a:extLst>
              <a:ext uri="{FF2B5EF4-FFF2-40B4-BE49-F238E27FC236}">
                <a16:creationId xmlns:a16="http://schemas.microsoft.com/office/drawing/2014/main" id="{DA923904-22B6-C0EF-AED6-CC48EA080C3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458" y="1621155"/>
            <a:ext cx="572815" cy="572815"/>
          </a:xfrm>
          <a:prstGeom prst="rect">
            <a:avLst/>
          </a:prstGeom>
        </p:spPr>
      </p:pic>
      <p:pic>
        <p:nvPicPr>
          <p:cNvPr id="13342" name="Рисунок 13341">
            <a:extLst>
              <a:ext uri="{FF2B5EF4-FFF2-40B4-BE49-F238E27FC236}">
                <a16:creationId xmlns:a16="http://schemas.microsoft.com/office/drawing/2014/main" id="{7E9F7517-E63F-C867-5FBB-A461499E0921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1712" y="4021585"/>
            <a:ext cx="572815" cy="572815"/>
          </a:xfrm>
          <a:prstGeom prst="rect">
            <a:avLst/>
          </a:prstGeom>
        </p:spPr>
      </p:pic>
      <p:pic>
        <p:nvPicPr>
          <p:cNvPr id="13343" name="Рисунок 13342">
            <a:extLst>
              <a:ext uri="{FF2B5EF4-FFF2-40B4-BE49-F238E27FC236}">
                <a16:creationId xmlns:a16="http://schemas.microsoft.com/office/drawing/2014/main" id="{97EE4F0A-D367-AAD4-DB1F-D7A8F8B3EB8E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5066" y="3410958"/>
            <a:ext cx="572815" cy="572815"/>
          </a:xfrm>
          <a:prstGeom prst="rect">
            <a:avLst/>
          </a:prstGeom>
        </p:spPr>
      </p:pic>
      <p:pic>
        <p:nvPicPr>
          <p:cNvPr id="13344" name="Рисунок 13343">
            <a:extLst>
              <a:ext uri="{FF2B5EF4-FFF2-40B4-BE49-F238E27FC236}">
                <a16:creationId xmlns:a16="http://schemas.microsoft.com/office/drawing/2014/main" id="{4C98BCFD-7B6E-FF10-8539-4E437E81864A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188" y="4607841"/>
            <a:ext cx="572815" cy="572815"/>
          </a:xfrm>
          <a:prstGeom prst="rect">
            <a:avLst/>
          </a:prstGeom>
        </p:spPr>
      </p:pic>
      <p:sp>
        <p:nvSpPr>
          <p:cNvPr id="13345" name="TextBox 13344">
            <a:extLst>
              <a:ext uri="{FF2B5EF4-FFF2-40B4-BE49-F238E27FC236}">
                <a16:creationId xmlns:a16="http://schemas.microsoft.com/office/drawing/2014/main" id="{3BB770EE-656E-15F4-8395-1C540D24DC9A}"/>
              </a:ext>
            </a:extLst>
          </p:cNvPr>
          <p:cNvSpPr txBox="1"/>
          <p:nvPr/>
        </p:nvSpPr>
        <p:spPr>
          <a:xfrm>
            <a:off x="4966121" y="2929594"/>
            <a:ext cx="5445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NEW EFFICIENT TECHNOLOGIES</a:t>
            </a:r>
          </a:p>
        </p:txBody>
      </p:sp>
      <p:sp>
        <p:nvSpPr>
          <p:cNvPr id="13346" name="TextBox 13345">
            <a:extLst>
              <a:ext uri="{FF2B5EF4-FFF2-40B4-BE49-F238E27FC236}">
                <a16:creationId xmlns:a16="http://schemas.microsoft.com/office/drawing/2014/main" id="{AACCF572-43D9-3364-77AF-4E3FDAE27D06}"/>
              </a:ext>
            </a:extLst>
          </p:cNvPr>
          <p:cNvSpPr txBox="1"/>
          <p:nvPr/>
        </p:nvSpPr>
        <p:spPr>
          <a:xfrm>
            <a:off x="4693091" y="1735426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ISO STANDARDS </a:t>
            </a:r>
          </a:p>
        </p:txBody>
      </p:sp>
      <p:sp>
        <p:nvSpPr>
          <p:cNvPr id="13347" name="TextBox 13346">
            <a:extLst>
              <a:ext uri="{FF2B5EF4-FFF2-40B4-BE49-F238E27FC236}">
                <a16:creationId xmlns:a16="http://schemas.microsoft.com/office/drawing/2014/main" id="{A37076A1-41B8-1E99-5358-F1276D347D60}"/>
              </a:ext>
            </a:extLst>
          </p:cNvPr>
          <p:cNvSpPr txBox="1"/>
          <p:nvPr/>
        </p:nvSpPr>
        <p:spPr>
          <a:xfrm>
            <a:off x="4689312" y="2332510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Montserrat" pitchFamily="2" charset="0"/>
              </a:rPr>
              <a:t>POLICY INTEGRATIONS</a:t>
            </a:r>
            <a:endParaRPr lang="ru-RU" dirty="0"/>
          </a:p>
        </p:txBody>
      </p:sp>
      <p:sp>
        <p:nvSpPr>
          <p:cNvPr id="13348" name="TextBox 13347">
            <a:extLst>
              <a:ext uri="{FF2B5EF4-FFF2-40B4-BE49-F238E27FC236}">
                <a16:creationId xmlns:a16="http://schemas.microsoft.com/office/drawing/2014/main" id="{E9D916D1-BA7E-E741-0065-7A6309125C86}"/>
              </a:ext>
            </a:extLst>
          </p:cNvPr>
          <p:cNvSpPr txBox="1"/>
          <p:nvPr/>
        </p:nvSpPr>
        <p:spPr>
          <a:xfrm>
            <a:off x="6439244" y="3526678"/>
            <a:ext cx="3967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EXPERTISE </a:t>
            </a:r>
            <a:endParaRPr lang="en-US" dirty="0"/>
          </a:p>
        </p:txBody>
      </p:sp>
      <p:sp>
        <p:nvSpPr>
          <p:cNvPr id="13349" name="TextBox 13348">
            <a:extLst>
              <a:ext uri="{FF2B5EF4-FFF2-40B4-BE49-F238E27FC236}">
                <a16:creationId xmlns:a16="http://schemas.microsoft.com/office/drawing/2014/main" id="{9AAD9A5D-5203-8C86-AA8B-23F97BD4F1EC}"/>
              </a:ext>
            </a:extLst>
          </p:cNvPr>
          <p:cNvSpPr txBox="1"/>
          <p:nvPr/>
        </p:nvSpPr>
        <p:spPr>
          <a:xfrm>
            <a:off x="4655909" y="4123762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BEHAVIOUR</a:t>
            </a:r>
            <a:r>
              <a:rPr lang="it-IT"/>
              <a:t>AL</a:t>
            </a:r>
            <a:r>
              <a:rPr lang="en-US"/>
              <a:t> CHANGE</a:t>
            </a:r>
            <a:endParaRPr lang="en-US" dirty="0"/>
          </a:p>
        </p:txBody>
      </p:sp>
      <p:sp>
        <p:nvSpPr>
          <p:cNvPr id="13350" name="TextBox 13349">
            <a:extLst>
              <a:ext uri="{FF2B5EF4-FFF2-40B4-BE49-F238E27FC236}">
                <a16:creationId xmlns:a16="http://schemas.microsoft.com/office/drawing/2014/main" id="{ADDD08CE-FBAE-D226-B137-C4A08CA9E485}"/>
              </a:ext>
            </a:extLst>
          </p:cNvPr>
          <p:cNvSpPr txBox="1"/>
          <p:nvPr/>
        </p:nvSpPr>
        <p:spPr>
          <a:xfrm>
            <a:off x="7056959" y="4720848"/>
            <a:ext cx="336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DIGITALIZATION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7A5668-D3C4-6507-4C0E-87D6FCD36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92246">
            <a:off x="10193111" y="4606624"/>
            <a:ext cx="2249958" cy="31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962D6FB-8B19-A9BF-A540-8F42BC84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341813" y="-527143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7D51E76-AA4F-6B5C-0AAC-D6FDE1643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69837" y="5218133"/>
            <a:ext cx="2249958" cy="31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4B785C2D-CAB6-28F1-0581-6C8CA2AE0D7F}"/>
              </a:ext>
            </a:extLst>
          </p:cNvPr>
          <p:cNvSpPr txBox="1"/>
          <p:nvPr/>
        </p:nvSpPr>
        <p:spPr>
          <a:xfrm>
            <a:off x="6089560" y="425617"/>
            <a:ext cx="593015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sz="3200" b="1" dirty="0"/>
              <a:t>Challenges to implement efficient solutions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9C8C15E8-0306-4833-DF82-FB7DB8F3730C}"/>
              </a:ext>
            </a:extLst>
          </p:cNvPr>
          <p:cNvSpPr txBox="1"/>
          <p:nvPr/>
        </p:nvSpPr>
        <p:spPr>
          <a:xfrm rot="18386085">
            <a:off x="1116192" y="3516438"/>
            <a:ext cx="3082533" cy="700256"/>
          </a:xfrm>
          <a:prstGeom prst="rect">
            <a:avLst/>
          </a:prstGeom>
        </p:spPr>
        <p:txBody>
          <a:bodyPr wrap="square" lIns="0" tIns="0" rIns="0" bIns="0" rtlCol="0" anchor="t">
            <a:prstTxWarp prst="textArchDown">
              <a:avLst>
                <a:gd name="adj" fmla="val 21141695"/>
              </a:avLst>
            </a:prstTxWarp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9F1D63"/>
                </a:solidFill>
                <a:latin typeface="Montserrat" pitchFamily="2" charset="0"/>
              </a:rPr>
              <a:t>EFFICIENCY CURVE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0578207-B018-FACF-F25F-7A61B04FDD43}"/>
              </a:ext>
            </a:extLst>
          </p:cNvPr>
          <p:cNvGrpSpPr/>
          <p:nvPr/>
        </p:nvGrpSpPr>
        <p:grpSpPr>
          <a:xfrm>
            <a:off x="1075058" y="1714273"/>
            <a:ext cx="4419600" cy="4165600"/>
            <a:chOff x="1524000" y="778933"/>
            <a:chExt cx="4419600" cy="4165600"/>
          </a:xfrm>
        </p:grpSpPr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06145FEA-319D-23DD-86D9-D9F07805598B}"/>
                </a:ext>
              </a:extLst>
            </p:cNvPr>
            <p:cNvCxnSpPr/>
            <p:nvPr/>
          </p:nvCxnSpPr>
          <p:spPr>
            <a:xfrm flipV="1">
              <a:off x="1524000" y="778933"/>
              <a:ext cx="0" cy="416560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648B74A3-D760-D212-8FDC-76051130A8DB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944533"/>
              <a:ext cx="4419600" cy="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9" name="Рукописный ввод 13318">
                <a:extLst>
                  <a:ext uri="{FF2B5EF4-FFF2-40B4-BE49-F238E27FC236}">
                    <a16:creationId xmlns:a16="http://schemas.microsoft.com/office/drawing/2014/main" id="{10698625-29D4-B882-A6F7-464783FBBF7A}"/>
                  </a:ext>
                </a:extLst>
              </p14:cNvPr>
              <p14:cNvContentPartPr/>
              <p14:nvPr/>
            </p14:nvContentPartPr>
            <p14:xfrm>
              <a:off x="1120550" y="1726034"/>
              <a:ext cx="3251625" cy="4130176"/>
            </p14:xfrm>
          </p:contentPart>
        </mc:Choice>
        <mc:Fallback xmlns="">
          <p:pic>
            <p:nvPicPr>
              <p:cNvPr id="13319" name="Рукописный ввод 13318">
                <a:extLst>
                  <a:ext uri="{FF2B5EF4-FFF2-40B4-BE49-F238E27FC236}">
                    <a16:creationId xmlns:a16="http://schemas.microsoft.com/office/drawing/2014/main" id="{10698625-29D4-B882-A6F7-464783FBBF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0029" y="1705515"/>
                <a:ext cx="3292666" cy="4171215"/>
              </a:xfrm>
              <a:prstGeom prst="rect">
                <a:avLst/>
              </a:prstGeom>
            </p:spPr>
          </p:pic>
        </mc:Fallback>
      </mc:AlternateContent>
      <p:sp>
        <p:nvSpPr>
          <p:cNvPr id="13320" name="TextBox 13319">
            <a:extLst>
              <a:ext uri="{FF2B5EF4-FFF2-40B4-BE49-F238E27FC236}">
                <a16:creationId xmlns:a16="http://schemas.microsoft.com/office/drawing/2014/main" id="{7E178BA6-D181-2010-E213-A9EAEC5AF79D}"/>
              </a:ext>
            </a:extLst>
          </p:cNvPr>
          <p:cNvSpPr txBox="1"/>
          <p:nvPr/>
        </p:nvSpPr>
        <p:spPr>
          <a:xfrm rot="16200000">
            <a:off x="-890469" y="3745745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Implementation uncertainty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3321" name="TextBox 13320">
            <a:extLst>
              <a:ext uri="{FF2B5EF4-FFF2-40B4-BE49-F238E27FC236}">
                <a16:creationId xmlns:a16="http://schemas.microsoft.com/office/drawing/2014/main" id="{C872D5D1-AB27-5A30-8C84-B2FD8022CEC4}"/>
              </a:ext>
            </a:extLst>
          </p:cNvPr>
          <p:cNvSpPr txBox="1"/>
          <p:nvPr/>
        </p:nvSpPr>
        <p:spPr>
          <a:xfrm>
            <a:off x="2090159" y="590353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Energy efficiency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pic>
        <p:nvPicPr>
          <p:cNvPr id="13339" name="Рисунок 13338">
            <a:extLst>
              <a:ext uri="{FF2B5EF4-FFF2-40B4-BE49-F238E27FC236}">
                <a16:creationId xmlns:a16="http://schemas.microsoft.com/office/drawing/2014/main" id="{401C7E07-B86F-9C5A-D0A3-58145747372E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006" y="2815604"/>
            <a:ext cx="572815" cy="572815"/>
          </a:xfrm>
          <a:prstGeom prst="rect">
            <a:avLst/>
          </a:prstGeom>
        </p:spPr>
      </p:pic>
      <p:pic>
        <p:nvPicPr>
          <p:cNvPr id="13340" name="Рисунок 13339">
            <a:extLst>
              <a:ext uri="{FF2B5EF4-FFF2-40B4-BE49-F238E27FC236}">
                <a16:creationId xmlns:a16="http://schemas.microsoft.com/office/drawing/2014/main" id="{90769312-3383-99CC-74AB-204594C33E9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908" y="2240204"/>
            <a:ext cx="572815" cy="572815"/>
          </a:xfrm>
          <a:prstGeom prst="rect">
            <a:avLst/>
          </a:prstGeom>
        </p:spPr>
      </p:pic>
      <p:pic>
        <p:nvPicPr>
          <p:cNvPr id="13341" name="Рисунок 13340">
            <a:extLst>
              <a:ext uri="{FF2B5EF4-FFF2-40B4-BE49-F238E27FC236}">
                <a16:creationId xmlns:a16="http://schemas.microsoft.com/office/drawing/2014/main" id="{DA923904-22B6-C0EF-AED6-CC48EA080C3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612" y="1621155"/>
            <a:ext cx="572815" cy="572815"/>
          </a:xfrm>
          <a:prstGeom prst="rect">
            <a:avLst/>
          </a:prstGeom>
        </p:spPr>
      </p:pic>
      <p:pic>
        <p:nvPicPr>
          <p:cNvPr id="13342" name="Рисунок 13341">
            <a:extLst>
              <a:ext uri="{FF2B5EF4-FFF2-40B4-BE49-F238E27FC236}">
                <a16:creationId xmlns:a16="http://schemas.microsoft.com/office/drawing/2014/main" id="{7E9F7517-E63F-C867-5FBB-A461499E092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866" y="4021585"/>
            <a:ext cx="572815" cy="572815"/>
          </a:xfrm>
          <a:prstGeom prst="rect">
            <a:avLst/>
          </a:prstGeom>
        </p:spPr>
      </p:pic>
      <p:pic>
        <p:nvPicPr>
          <p:cNvPr id="13343" name="Рисунок 13342">
            <a:extLst>
              <a:ext uri="{FF2B5EF4-FFF2-40B4-BE49-F238E27FC236}">
                <a16:creationId xmlns:a16="http://schemas.microsoft.com/office/drawing/2014/main" id="{97EE4F0A-D367-AAD4-DB1F-D7A8F8B3EB8E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20" y="3410958"/>
            <a:ext cx="572815" cy="572815"/>
          </a:xfrm>
          <a:prstGeom prst="rect">
            <a:avLst/>
          </a:prstGeom>
        </p:spPr>
      </p:pic>
      <p:pic>
        <p:nvPicPr>
          <p:cNvPr id="13344" name="Рисунок 13343">
            <a:extLst>
              <a:ext uri="{FF2B5EF4-FFF2-40B4-BE49-F238E27FC236}">
                <a16:creationId xmlns:a16="http://schemas.microsoft.com/office/drawing/2014/main" id="{4C98BCFD-7B6E-FF10-8539-4E437E81864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42" y="4607841"/>
            <a:ext cx="572815" cy="572815"/>
          </a:xfrm>
          <a:prstGeom prst="rect">
            <a:avLst/>
          </a:prstGeom>
        </p:spPr>
      </p:pic>
      <p:sp>
        <p:nvSpPr>
          <p:cNvPr id="13345" name="TextBox 13344">
            <a:extLst>
              <a:ext uri="{FF2B5EF4-FFF2-40B4-BE49-F238E27FC236}">
                <a16:creationId xmlns:a16="http://schemas.microsoft.com/office/drawing/2014/main" id="{3BB770EE-656E-15F4-8395-1C540D24DC9A}"/>
              </a:ext>
            </a:extLst>
          </p:cNvPr>
          <p:cNvSpPr txBox="1"/>
          <p:nvPr/>
        </p:nvSpPr>
        <p:spPr>
          <a:xfrm>
            <a:off x="4966121" y="2929594"/>
            <a:ext cx="5445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NEW EFFICIENT TECHNOLOGIES</a:t>
            </a:r>
          </a:p>
        </p:txBody>
      </p:sp>
      <p:sp>
        <p:nvSpPr>
          <p:cNvPr id="13346" name="TextBox 13345">
            <a:extLst>
              <a:ext uri="{FF2B5EF4-FFF2-40B4-BE49-F238E27FC236}">
                <a16:creationId xmlns:a16="http://schemas.microsoft.com/office/drawing/2014/main" id="{AACCF572-43D9-3364-77AF-4E3FDAE27D06}"/>
              </a:ext>
            </a:extLst>
          </p:cNvPr>
          <p:cNvSpPr txBox="1"/>
          <p:nvPr/>
        </p:nvSpPr>
        <p:spPr>
          <a:xfrm>
            <a:off x="4693091" y="1735426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ISO STANDARDS </a:t>
            </a:r>
          </a:p>
        </p:txBody>
      </p:sp>
      <p:sp>
        <p:nvSpPr>
          <p:cNvPr id="13347" name="TextBox 13346">
            <a:extLst>
              <a:ext uri="{FF2B5EF4-FFF2-40B4-BE49-F238E27FC236}">
                <a16:creationId xmlns:a16="http://schemas.microsoft.com/office/drawing/2014/main" id="{A37076A1-41B8-1E99-5358-F1276D347D60}"/>
              </a:ext>
            </a:extLst>
          </p:cNvPr>
          <p:cNvSpPr txBox="1"/>
          <p:nvPr/>
        </p:nvSpPr>
        <p:spPr>
          <a:xfrm>
            <a:off x="4689312" y="2332510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Montserrat" pitchFamily="2" charset="0"/>
              </a:rPr>
              <a:t>POLICY INTEGRATIONS</a:t>
            </a:r>
            <a:endParaRPr lang="ru-RU" dirty="0"/>
          </a:p>
        </p:txBody>
      </p:sp>
      <p:sp>
        <p:nvSpPr>
          <p:cNvPr id="13348" name="TextBox 13347">
            <a:extLst>
              <a:ext uri="{FF2B5EF4-FFF2-40B4-BE49-F238E27FC236}">
                <a16:creationId xmlns:a16="http://schemas.microsoft.com/office/drawing/2014/main" id="{E9D916D1-BA7E-E741-0065-7A6309125C86}"/>
              </a:ext>
            </a:extLst>
          </p:cNvPr>
          <p:cNvSpPr txBox="1"/>
          <p:nvPr/>
        </p:nvSpPr>
        <p:spPr>
          <a:xfrm>
            <a:off x="6439244" y="3526678"/>
            <a:ext cx="3967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EXPERTISE </a:t>
            </a:r>
            <a:endParaRPr lang="en-US" dirty="0"/>
          </a:p>
        </p:txBody>
      </p:sp>
      <p:sp>
        <p:nvSpPr>
          <p:cNvPr id="13349" name="TextBox 13348">
            <a:extLst>
              <a:ext uri="{FF2B5EF4-FFF2-40B4-BE49-F238E27FC236}">
                <a16:creationId xmlns:a16="http://schemas.microsoft.com/office/drawing/2014/main" id="{9AAD9A5D-5203-8C86-AA8B-23F97BD4F1EC}"/>
              </a:ext>
            </a:extLst>
          </p:cNvPr>
          <p:cNvSpPr txBox="1"/>
          <p:nvPr/>
        </p:nvSpPr>
        <p:spPr>
          <a:xfrm>
            <a:off x="4655909" y="4123762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BEHAVIOUR</a:t>
            </a:r>
            <a:r>
              <a:rPr lang="it-IT"/>
              <a:t>AL</a:t>
            </a:r>
            <a:r>
              <a:rPr lang="en-US"/>
              <a:t> CHANGE</a:t>
            </a:r>
            <a:endParaRPr lang="en-US" dirty="0"/>
          </a:p>
        </p:txBody>
      </p:sp>
      <p:sp>
        <p:nvSpPr>
          <p:cNvPr id="13350" name="TextBox 13349">
            <a:extLst>
              <a:ext uri="{FF2B5EF4-FFF2-40B4-BE49-F238E27FC236}">
                <a16:creationId xmlns:a16="http://schemas.microsoft.com/office/drawing/2014/main" id="{ADDD08CE-FBAE-D226-B137-C4A08CA9E485}"/>
              </a:ext>
            </a:extLst>
          </p:cNvPr>
          <p:cNvSpPr txBox="1"/>
          <p:nvPr/>
        </p:nvSpPr>
        <p:spPr>
          <a:xfrm>
            <a:off x="7056959" y="4720848"/>
            <a:ext cx="336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DIGITALIZATION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Рукописный ввод 42">
                <a:extLst>
                  <a:ext uri="{FF2B5EF4-FFF2-40B4-BE49-F238E27FC236}">
                    <a16:creationId xmlns:a16="http://schemas.microsoft.com/office/drawing/2014/main" id="{3A5AD9EB-AE80-AF67-8AC6-98EED453BFE7}"/>
                  </a:ext>
                </a:extLst>
              </p14:cNvPr>
              <p14:cNvContentPartPr/>
              <p14:nvPr/>
            </p14:nvContentPartPr>
            <p14:xfrm>
              <a:off x="1081538" y="4461912"/>
              <a:ext cx="4246482" cy="1406130"/>
            </p14:xfrm>
          </p:contentPart>
        </mc:Choice>
        <mc:Fallback xmlns="">
          <p:pic>
            <p:nvPicPr>
              <p:cNvPr id="6" name="Рукописный ввод 42">
                <a:extLst>
                  <a:ext uri="{FF2B5EF4-FFF2-40B4-BE49-F238E27FC236}">
                    <a16:creationId xmlns:a16="http://schemas.microsoft.com/office/drawing/2014/main" id="{3A5AD9EB-AE80-AF67-8AC6-98EED453BFE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61017" y="4441398"/>
                <a:ext cx="4287525" cy="1447159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E617B9EB-5943-82A2-8D7F-FE3B03B38D8A}"/>
              </a:ext>
            </a:extLst>
          </p:cNvPr>
          <p:cNvSpPr txBox="1"/>
          <p:nvPr/>
        </p:nvSpPr>
        <p:spPr>
          <a:xfrm rot="19772295">
            <a:off x="2872138" y="4074752"/>
            <a:ext cx="2403543" cy="886461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prstTxWarp prst="textArchDown">
              <a:avLst>
                <a:gd name="adj" fmla="val 1381067"/>
              </a:avLst>
            </a:prstTxWarp>
            <a:spAutoFit/>
          </a:bodyPr>
          <a:lstStyle>
            <a:defPPr>
              <a:defRPr lang="ru-RU"/>
            </a:defPPr>
            <a:lvl1pPr algn="ctr">
              <a:lnSpc>
                <a:spcPts val="3200"/>
              </a:lnSpc>
              <a:defRPr sz="2400">
                <a:solidFill>
                  <a:srgbClr val="9F1D63"/>
                </a:solidFill>
                <a:latin typeface="Montserrat" pitchFamily="2" charset="0"/>
              </a:defRPr>
            </a:lvl1pPr>
          </a:lstStyle>
          <a:p>
            <a:r>
              <a:rPr lang="it-IT" dirty="0">
                <a:solidFill>
                  <a:srgbClr val="00B050"/>
                </a:solidFill>
              </a:rPr>
              <a:t>OBJECTIVE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638B579-2194-15DF-EA52-44009C4386CB}"/>
              </a:ext>
            </a:extLst>
          </p:cNvPr>
          <p:cNvSpPr/>
          <p:nvPr/>
        </p:nvSpPr>
        <p:spPr>
          <a:xfrm>
            <a:off x="490409" y="-4748490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E71473F3-1D75-C038-79BB-1B024F460FC2}"/>
              </a:ext>
            </a:extLst>
          </p:cNvPr>
          <p:cNvSpPr/>
          <p:nvPr/>
        </p:nvSpPr>
        <p:spPr>
          <a:xfrm>
            <a:off x="485349" y="-7002476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3CB7A7-E1E3-0287-FD57-D224DBED759A}"/>
              </a:ext>
            </a:extLst>
          </p:cNvPr>
          <p:cNvSpPr/>
          <p:nvPr/>
        </p:nvSpPr>
        <p:spPr>
          <a:xfrm>
            <a:off x="484695" y="-2478059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3F0EC18F-B140-0700-A675-23334B032E1E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55895" y="-6221333"/>
            <a:ext cx="1596471" cy="417078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7B1EB787-7763-12C6-3677-074EAE0A81B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860280" y="-4509705"/>
            <a:ext cx="1160872" cy="1451091"/>
          </a:xfrm>
          <a:prstGeom prst="rect">
            <a:avLst/>
          </a:prstGeom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F3FD99A4-8AC1-7F83-7065-20740488E8C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933139" y="-2032639"/>
            <a:ext cx="1229107" cy="1229107"/>
          </a:xfrm>
          <a:prstGeom prst="rect">
            <a:avLst/>
          </a:prstGeom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B23A94EE-969B-774B-A344-CCDD0A6BB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12010309" y="7679328"/>
            <a:ext cx="4985763" cy="68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11">
            <a:extLst>
              <a:ext uri="{FF2B5EF4-FFF2-40B4-BE49-F238E27FC236}">
                <a16:creationId xmlns:a16="http://schemas.microsoft.com/office/drawing/2014/main" id="{061C0711-D5CB-2C0B-2CCF-A696981D00C9}"/>
              </a:ext>
            </a:extLst>
          </p:cNvPr>
          <p:cNvSpPr txBox="1"/>
          <p:nvPr/>
        </p:nvSpPr>
        <p:spPr>
          <a:xfrm>
            <a:off x="2935760" y="-1254766"/>
            <a:ext cx="833381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pPr algn="ctr"/>
            <a:r>
              <a:rPr lang="en-US" sz="3200" b="1" dirty="0">
                <a:solidFill>
                  <a:srgbClr val="404040"/>
                </a:solidFill>
              </a:rPr>
              <a:t>SOLUTIONS TO BOOST     INTEGRATION OF </a:t>
            </a:r>
            <a:r>
              <a:rPr lang="en-US" sz="3200" b="1" dirty="0">
                <a:solidFill>
                  <a:srgbClr val="9F1D63"/>
                </a:solidFill>
              </a:rPr>
              <a:t>ENERGY-EFFICIENCY</a:t>
            </a:r>
          </a:p>
        </p:txBody>
      </p:sp>
    </p:spTree>
    <p:extLst>
      <p:ext uri="{BB962C8B-B14F-4D97-AF65-F5344CB8AC3E}">
        <p14:creationId xmlns:p14="http://schemas.microsoft.com/office/powerpoint/2010/main" val="2124322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E594FA-B453-894C-F002-A59E23538B7D}"/>
              </a:ext>
            </a:extLst>
          </p:cNvPr>
          <p:cNvSpPr/>
          <p:nvPr/>
        </p:nvSpPr>
        <p:spPr>
          <a:xfrm>
            <a:off x="0" y="-13008"/>
            <a:ext cx="12215124" cy="687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1585378" y="498239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028FEB47-E17F-1A87-F807-3B4532553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687334" y="-2019887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1ACC6D-EE1E-E0B8-70DC-2C361B4B40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0" y="-33273"/>
            <a:ext cx="12310304" cy="6924546"/>
          </a:xfrm>
          <a:prstGeom prst="rect">
            <a:avLst/>
          </a:prstGeom>
          <a:noFill/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3628F221-B2E3-1D75-384D-AC3C778E580F}"/>
              </a:ext>
            </a:extLst>
          </p:cNvPr>
          <p:cNvSpPr/>
          <p:nvPr/>
        </p:nvSpPr>
        <p:spPr>
          <a:xfrm>
            <a:off x="490409" y="2361428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60749B3-2712-5AB8-3FA2-A80408515EF0}"/>
              </a:ext>
            </a:extLst>
          </p:cNvPr>
          <p:cNvSpPr/>
          <p:nvPr/>
        </p:nvSpPr>
        <p:spPr>
          <a:xfrm>
            <a:off x="485349" y="107442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4C09E4D-82F3-B41B-B48C-F4E1971F9437}"/>
              </a:ext>
            </a:extLst>
          </p:cNvPr>
          <p:cNvSpPr/>
          <p:nvPr/>
        </p:nvSpPr>
        <p:spPr>
          <a:xfrm>
            <a:off x="484695" y="4631859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7C6EB95-8127-2DFC-5179-F5E9F83B2C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5895" y="888585"/>
            <a:ext cx="1596471" cy="41707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09B191E4-B349-4CCC-4D1C-D54D12C68D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0280" y="2600213"/>
            <a:ext cx="1160872" cy="1451091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F01B4EE-8D35-4D3C-E381-55F25F0049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3139" y="5077279"/>
            <a:ext cx="1229107" cy="122910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0B4F963-33B1-09D3-5A07-3D57A2B1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7460659" y="0"/>
            <a:ext cx="4985763" cy="68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1">
            <a:extLst>
              <a:ext uri="{FF2B5EF4-FFF2-40B4-BE49-F238E27FC236}">
                <a16:creationId xmlns:a16="http://schemas.microsoft.com/office/drawing/2014/main" id="{437E519F-EA32-8C41-2733-7DAC8964A0C1}"/>
              </a:ext>
            </a:extLst>
          </p:cNvPr>
          <p:cNvSpPr txBox="1"/>
          <p:nvPr/>
        </p:nvSpPr>
        <p:spPr>
          <a:xfrm>
            <a:off x="6912410" y="8091119"/>
            <a:ext cx="5386016" cy="672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59"/>
              </a:lnSpc>
            </a:pPr>
            <a:r>
              <a:rPr lang="en-US" sz="2800" b="1" dirty="0">
                <a:solidFill>
                  <a:srgbClr val="404040"/>
                </a:solidFill>
                <a:latin typeface="Montserrat" pitchFamily="2" charset="0"/>
              </a:rPr>
              <a:t>ENERGY-EFFICIENT MEASURES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F97F569E-E41D-E2FC-F989-561619BCE6A2}"/>
              </a:ext>
            </a:extLst>
          </p:cNvPr>
          <p:cNvSpPr txBox="1"/>
          <p:nvPr/>
        </p:nvSpPr>
        <p:spPr>
          <a:xfrm>
            <a:off x="2935760" y="200808"/>
            <a:ext cx="833381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pPr algn="ctr"/>
            <a:r>
              <a:rPr lang="en-US" sz="3200" b="1" dirty="0">
                <a:solidFill>
                  <a:srgbClr val="404040"/>
                </a:solidFill>
              </a:rPr>
              <a:t>SOLUTIONS TO BOOST     INTEGRATION OF </a:t>
            </a:r>
            <a:r>
              <a:rPr lang="en-US" sz="3200" b="1" dirty="0">
                <a:solidFill>
                  <a:srgbClr val="9F1D63"/>
                </a:solidFill>
              </a:rPr>
              <a:t>ENERGY-EFFICIENCY</a:t>
            </a: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8DC25A2C-B421-EC03-66BC-52CABAEBE56B}"/>
              </a:ext>
            </a:extLst>
          </p:cNvPr>
          <p:cNvGrpSpPr/>
          <p:nvPr/>
        </p:nvGrpSpPr>
        <p:grpSpPr>
          <a:xfrm>
            <a:off x="3559984" y="8124761"/>
            <a:ext cx="6276026" cy="5852160"/>
            <a:chOff x="3082866" y="749658"/>
            <a:chExt cx="6276026" cy="5852160"/>
          </a:xfrm>
        </p:grpSpPr>
        <p:sp>
          <p:nvSpPr>
            <p:cNvPr id="99" name="Oval 1">
              <a:extLst>
                <a:ext uri="{FF2B5EF4-FFF2-40B4-BE49-F238E27FC236}">
                  <a16:creationId xmlns:a16="http://schemas.microsoft.com/office/drawing/2014/main" id="{A7302BF5-6794-9C87-3ED4-D2E01A939242}"/>
                </a:ext>
              </a:extLst>
            </p:cNvPr>
            <p:cNvSpPr/>
            <p:nvPr/>
          </p:nvSpPr>
          <p:spPr>
            <a:xfrm>
              <a:off x="3082866" y="749658"/>
              <a:ext cx="6065520" cy="5852160"/>
            </a:xfrm>
            <a:prstGeom prst="ellipse">
              <a:avLst/>
            </a:prstGeom>
            <a:noFill/>
            <a:ln w="57150" cap="rnd">
              <a:solidFill>
                <a:srgbClr val="9F1D6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Нашивка 99">
              <a:extLst>
                <a:ext uri="{FF2B5EF4-FFF2-40B4-BE49-F238E27FC236}">
                  <a16:creationId xmlns:a16="http://schemas.microsoft.com/office/drawing/2014/main" id="{E45EDE5B-DB55-8BF1-095C-4362CF812957}"/>
                </a:ext>
              </a:extLst>
            </p:cNvPr>
            <p:cNvSpPr/>
            <p:nvPr/>
          </p:nvSpPr>
          <p:spPr>
            <a:xfrm rot="19807289">
              <a:off x="4007752" y="1143869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1" name="Нашивка 100">
              <a:extLst>
                <a:ext uri="{FF2B5EF4-FFF2-40B4-BE49-F238E27FC236}">
                  <a16:creationId xmlns:a16="http://schemas.microsoft.com/office/drawing/2014/main" id="{748C4371-B639-FBD6-94FD-2AE0A232AAAD}"/>
                </a:ext>
              </a:extLst>
            </p:cNvPr>
            <p:cNvSpPr/>
            <p:nvPr/>
          </p:nvSpPr>
          <p:spPr>
            <a:xfrm rot="4951041">
              <a:off x="8912790" y="3086253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" name="Нашивка 101">
              <a:extLst>
                <a:ext uri="{FF2B5EF4-FFF2-40B4-BE49-F238E27FC236}">
                  <a16:creationId xmlns:a16="http://schemas.microsoft.com/office/drawing/2014/main" id="{FC8AD444-80C3-C10C-D45C-DF963CD92D69}"/>
                </a:ext>
              </a:extLst>
            </p:cNvPr>
            <p:cNvSpPr/>
            <p:nvPr/>
          </p:nvSpPr>
          <p:spPr>
            <a:xfrm rot="12582437">
              <a:off x="4451172" y="6019081"/>
              <a:ext cx="430750" cy="461455"/>
            </a:xfrm>
            <a:prstGeom prst="chevron">
              <a:avLst>
                <a:gd name="adj" fmla="val 62135"/>
              </a:avLst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3" name="Oval 5">
            <a:extLst>
              <a:ext uri="{FF2B5EF4-FFF2-40B4-BE49-F238E27FC236}">
                <a16:creationId xmlns:a16="http://schemas.microsoft.com/office/drawing/2014/main" id="{E77130E2-375D-F3A9-A24C-B55A3ADD7AB9}"/>
              </a:ext>
            </a:extLst>
          </p:cNvPr>
          <p:cNvSpPr>
            <a:spLocks noChangeAspect="1"/>
          </p:cNvSpPr>
          <p:nvPr/>
        </p:nvSpPr>
        <p:spPr>
          <a:xfrm>
            <a:off x="5198406" y="9839484"/>
            <a:ext cx="2836192" cy="2836192"/>
          </a:xfrm>
          <a:prstGeom prst="ellipse">
            <a:avLst/>
          </a:prstGeom>
          <a:noFill/>
          <a:ln w="38100" cap="rnd">
            <a:solidFill>
              <a:srgbClr val="40404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4">
            <a:extLst>
              <a:ext uri="{FF2B5EF4-FFF2-40B4-BE49-F238E27FC236}">
                <a16:creationId xmlns:a16="http://schemas.microsoft.com/office/drawing/2014/main" id="{3A2B1776-2D08-F2C0-433A-A84F99B3B192}"/>
              </a:ext>
            </a:extLst>
          </p:cNvPr>
          <p:cNvSpPr>
            <a:spLocks noChangeAspect="1"/>
          </p:cNvSpPr>
          <p:nvPr/>
        </p:nvSpPr>
        <p:spPr>
          <a:xfrm>
            <a:off x="4797644" y="10231775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218D18B4-46C1-33F7-64FB-BFF0797D2FC7}"/>
              </a:ext>
            </a:extLst>
          </p:cNvPr>
          <p:cNvSpPr>
            <a:spLocks noChangeAspect="1"/>
          </p:cNvSpPr>
          <p:nvPr/>
        </p:nvSpPr>
        <p:spPr>
          <a:xfrm>
            <a:off x="7355360" y="10237116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sp>
        <p:nvSpPr>
          <p:cNvPr id="106" name="Oval 3">
            <a:extLst>
              <a:ext uri="{FF2B5EF4-FFF2-40B4-BE49-F238E27FC236}">
                <a16:creationId xmlns:a16="http://schemas.microsoft.com/office/drawing/2014/main" id="{85AB47E5-B59F-B17E-ECE0-D9D8B35C352D}"/>
              </a:ext>
            </a:extLst>
          </p:cNvPr>
          <p:cNvSpPr>
            <a:spLocks noChangeAspect="1"/>
          </p:cNvSpPr>
          <p:nvPr/>
        </p:nvSpPr>
        <p:spPr>
          <a:xfrm>
            <a:off x="6066172" y="12030715"/>
            <a:ext cx="1080000" cy="108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6873E1D-A923-B10C-B15F-85576BE85F1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710" y="10483681"/>
            <a:ext cx="516239" cy="51623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7B63E469-778D-8934-9EB9-D62AE9D13A4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36" y="10511098"/>
            <a:ext cx="521353" cy="52135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7B933C26-5706-51EC-B6F5-7F976C9EDE0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790" y="12263554"/>
            <a:ext cx="595908" cy="59590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7CF877D3-9461-B452-1C4C-58203490A1A8}"/>
              </a:ext>
            </a:extLst>
          </p:cNvPr>
          <p:cNvSpPr txBox="1"/>
          <p:nvPr/>
        </p:nvSpPr>
        <p:spPr>
          <a:xfrm>
            <a:off x="6210217" y="13108137"/>
            <a:ext cx="748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RISK</a:t>
            </a:r>
            <a:endParaRPr lang="ru-RU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0FFF1B2-D53A-CEE1-1657-E71E47AC6DCF}"/>
              </a:ext>
            </a:extLst>
          </p:cNvPr>
          <p:cNvSpPr txBox="1"/>
          <p:nvPr/>
        </p:nvSpPr>
        <p:spPr>
          <a:xfrm>
            <a:off x="7496919" y="9893242"/>
            <a:ext cx="1075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VALUE</a:t>
            </a:r>
            <a:endParaRPr lang="ru-RU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69F9337-8D34-AAF1-7671-48AB0ECE2C08}"/>
              </a:ext>
            </a:extLst>
          </p:cNvPr>
          <p:cNvSpPr txBox="1"/>
          <p:nvPr/>
        </p:nvSpPr>
        <p:spPr>
          <a:xfrm>
            <a:off x="4830789" y="9906254"/>
            <a:ext cx="89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COST</a:t>
            </a:r>
            <a:endParaRPr lang="ru-RU" dirty="0"/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DE29F145-5F7A-3348-4757-2F094830DDA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450" y="8278469"/>
            <a:ext cx="662509" cy="66250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5CFBB5C6-3A4A-4B22-650F-162B69E4BC0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376" y="9202189"/>
            <a:ext cx="662509" cy="66250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23451F4-67AD-FD47-0E95-66529775D49A}"/>
              </a:ext>
            </a:extLst>
          </p:cNvPr>
          <p:cNvSpPr txBox="1"/>
          <p:nvPr/>
        </p:nvSpPr>
        <p:spPr>
          <a:xfrm>
            <a:off x="9338653" y="8275703"/>
            <a:ext cx="2926035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Enhanced reputation for innovation</a:t>
            </a:r>
          </a:p>
          <a:p>
            <a:r>
              <a:rPr lang="en-GB" sz="1200" dirty="0">
                <a:solidFill>
                  <a:schemeClr val="tx1"/>
                </a:solidFill>
              </a:rPr>
              <a:t> Attraction of environmentally conscious customers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D2878B6-DB47-6ED1-B98C-06E355813115}"/>
              </a:ext>
            </a:extLst>
          </p:cNvPr>
          <p:cNvSpPr txBox="1"/>
          <p:nvPr/>
        </p:nvSpPr>
        <p:spPr>
          <a:xfrm>
            <a:off x="10139853" y="9271119"/>
            <a:ext cx="2179781" cy="461665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 Industrial and policy compliance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AC30B077-82BE-5F80-D0DF-1BCFD71946F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3516" y="11253929"/>
            <a:ext cx="662509" cy="66250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72C86619-D1C0-1087-4622-3E1637DA0CF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0437" y="12321071"/>
            <a:ext cx="662509" cy="662509"/>
          </a:xfrm>
          <a:prstGeom prst="rect">
            <a:avLst/>
          </a:prstGeom>
        </p:spPr>
      </p:pic>
      <p:sp>
        <p:nvSpPr>
          <p:cNvPr id="119" name="Shape 269">
            <a:extLst>
              <a:ext uri="{FF2B5EF4-FFF2-40B4-BE49-F238E27FC236}">
                <a16:creationId xmlns:a16="http://schemas.microsoft.com/office/drawing/2014/main" id="{804F3C17-F218-C505-D1F5-24C7E655C83C}"/>
              </a:ext>
            </a:extLst>
          </p:cNvPr>
          <p:cNvSpPr/>
          <p:nvPr/>
        </p:nvSpPr>
        <p:spPr>
          <a:xfrm>
            <a:off x="10074406" y="11353895"/>
            <a:ext cx="18407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en-GB" sz="1200" dirty="0">
                <a:latin typeface="Montserrat" pitchFamily="2" charset="0"/>
              </a:rPr>
              <a:t> Reduced energy and operating cost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251FBAC-58AB-E59F-6D57-A1A390AE308B}"/>
              </a:ext>
            </a:extLst>
          </p:cNvPr>
          <p:cNvSpPr txBox="1"/>
          <p:nvPr/>
        </p:nvSpPr>
        <p:spPr>
          <a:xfrm>
            <a:off x="10277318" y="12225385"/>
            <a:ext cx="1678244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 Higher production capacity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 Lower carbon products</a:t>
            </a: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4B5052C8-5C47-CF42-D97E-F3A947DF632E}"/>
              </a:ext>
            </a:extLst>
          </p:cNvPr>
          <p:cNvGrpSpPr/>
          <p:nvPr/>
        </p:nvGrpSpPr>
        <p:grpSpPr>
          <a:xfrm>
            <a:off x="2577360" y="11468791"/>
            <a:ext cx="2178306" cy="2179355"/>
            <a:chOff x="534789" y="1966184"/>
            <a:chExt cx="2789816" cy="2791160"/>
          </a:xfrm>
        </p:grpSpPr>
        <p:sp>
          <p:nvSpPr>
            <p:cNvPr id="122" name="Овал 16">
              <a:extLst>
                <a:ext uri="{FF2B5EF4-FFF2-40B4-BE49-F238E27FC236}">
                  <a16:creationId xmlns:a16="http://schemas.microsoft.com/office/drawing/2014/main" id="{4EFCE44A-8CD4-673C-73BB-B012ACD5DC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789" y="1966184"/>
              <a:ext cx="2789816" cy="279116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3" name="Picture 3">
              <a:extLst>
                <a:ext uri="{FF2B5EF4-FFF2-40B4-BE49-F238E27FC236}">
                  <a16:creationId xmlns:a16="http://schemas.microsoft.com/office/drawing/2014/main" id="{D74434C2-2587-112E-8355-77B2CB6E4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42577" y="2757744"/>
              <a:ext cx="1793113" cy="468451"/>
            </a:xfrm>
            <a:prstGeom prst="rect">
              <a:avLst/>
            </a:prstGeom>
          </p:spPr>
        </p:pic>
        <p:sp>
          <p:nvSpPr>
            <p:cNvPr id="124" name="TextBox 25">
              <a:extLst>
                <a:ext uri="{FF2B5EF4-FFF2-40B4-BE49-F238E27FC236}">
                  <a16:creationId xmlns:a16="http://schemas.microsoft.com/office/drawing/2014/main" id="{4D37BCFF-104A-8CC3-4645-C1055CE9EE9B}"/>
                </a:ext>
              </a:extLst>
            </p:cNvPr>
            <p:cNvSpPr txBox="1"/>
            <p:nvPr/>
          </p:nvSpPr>
          <p:spPr>
            <a:xfrm>
              <a:off x="635633" y="3692606"/>
              <a:ext cx="2560207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sz="1600" dirty="0"/>
                <a:t>INSTRUMENT SUPPLIERS</a:t>
              </a: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10B4DD13-73CA-7D32-F367-FF88F768ED5B}"/>
              </a:ext>
            </a:extLst>
          </p:cNvPr>
          <p:cNvGrpSpPr/>
          <p:nvPr/>
        </p:nvGrpSpPr>
        <p:grpSpPr>
          <a:xfrm>
            <a:off x="8197752" y="11405735"/>
            <a:ext cx="2179781" cy="2179781"/>
            <a:chOff x="8559318" y="1981343"/>
            <a:chExt cx="2791705" cy="2791705"/>
          </a:xfrm>
        </p:grpSpPr>
        <p:sp>
          <p:nvSpPr>
            <p:cNvPr id="126" name="Овал 18">
              <a:extLst>
                <a:ext uri="{FF2B5EF4-FFF2-40B4-BE49-F238E27FC236}">
                  <a16:creationId xmlns:a16="http://schemas.microsoft.com/office/drawing/2014/main" id="{8B441A45-4F9D-2A50-99F8-CADB18E3FCFB}"/>
                </a:ext>
              </a:extLst>
            </p:cNvPr>
            <p:cNvSpPr/>
            <p:nvPr/>
          </p:nvSpPr>
          <p:spPr>
            <a:xfrm>
              <a:off x="8559318" y="1981343"/>
              <a:ext cx="2791705" cy="2791705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TextBox 27">
              <a:extLst>
                <a:ext uri="{FF2B5EF4-FFF2-40B4-BE49-F238E27FC236}">
                  <a16:creationId xmlns:a16="http://schemas.microsoft.com/office/drawing/2014/main" id="{0FD0105B-1870-9D3B-908D-DFDFD5EAC20F}"/>
                </a:ext>
              </a:extLst>
            </p:cNvPr>
            <p:cNvSpPr txBox="1"/>
            <p:nvPr/>
          </p:nvSpPr>
          <p:spPr>
            <a:xfrm>
              <a:off x="9138856" y="3784081"/>
              <a:ext cx="1763290" cy="6898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  <p:pic>
          <p:nvPicPr>
            <p:cNvPr id="128" name="Picture 4">
              <a:extLst>
                <a:ext uri="{FF2B5EF4-FFF2-40B4-BE49-F238E27FC236}">
                  <a16:creationId xmlns:a16="http://schemas.microsoft.com/office/drawing/2014/main" id="{6A40E37C-C19B-B52B-A563-64F33C68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449883" y="2348989"/>
              <a:ext cx="1033699" cy="1033699"/>
            </a:xfrm>
            <a:prstGeom prst="rect">
              <a:avLst/>
            </a:prstGeom>
          </p:spPr>
        </p:pic>
      </p:grp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94979F8B-75E4-E1D3-CCDD-4FE7CBCDB94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07" y="9398441"/>
            <a:ext cx="662509" cy="66250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CC135605-F261-7827-F143-F08294A20B4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02" y="10339501"/>
            <a:ext cx="662509" cy="66250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24DACC96-6B04-2DAC-15D5-0E713308AA03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91" y="11196472"/>
            <a:ext cx="662509" cy="662509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608A2ED2-16B9-1366-7DE0-E5464EF51425}"/>
              </a:ext>
            </a:extLst>
          </p:cNvPr>
          <p:cNvSpPr txBox="1"/>
          <p:nvPr/>
        </p:nvSpPr>
        <p:spPr>
          <a:xfrm>
            <a:off x="1362735" y="9436988"/>
            <a:ext cx="2483638" cy="6463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Increased profitability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Potential for long-term partnerships 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8575AAF-7C0D-6182-4F9B-46F4633B7A23}"/>
              </a:ext>
            </a:extLst>
          </p:cNvPr>
          <p:cNvSpPr txBox="1"/>
          <p:nvPr/>
        </p:nvSpPr>
        <p:spPr>
          <a:xfrm>
            <a:off x="1411958" y="10282155"/>
            <a:ext cx="2366103" cy="830997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Enhanced customer relationships</a:t>
            </a:r>
          </a:p>
          <a:p>
            <a:r>
              <a:rPr lang="en-GB" sz="1200" dirty="0">
                <a:solidFill>
                  <a:schemeClr val="tx1"/>
                </a:solidFill>
              </a:rPr>
              <a:t>Sustainability support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3ACAE95-E470-EA58-45F4-37EB7A0053B1}"/>
              </a:ext>
            </a:extLst>
          </p:cNvPr>
          <p:cNvSpPr txBox="1"/>
          <p:nvPr/>
        </p:nvSpPr>
        <p:spPr>
          <a:xfrm>
            <a:off x="1414336" y="11284573"/>
            <a:ext cx="1639409" cy="459431"/>
          </a:xfrm>
          <a:prstGeom prst="rect">
            <a:avLst/>
          </a:prstGeom>
          <a:ln w="12700">
            <a:miter lim="400000"/>
          </a:ln>
        </p:spPr>
        <p:txBody>
          <a:bodyPr wrap="square" lIns="30479" rIns="30479">
            <a:spAutoFit/>
          </a:bodyPr>
          <a:lstStyle>
            <a:defPPr>
              <a:defRPr lang="ru-RU"/>
            </a:defPPr>
            <a:lvl1pPr>
              <a:buFont typeface="Arial" panose="020B0604020202020204" pitchFamily="34" charset="0"/>
              <a:buChar char="•"/>
              <a:defRPr>
                <a:solidFill>
                  <a:srgbClr val="374151"/>
                </a:solidFill>
                <a:latin typeface="Montserrat" pitchFamily="2" charset="0"/>
              </a:defRPr>
            </a:lvl1pPr>
          </a:lstStyle>
          <a:p>
            <a:r>
              <a:rPr lang="en-GB" sz="1200" dirty="0">
                <a:solidFill>
                  <a:schemeClr val="tx1"/>
                </a:solidFill>
              </a:rPr>
              <a:t>Industrial and policy compliance</a:t>
            </a:r>
          </a:p>
        </p:txBody>
      </p:sp>
      <p:sp>
        <p:nvSpPr>
          <p:cNvPr id="135" name="TextBox 11">
            <a:extLst>
              <a:ext uri="{FF2B5EF4-FFF2-40B4-BE49-F238E27FC236}">
                <a16:creationId xmlns:a16="http://schemas.microsoft.com/office/drawing/2014/main" id="{2152673B-B436-52C8-CD09-C350B930E838}"/>
              </a:ext>
            </a:extLst>
          </p:cNvPr>
          <p:cNvSpPr txBox="1"/>
          <p:nvPr/>
        </p:nvSpPr>
        <p:spPr>
          <a:xfrm>
            <a:off x="13348758" y="602051"/>
            <a:ext cx="593015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sz="3200" b="1" dirty="0"/>
              <a:t>Challenges to implement efficient solutions</a:t>
            </a:r>
          </a:p>
        </p:txBody>
      </p:sp>
      <p:sp>
        <p:nvSpPr>
          <p:cNvPr id="136" name="TextBox 10">
            <a:extLst>
              <a:ext uri="{FF2B5EF4-FFF2-40B4-BE49-F238E27FC236}">
                <a16:creationId xmlns:a16="http://schemas.microsoft.com/office/drawing/2014/main" id="{645A2586-1585-C7B1-1644-84B0F00BD1A0}"/>
              </a:ext>
            </a:extLst>
          </p:cNvPr>
          <p:cNvSpPr txBox="1"/>
          <p:nvPr/>
        </p:nvSpPr>
        <p:spPr>
          <a:xfrm rot="18386085">
            <a:off x="1593310" y="10891541"/>
            <a:ext cx="3082533" cy="700256"/>
          </a:xfrm>
          <a:prstGeom prst="rect">
            <a:avLst/>
          </a:prstGeom>
        </p:spPr>
        <p:txBody>
          <a:bodyPr wrap="square" lIns="0" tIns="0" rIns="0" bIns="0" rtlCol="0" anchor="t">
            <a:prstTxWarp prst="textArchDown">
              <a:avLst>
                <a:gd name="adj" fmla="val 21141695"/>
              </a:avLst>
            </a:prstTxWarp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9F1D63"/>
                </a:solidFill>
                <a:latin typeface="Montserrat" pitchFamily="2" charset="0"/>
              </a:rPr>
              <a:t>EFFICIENCY CURVE</a:t>
            </a:r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A7D437CA-2FB5-313E-DF71-96CF019B0365}"/>
              </a:ext>
            </a:extLst>
          </p:cNvPr>
          <p:cNvGrpSpPr/>
          <p:nvPr/>
        </p:nvGrpSpPr>
        <p:grpSpPr>
          <a:xfrm>
            <a:off x="1552176" y="9089376"/>
            <a:ext cx="4419600" cy="4165600"/>
            <a:chOff x="1524000" y="778933"/>
            <a:chExt cx="4419600" cy="4165600"/>
          </a:xfrm>
        </p:grpSpPr>
        <p:cxnSp>
          <p:nvCxnSpPr>
            <p:cNvPr id="138" name="Прямая со стрелкой 137">
              <a:extLst>
                <a:ext uri="{FF2B5EF4-FFF2-40B4-BE49-F238E27FC236}">
                  <a16:creationId xmlns:a16="http://schemas.microsoft.com/office/drawing/2014/main" id="{FB01059E-7363-BE50-924E-D5D74F7F57AA}"/>
                </a:ext>
              </a:extLst>
            </p:cNvPr>
            <p:cNvCxnSpPr/>
            <p:nvPr/>
          </p:nvCxnSpPr>
          <p:spPr>
            <a:xfrm flipV="1">
              <a:off x="1524000" y="778933"/>
              <a:ext cx="0" cy="416560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>
              <a:extLst>
                <a:ext uri="{FF2B5EF4-FFF2-40B4-BE49-F238E27FC236}">
                  <a16:creationId xmlns:a16="http://schemas.microsoft.com/office/drawing/2014/main" id="{29130B84-CD25-9F14-7F6B-A09A99D5EF46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944533"/>
              <a:ext cx="4419600" cy="0"/>
            </a:xfrm>
            <a:prstGeom prst="straightConnector1">
              <a:avLst/>
            </a:prstGeom>
            <a:ln w="25400" cap="rnd">
              <a:solidFill>
                <a:srgbClr val="404040"/>
              </a:solidFill>
              <a:round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id="{AAE0347A-A7A8-22CB-392E-231C5F6F7BA7}"/>
                  </a:ext>
                </a:extLst>
              </p14:cNvPr>
              <p14:cNvContentPartPr/>
              <p14:nvPr/>
            </p14:nvContentPartPr>
            <p14:xfrm>
              <a:off x="1597668" y="9101137"/>
              <a:ext cx="3251625" cy="4130176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AAE0347A-A7A8-22CB-392E-231C5F6F7BA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77147" y="9080618"/>
                <a:ext cx="3292666" cy="4171215"/>
              </a:xfrm>
              <a:prstGeom prst="rect">
                <a:avLst/>
              </a:prstGeom>
            </p:spPr>
          </p:pic>
        </mc:Fallback>
      </mc:AlternateContent>
      <p:sp>
        <p:nvSpPr>
          <p:cNvPr id="141" name="TextBox 140">
            <a:extLst>
              <a:ext uri="{FF2B5EF4-FFF2-40B4-BE49-F238E27FC236}">
                <a16:creationId xmlns:a16="http://schemas.microsoft.com/office/drawing/2014/main" id="{536C94C2-26F5-D29B-B41E-EC7AC53CD82C}"/>
              </a:ext>
            </a:extLst>
          </p:cNvPr>
          <p:cNvSpPr txBox="1"/>
          <p:nvPr/>
        </p:nvSpPr>
        <p:spPr>
          <a:xfrm rot="16200000">
            <a:off x="-413351" y="11120848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Implementation uncertainty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D1BA9CD-9BD9-26A5-3EB5-C7F4836294B8}"/>
              </a:ext>
            </a:extLst>
          </p:cNvPr>
          <p:cNvSpPr txBox="1"/>
          <p:nvPr/>
        </p:nvSpPr>
        <p:spPr>
          <a:xfrm>
            <a:off x="2567277" y="1327864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Montserrat" pitchFamily="2" charset="0"/>
              </a:rPr>
              <a:t>Energy efficiency</a:t>
            </a:r>
            <a:endParaRPr lang="ru-RU" dirty="0">
              <a:solidFill>
                <a:srgbClr val="404040"/>
              </a:solidFill>
              <a:latin typeface="Montserrat" pitchFamily="2" charset="0"/>
            </a:endParaRP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B4518C67-7E5E-550F-8439-C28A9300176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9204" y="2992038"/>
            <a:ext cx="572815" cy="572815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EF47F422-57AC-09C7-D04E-E765325EE95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7106" y="2416638"/>
            <a:ext cx="572815" cy="572815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CC412AA5-AAFD-5124-C424-495FFDB9D6E2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1810" y="1797589"/>
            <a:ext cx="572815" cy="572815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1A27EC49-0D0A-3A9B-3CF3-2F2C882F294E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064" y="4198019"/>
            <a:ext cx="572815" cy="572815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036A4C00-3A0B-08A6-B9EE-4C1ADD227FC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8418" y="3587392"/>
            <a:ext cx="572815" cy="572815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B1E850F-2E7D-29FF-52FB-496ABF585BD1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1540" y="4784275"/>
            <a:ext cx="572815" cy="572815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3410B42A-201C-F168-D137-9B54569C20FC}"/>
              </a:ext>
            </a:extLst>
          </p:cNvPr>
          <p:cNvSpPr txBox="1"/>
          <p:nvPr/>
        </p:nvSpPr>
        <p:spPr>
          <a:xfrm>
            <a:off x="12225319" y="3106028"/>
            <a:ext cx="5445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NEW EFFICIENT TECHNOLOGIES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20A9448-17F2-CF01-9CE1-0109DBD17B7A}"/>
              </a:ext>
            </a:extLst>
          </p:cNvPr>
          <p:cNvSpPr txBox="1"/>
          <p:nvPr/>
        </p:nvSpPr>
        <p:spPr>
          <a:xfrm>
            <a:off x="11952289" y="1911860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ISO STANDARDS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F282793-A058-940F-6807-7A55F7AB974D}"/>
              </a:ext>
            </a:extLst>
          </p:cNvPr>
          <p:cNvSpPr txBox="1"/>
          <p:nvPr/>
        </p:nvSpPr>
        <p:spPr>
          <a:xfrm>
            <a:off x="11948510" y="2508944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Montserrat" pitchFamily="2" charset="0"/>
              </a:rPr>
              <a:t>POLICY INTEGRATIONS</a:t>
            </a:r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EB76EB8-627F-B3B2-9FF0-5E7A9E8E380F}"/>
              </a:ext>
            </a:extLst>
          </p:cNvPr>
          <p:cNvSpPr txBox="1"/>
          <p:nvPr/>
        </p:nvSpPr>
        <p:spPr>
          <a:xfrm>
            <a:off x="13698442" y="3703112"/>
            <a:ext cx="3967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EXPERTISE </a:t>
            </a:r>
            <a:endParaRPr lang="en-U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2C48419-CA58-C335-F806-CE8414CF95FE}"/>
              </a:ext>
            </a:extLst>
          </p:cNvPr>
          <p:cNvSpPr txBox="1"/>
          <p:nvPr/>
        </p:nvSpPr>
        <p:spPr>
          <a:xfrm>
            <a:off x="11915107" y="4300196"/>
            <a:ext cx="574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BEHAVIOUR</a:t>
            </a:r>
            <a:r>
              <a:rPr lang="it-IT"/>
              <a:t>AL</a:t>
            </a:r>
            <a:r>
              <a:rPr lang="en-US"/>
              <a:t> CHANGE</a:t>
            </a:r>
            <a:endParaRPr lang="en-US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E2AE770-90DC-773D-5ADE-55AA6CC8969F}"/>
              </a:ext>
            </a:extLst>
          </p:cNvPr>
          <p:cNvSpPr txBox="1"/>
          <p:nvPr/>
        </p:nvSpPr>
        <p:spPr>
          <a:xfrm>
            <a:off x="14316157" y="4897282"/>
            <a:ext cx="3364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r>
              <a:rPr lang="en-US"/>
              <a:t>DIGITALIZATION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5" name="Рукописный ввод 42">
                <a:extLst>
                  <a:ext uri="{FF2B5EF4-FFF2-40B4-BE49-F238E27FC236}">
                    <a16:creationId xmlns:a16="http://schemas.microsoft.com/office/drawing/2014/main" id="{EA6591E1-AB30-9223-FA03-E5DBD432842B}"/>
                  </a:ext>
                </a:extLst>
              </p14:cNvPr>
              <p14:cNvContentPartPr/>
              <p14:nvPr/>
            </p14:nvContentPartPr>
            <p14:xfrm>
              <a:off x="1558656" y="11837015"/>
              <a:ext cx="4246482" cy="1406130"/>
            </p14:xfrm>
          </p:contentPart>
        </mc:Choice>
        <mc:Fallback xmlns="">
          <p:pic>
            <p:nvPicPr>
              <p:cNvPr id="155" name="Рукописный ввод 42">
                <a:extLst>
                  <a:ext uri="{FF2B5EF4-FFF2-40B4-BE49-F238E27FC236}">
                    <a16:creationId xmlns:a16="http://schemas.microsoft.com/office/drawing/2014/main" id="{EA6591E1-AB30-9223-FA03-E5DBD432842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38135" y="11816501"/>
                <a:ext cx="4287525" cy="1447159"/>
              </a:xfrm>
              <a:prstGeom prst="rect">
                <a:avLst/>
              </a:prstGeom>
            </p:spPr>
          </p:pic>
        </mc:Fallback>
      </mc:AlternateContent>
      <p:sp>
        <p:nvSpPr>
          <p:cNvPr id="156" name="TextBox 155">
            <a:extLst>
              <a:ext uri="{FF2B5EF4-FFF2-40B4-BE49-F238E27FC236}">
                <a16:creationId xmlns:a16="http://schemas.microsoft.com/office/drawing/2014/main" id="{2FD0B10E-BD4A-8C91-036E-43B714158A89}"/>
              </a:ext>
            </a:extLst>
          </p:cNvPr>
          <p:cNvSpPr txBox="1"/>
          <p:nvPr/>
        </p:nvSpPr>
        <p:spPr>
          <a:xfrm rot="19772295">
            <a:off x="3349256" y="11449855"/>
            <a:ext cx="2403543" cy="886461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prstTxWarp prst="textArchDown">
              <a:avLst>
                <a:gd name="adj" fmla="val 1381067"/>
              </a:avLst>
            </a:prstTxWarp>
            <a:spAutoFit/>
          </a:bodyPr>
          <a:lstStyle>
            <a:defPPr>
              <a:defRPr lang="ru-RU"/>
            </a:defPPr>
            <a:lvl1pPr algn="ctr">
              <a:lnSpc>
                <a:spcPts val="3200"/>
              </a:lnSpc>
              <a:defRPr sz="2400">
                <a:solidFill>
                  <a:srgbClr val="9F1D63"/>
                </a:solidFill>
                <a:latin typeface="Montserrat" pitchFamily="2" charset="0"/>
              </a:defRPr>
            </a:lvl1pPr>
          </a:lstStyle>
          <a:p>
            <a:r>
              <a:rPr lang="it-IT" dirty="0">
                <a:solidFill>
                  <a:srgbClr val="00B050"/>
                </a:solidFill>
              </a:rPr>
              <a:t>OBJECTIVE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7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1585378" y="498239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028FEB47-E17F-1A87-F807-3B4532553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687334" y="-2019887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1ACC6D-EE1E-E0B8-70DC-2C361B4B40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0" y="-33273"/>
            <a:ext cx="12310304" cy="6924546"/>
          </a:xfrm>
          <a:prstGeom prst="rect">
            <a:avLst/>
          </a:prstGeom>
          <a:noFill/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3628F221-B2E3-1D75-384D-AC3C778E580F}"/>
              </a:ext>
            </a:extLst>
          </p:cNvPr>
          <p:cNvSpPr/>
          <p:nvPr/>
        </p:nvSpPr>
        <p:spPr>
          <a:xfrm>
            <a:off x="490409" y="2361428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60749B3-2712-5AB8-3FA2-A80408515EF0}"/>
              </a:ext>
            </a:extLst>
          </p:cNvPr>
          <p:cNvSpPr/>
          <p:nvPr/>
        </p:nvSpPr>
        <p:spPr>
          <a:xfrm>
            <a:off x="485349" y="107442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4C09E4D-82F3-B41B-B48C-F4E1971F9437}"/>
              </a:ext>
            </a:extLst>
          </p:cNvPr>
          <p:cNvSpPr/>
          <p:nvPr/>
        </p:nvSpPr>
        <p:spPr>
          <a:xfrm>
            <a:off x="484695" y="4631859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7C6EB95-8127-2DFC-5179-F5E9F83B2C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5895" y="888585"/>
            <a:ext cx="1596471" cy="41707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09B191E4-B349-4CCC-4D1C-D54D12C68D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0280" y="2600213"/>
            <a:ext cx="1160872" cy="1451091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F01B4EE-8D35-4D3C-E381-55F25F0049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3139" y="5077279"/>
            <a:ext cx="1229107" cy="122910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0B4F963-33B1-09D3-5A07-3D57A2B1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7460659" y="0"/>
            <a:ext cx="4985763" cy="68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1">
            <a:extLst>
              <a:ext uri="{FF2B5EF4-FFF2-40B4-BE49-F238E27FC236}">
                <a16:creationId xmlns:a16="http://schemas.microsoft.com/office/drawing/2014/main" id="{437E519F-EA32-8C41-2733-7DAC8964A0C1}"/>
              </a:ext>
            </a:extLst>
          </p:cNvPr>
          <p:cNvSpPr txBox="1"/>
          <p:nvPr/>
        </p:nvSpPr>
        <p:spPr>
          <a:xfrm>
            <a:off x="6912410" y="8091119"/>
            <a:ext cx="5386016" cy="672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59"/>
              </a:lnSpc>
            </a:pPr>
            <a:r>
              <a:rPr lang="en-US" sz="2800" b="1" dirty="0">
                <a:solidFill>
                  <a:srgbClr val="404040"/>
                </a:solidFill>
                <a:latin typeface="Montserrat" pitchFamily="2" charset="0"/>
              </a:rPr>
              <a:t>ENERGY-EFFICIENT MEASURES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CDE9195-82CC-B132-F3BA-CFE7A4EEBA2D}"/>
              </a:ext>
            </a:extLst>
          </p:cNvPr>
          <p:cNvGrpSpPr/>
          <p:nvPr/>
        </p:nvGrpSpPr>
        <p:grpSpPr>
          <a:xfrm flipH="1">
            <a:off x="6232849" y="1559740"/>
            <a:ext cx="4147322" cy="533401"/>
            <a:chOff x="1790699" y="1828800"/>
            <a:chExt cx="2705101" cy="533401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F903C0C4-C591-2C91-DF98-BDCA9E2548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0699" y="1828800"/>
              <a:ext cx="671565" cy="53340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86BDBE71-B40D-1BDB-4935-3D3D75A95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8400" y="2362201"/>
              <a:ext cx="2057400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5AA1FAB-A6BF-7484-38FB-19EC32FAA694}"/>
              </a:ext>
            </a:extLst>
          </p:cNvPr>
          <p:cNvGrpSpPr/>
          <p:nvPr/>
        </p:nvGrpSpPr>
        <p:grpSpPr>
          <a:xfrm flipH="1">
            <a:off x="3923971" y="5642370"/>
            <a:ext cx="4480053" cy="533401"/>
            <a:chOff x="1790699" y="1828800"/>
            <a:chExt cx="3004763" cy="533401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CBDAE37-E67D-A9B4-013F-D9F51E554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0699" y="1828800"/>
              <a:ext cx="745646" cy="53340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0C5AE5FA-AB30-B765-B1A5-0DA8A3E13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1220" y="2362201"/>
              <a:ext cx="2284242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9CB55FB-F85C-16FE-6FA0-334DCB224D62}"/>
              </a:ext>
            </a:extLst>
          </p:cNvPr>
          <p:cNvGrpSpPr/>
          <p:nvPr/>
        </p:nvGrpSpPr>
        <p:grpSpPr>
          <a:xfrm flipH="1">
            <a:off x="6095999" y="3515954"/>
            <a:ext cx="3281812" cy="533401"/>
            <a:chOff x="1900628" y="1828800"/>
            <a:chExt cx="2894834" cy="533401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639D9479-23B2-B602-2E57-7ADB0258B4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0628" y="1828800"/>
              <a:ext cx="616982" cy="533401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0480ED79-6D45-C94D-9E5A-AB9FA7D29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610" y="2362201"/>
              <a:ext cx="2277852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1">
            <a:extLst>
              <a:ext uri="{FF2B5EF4-FFF2-40B4-BE49-F238E27FC236}">
                <a16:creationId xmlns:a16="http://schemas.microsoft.com/office/drawing/2014/main" id="{F97F569E-E41D-E2FC-F989-561619BCE6A2}"/>
              </a:ext>
            </a:extLst>
          </p:cNvPr>
          <p:cNvSpPr txBox="1"/>
          <p:nvPr/>
        </p:nvSpPr>
        <p:spPr>
          <a:xfrm>
            <a:off x="2935760" y="200808"/>
            <a:ext cx="833381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pPr algn="ctr"/>
            <a:r>
              <a:rPr lang="en-US" sz="3200" b="1" dirty="0">
                <a:solidFill>
                  <a:srgbClr val="404040"/>
                </a:solidFill>
              </a:rPr>
              <a:t>SOLUTIONS TO BOOST     INTEGRATION OF </a:t>
            </a:r>
            <a:r>
              <a:rPr lang="en-US" sz="3200" b="1" dirty="0">
                <a:solidFill>
                  <a:srgbClr val="9F1D63"/>
                </a:solidFill>
              </a:rPr>
              <a:t>ENERGY-EFFICIENCY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7A5F9-8791-2932-E672-89E333A8132F}"/>
              </a:ext>
            </a:extLst>
          </p:cNvPr>
          <p:cNvSpPr txBox="1"/>
          <p:nvPr/>
        </p:nvSpPr>
        <p:spPr>
          <a:xfrm>
            <a:off x="2971042" y="5590802"/>
            <a:ext cx="4480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dirty="0" err="1">
                <a:latin typeface="Montserrat" pitchFamily="2" charset="0"/>
              </a:rPr>
              <a:t>Need</a:t>
            </a:r>
            <a:r>
              <a:rPr lang="it-IT" sz="1600" dirty="0">
                <a:latin typeface="Montserrat" pitchFamily="2" charset="0"/>
              </a:rPr>
              <a:t> for support of policy</a:t>
            </a:r>
          </a:p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Makers, energy </a:t>
            </a:r>
            <a:r>
              <a:rPr lang="it-IT" sz="1600" b="0" i="0" dirty="0" err="1">
                <a:effectLst/>
                <a:latin typeface="Montserrat" pitchFamily="2" charset="0"/>
              </a:rPr>
              <a:t>agencies</a:t>
            </a:r>
            <a:r>
              <a:rPr lang="it-IT" sz="1600" b="0" i="0" dirty="0">
                <a:effectLst/>
                <a:latin typeface="Montserrat" pitchFamily="2" charset="0"/>
              </a:rPr>
              <a:t>, governments, </a:t>
            </a:r>
            <a:endParaRPr lang="en-GB" sz="1600" b="0" i="0" dirty="0">
              <a:effectLst/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FF591-8D36-7D1E-82B5-225A00FC68FC}"/>
              </a:ext>
            </a:extLst>
          </p:cNvPr>
          <p:cNvSpPr txBox="1"/>
          <p:nvPr/>
        </p:nvSpPr>
        <p:spPr>
          <a:xfrm>
            <a:off x="4052812" y="4808597"/>
            <a:ext cx="3472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Networking and </a:t>
            </a:r>
            <a:r>
              <a:rPr lang="it-IT" sz="1600" b="0" i="0" dirty="0" err="1">
                <a:effectLst/>
                <a:latin typeface="Montserrat" pitchFamily="2" charset="0"/>
              </a:rPr>
              <a:t>collaboration</a:t>
            </a:r>
            <a:endParaRPr lang="it-IT" sz="1600" b="0" i="0" dirty="0">
              <a:effectLst/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D669A-6BA7-F92B-6C06-A25DD946B7F1}"/>
              </a:ext>
            </a:extLst>
          </p:cNvPr>
          <p:cNvSpPr txBox="1"/>
          <p:nvPr/>
        </p:nvSpPr>
        <p:spPr>
          <a:xfrm>
            <a:off x="4459414" y="3682423"/>
            <a:ext cx="3472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dirty="0" err="1">
                <a:latin typeface="Montserrat" pitchFamily="2" charset="0"/>
              </a:rPr>
              <a:t>Education</a:t>
            </a:r>
            <a:endParaRPr lang="it-IT" sz="1600" dirty="0"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46729-93DF-5545-39B9-A7D30B8CA1F3}"/>
              </a:ext>
            </a:extLst>
          </p:cNvPr>
          <p:cNvSpPr txBox="1"/>
          <p:nvPr/>
        </p:nvSpPr>
        <p:spPr>
          <a:xfrm>
            <a:off x="4931096" y="2708414"/>
            <a:ext cx="3472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Software for </a:t>
            </a:r>
            <a:r>
              <a:rPr lang="it-IT" sz="1600" b="0" i="0" dirty="0" err="1">
                <a:effectLst/>
                <a:latin typeface="Montserrat" pitchFamily="2" charset="0"/>
              </a:rPr>
              <a:t>efficient</a:t>
            </a:r>
            <a:r>
              <a:rPr lang="it-IT" sz="1600" b="0" i="0" dirty="0">
                <a:effectLst/>
                <a:latin typeface="Montserrat" pitchFamily="2" charset="0"/>
              </a:rPr>
              <a:t>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5AF67C-E013-E3D2-5D6D-E0140DD1DBAF}"/>
              </a:ext>
            </a:extLst>
          </p:cNvPr>
          <p:cNvSpPr txBox="1"/>
          <p:nvPr/>
        </p:nvSpPr>
        <p:spPr>
          <a:xfrm>
            <a:off x="5739815" y="1451631"/>
            <a:ext cx="3571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Promotion and </a:t>
            </a:r>
            <a:r>
              <a:rPr lang="it-IT" sz="1600" b="0" i="0" dirty="0" err="1">
                <a:effectLst/>
                <a:latin typeface="Montserrat" pitchFamily="2" charset="0"/>
              </a:rPr>
              <a:t>integration</a:t>
            </a:r>
            <a:r>
              <a:rPr lang="it-IT" sz="1600" b="0" i="0" dirty="0">
                <a:effectLst/>
                <a:latin typeface="Montserrat" pitchFamily="2" charset="0"/>
              </a:rPr>
              <a:t> </a:t>
            </a:r>
          </a:p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of </a:t>
            </a:r>
            <a:r>
              <a:rPr lang="it-IT" sz="1600" b="0" i="0" dirty="0" err="1">
                <a:effectLst/>
                <a:latin typeface="Montserrat" pitchFamily="2" charset="0"/>
              </a:rPr>
              <a:t>efficient</a:t>
            </a:r>
            <a:r>
              <a:rPr lang="it-IT" sz="1600" b="0" i="0" dirty="0">
                <a:effectLst/>
                <a:latin typeface="Montserrat" pitchFamily="2" charset="0"/>
              </a:rPr>
              <a:t> </a:t>
            </a:r>
            <a:r>
              <a:rPr lang="it-IT" sz="1600" b="0" i="0" dirty="0" err="1">
                <a:effectLst/>
                <a:latin typeface="Montserrat" pitchFamily="2" charset="0"/>
              </a:rPr>
              <a:t>solutions</a:t>
            </a:r>
            <a:endParaRPr lang="it-IT" sz="1600" b="0" i="0" dirty="0">
              <a:effectLst/>
              <a:latin typeface="Montserrat" pitchFamily="2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A82D4EA-CC96-CBFF-336C-EDF29E380213}"/>
              </a:ext>
            </a:extLst>
          </p:cNvPr>
          <p:cNvGrpSpPr/>
          <p:nvPr/>
        </p:nvGrpSpPr>
        <p:grpSpPr>
          <a:xfrm flipH="1">
            <a:off x="4775843" y="4610088"/>
            <a:ext cx="3842058" cy="533401"/>
            <a:chOff x="1790699" y="1828800"/>
            <a:chExt cx="3004763" cy="533401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332A335-2C2D-4E8F-6CEA-3F3EF19CCA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0699" y="1828800"/>
              <a:ext cx="745646" cy="53340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B9690D0-06C0-89B4-7FDE-B005DCEE11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1220" y="2362201"/>
              <a:ext cx="2284242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29A876E-F663-8683-9442-A990F1977766}"/>
              </a:ext>
            </a:extLst>
          </p:cNvPr>
          <p:cNvGrpSpPr/>
          <p:nvPr/>
        </p:nvGrpSpPr>
        <p:grpSpPr>
          <a:xfrm flipH="1">
            <a:off x="5133713" y="2541944"/>
            <a:ext cx="4620925" cy="533401"/>
            <a:chOff x="1900628" y="1828800"/>
            <a:chExt cx="2894834" cy="533401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0B8990D-A8E3-0745-5E21-96220B499E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0628" y="1828800"/>
              <a:ext cx="616982" cy="533401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5C08E67-2E41-31C6-2C6A-8CD66D0FF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610" y="2362201"/>
              <a:ext cx="2277852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83321E-FA20-557C-F2A2-E2C00354419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50" y="5416943"/>
            <a:ext cx="4149586" cy="4149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5BB351-3A88-050F-8CB3-1D56F1B4FAD6}"/>
              </a:ext>
            </a:extLst>
          </p:cNvPr>
          <p:cNvSpPr txBox="1"/>
          <p:nvPr/>
        </p:nvSpPr>
        <p:spPr>
          <a:xfrm>
            <a:off x="7051765" y="8106197"/>
            <a:ext cx="493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9F1D63"/>
                </a:solidFill>
                <a:latin typeface="Montserrat" pitchFamily="2" charset="0"/>
              </a:rPr>
              <a:t>COLLABORATIVE PLATFROMS</a:t>
            </a:r>
            <a:endParaRPr lang="en-GB" sz="1600" b="1" dirty="0">
              <a:solidFill>
                <a:srgbClr val="9F1D63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88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1585378" y="498239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028FEB47-E17F-1A87-F807-3B4532553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687334" y="-2019887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1ACC6D-EE1E-E0B8-70DC-2C361B4B40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0" y="-33273"/>
            <a:ext cx="12310304" cy="6924546"/>
          </a:xfrm>
          <a:prstGeom prst="rect">
            <a:avLst/>
          </a:prstGeom>
          <a:noFill/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3628F221-B2E3-1D75-384D-AC3C778E580F}"/>
              </a:ext>
            </a:extLst>
          </p:cNvPr>
          <p:cNvSpPr/>
          <p:nvPr/>
        </p:nvSpPr>
        <p:spPr>
          <a:xfrm>
            <a:off x="490409" y="2361428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60749B3-2712-5AB8-3FA2-A80408515EF0}"/>
              </a:ext>
            </a:extLst>
          </p:cNvPr>
          <p:cNvSpPr/>
          <p:nvPr/>
        </p:nvSpPr>
        <p:spPr>
          <a:xfrm>
            <a:off x="485349" y="107442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4C09E4D-82F3-B41B-B48C-F4E1971F9437}"/>
              </a:ext>
            </a:extLst>
          </p:cNvPr>
          <p:cNvSpPr/>
          <p:nvPr/>
        </p:nvSpPr>
        <p:spPr>
          <a:xfrm>
            <a:off x="484695" y="4631859"/>
            <a:ext cx="2119948" cy="2119948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7C6EB95-8127-2DFC-5179-F5E9F83B2C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5895" y="888585"/>
            <a:ext cx="1596471" cy="41707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09B191E4-B349-4CCC-4D1C-D54D12C68D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0280" y="2600213"/>
            <a:ext cx="1160872" cy="1451091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F01B4EE-8D35-4D3C-E381-55F25F0049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3139" y="5077279"/>
            <a:ext cx="1229107" cy="122910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0B4F963-33B1-09D3-5A07-3D57A2B1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7460659" y="0"/>
            <a:ext cx="4985763" cy="68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1">
            <a:extLst>
              <a:ext uri="{FF2B5EF4-FFF2-40B4-BE49-F238E27FC236}">
                <a16:creationId xmlns:a16="http://schemas.microsoft.com/office/drawing/2014/main" id="{437E519F-EA32-8C41-2733-7DAC8964A0C1}"/>
              </a:ext>
            </a:extLst>
          </p:cNvPr>
          <p:cNvSpPr txBox="1"/>
          <p:nvPr/>
        </p:nvSpPr>
        <p:spPr>
          <a:xfrm>
            <a:off x="6912410" y="8091119"/>
            <a:ext cx="5386016" cy="672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59"/>
              </a:lnSpc>
            </a:pPr>
            <a:r>
              <a:rPr lang="en-US" sz="2800" b="1" dirty="0">
                <a:solidFill>
                  <a:srgbClr val="404040"/>
                </a:solidFill>
                <a:latin typeface="Montserrat" pitchFamily="2" charset="0"/>
              </a:rPr>
              <a:t>ENERGY-EFFICIENT MEASURES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CDE9195-82CC-B132-F3BA-CFE7A4EEBA2D}"/>
              </a:ext>
            </a:extLst>
          </p:cNvPr>
          <p:cNvGrpSpPr/>
          <p:nvPr/>
        </p:nvGrpSpPr>
        <p:grpSpPr>
          <a:xfrm flipH="1">
            <a:off x="6232849" y="1559740"/>
            <a:ext cx="4147322" cy="533401"/>
            <a:chOff x="1790699" y="1828800"/>
            <a:chExt cx="2705101" cy="533401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F903C0C4-C591-2C91-DF98-BDCA9E2548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0699" y="1828800"/>
              <a:ext cx="671565" cy="53340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86BDBE71-B40D-1BDB-4935-3D3D75A95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8400" y="2362201"/>
              <a:ext cx="2057400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5AA1FAB-A6BF-7484-38FB-19EC32FAA694}"/>
              </a:ext>
            </a:extLst>
          </p:cNvPr>
          <p:cNvGrpSpPr/>
          <p:nvPr/>
        </p:nvGrpSpPr>
        <p:grpSpPr>
          <a:xfrm flipH="1">
            <a:off x="3923971" y="5642370"/>
            <a:ext cx="4480053" cy="533401"/>
            <a:chOff x="1790699" y="1828800"/>
            <a:chExt cx="3004763" cy="533401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CBDAE37-E67D-A9B4-013F-D9F51E554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0699" y="1828800"/>
              <a:ext cx="745646" cy="53340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0C5AE5FA-AB30-B765-B1A5-0DA8A3E13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1220" y="2362201"/>
              <a:ext cx="2284242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9CB55FB-F85C-16FE-6FA0-334DCB224D62}"/>
              </a:ext>
            </a:extLst>
          </p:cNvPr>
          <p:cNvGrpSpPr/>
          <p:nvPr/>
        </p:nvGrpSpPr>
        <p:grpSpPr>
          <a:xfrm flipH="1">
            <a:off x="6095999" y="3515954"/>
            <a:ext cx="3281812" cy="533401"/>
            <a:chOff x="1900628" y="1828800"/>
            <a:chExt cx="2894834" cy="533401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639D9479-23B2-B602-2E57-7ADB0258B4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0628" y="1828800"/>
              <a:ext cx="616982" cy="533401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0480ED79-6D45-C94D-9E5A-AB9FA7D29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610" y="2362201"/>
              <a:ext cx="2277852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1">
            <a:extLst>
              <a:ext uri="{FF2B5EF4-FFF2-40B4-BE49-F238E27FC236}">
                <a16:creationId xmlns:a16="http://schemas.microsoft.com/office/drawing/2014/main" id="{F97F569E-E41D-E2FC-F989-561619BCE6A2}"/>
              </a:ext>
            </a:extLst>
          </p:cNvPr>
          <p:cNvSpPr txBox="1"/>
          <p:nvPr/>
        </p:nvSpPr>
        <p:spPr>
          <a:xfrm>
            <a:off x="2935760" y="200808"/>
            <a:ext cx="833381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pPr algn="ctr"/>
            <a:r>
              <a:rPr lang="en-US" sz="3200" b="1" dirty="0">
                <a:solidFill>
                  <a:srgbClr val="404040"/>
                </a:solidFill>
              </a:rPr>
              <a:t>SOLUTIONS TO BOOST     INTEGRATION OF </a:t>
            </a:r>
            <a:r>
              <a:rPr lang="en-US" sz="3200" b="1" dirty="0">
                <a:solidFill>
                  <a:srgbClr val="9F1D63"/>
                </a:solidFill>
              </a:rPr>
              <a:t>ENERGY-EFFICIENCY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7A5F9-8791-2932-E672-89E333A8132F}"/>
              </a:ext>
            </a:extLst>
          </p:cNvPr>
          <p:cNvSpPr txBox="1"/>
          <p:nvPr/>
        </p:nvSpPr>
        <p:spPr>
          <a:xfrm>
            <a:off x="2971042" y="5590802"/>
            <a:ext cx="4480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dirty="0" err="1">
                <a:latin typeface="Montserrat" pitchFamily="2" charset="0"/>
              </a:rPr>
              <a:t>Need</a:t>
            </a:r>
            <a:r>
              <a:rPr lang="it-IT" sz="1600" dirty="0">
                <a:latin typeface="Montserrat" pitchFamily="2" charset="0"/>
              </a:rPr>
              <a:t> for support of policy</a:t>
            </a:r>
          </a:p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Makers, energy </a:t>
            </a:r>
            <a:r>
              <a:rPr lang="it-IT" sz="1600" b="0" i="0" dirty="0" err="1">
                <a:effectLst/>
                <a:latin typeface="Montserrat" pitchFamily="2" charset="0"/>
              </a:rPr>
              <a:t>agencies</a:t>
            </a:r>
            <a:r>
              <a:rPr lang="it-IT" sz="1600" b="0" i="0" dirty="0">
                <a:effectLst/>
                <a:latin typeface="Montserrat" pitchFamily="2" charset="0"/>
              </a:rPr>
              <a:t>, governments, </a:t>
            </a:r>
            <a:endParaRPr lang="en-GB" sz="1600" b="0" i="0" dirty="0">
              <a:effectLst/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FF591-8D36-7D1E-82B5-225A00FC68FC}"/>
              </a:ext>
            </a:extLst>
          </p:cNvPr>
          <p:cNvSpPr txBox="1"/>
          <p:nvPr/>
        </p:nvSpPr>
        <p:spPr>
          <a:xfrm>
            <a:off x="4052812" y="4808597"/>
            <a:ext cx="3472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Networking and </a:t>
            </a:r>
            <a:r>
              <a:rPr lang="it-IT" sz="1600" b="0" i="0" dirty="0" err="1">
                <a:effectLst/>
                <a:latin typeface="Montserrat" pitchFamily="2" charset="0"/>
              </a:rPr>
              <a:t>collaboration</a:t>
            </a:r>
            <a:endParaRPr lang="it-IT" sz="1600" b="0" i="0" dirty="0">
              <a:effectLst/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D669A-6BA7-F92B-6C06-A25DD946B7F1}"/>
              </a:ext>
            </a:extLst>
          </p:cNvPr>
          <p:cNvSpPr txBox="1"/>
          <p:nvPr/>
        </p:nvSpPr>
        <p:spPr>
          <a:xfrm>
            <a:off x="4459414" y="3682423"/>
            <a:ext cx="3472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dirty="0" err="1">
                <a:latin typeface="Montserrat" pitchFamily="2" charset="0"/>
              </a:rPr>
              <a:t>Education</a:t>
            </a:r>
            <a:endParaRPr lang="it-IT" sz="1600" dirty="0"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46729-93DF-5545-39B9-A7D30B8CA1F3}"/>
              </a:ext>
            </a:extLst>
          </p:cNvPr>
          <p:cNvSpPr txBox="1"/>
          <p:nvPr/>
        </p:nvSpPr>
        <p:spPr>
          <a:xfrm>
            <a:off x="4931096" y="2708414"/>
            <a:ext cx="3472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Software for </a:t>
            </a:r>
            <a:r>
              <a:rPr lang="it-IT" sz="1600" b="0" i="0" dirty="0" err="1">
                <a:effectLst/>
                <a:latin typeface="Montserrat" pitchFamily="2" charset="0"/>
              </a:rPr>
              <a:t>efficient</a:t>
            </a:r>
            <a:r>
              <a:rPr lang="it-IT" sz="1600" b="0" i="0" dirty="0">
                <a:effectLst/>
                <a:latin typeface="Montserrat" pitchFamily="2" charset="0"/>
              </a:rPr>
              <a:t>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5AF67C-E013-E3D2-5D6D-E0140DD1DBAF}"/>
              </a:ext>
            </a:extLst>
          </p:cNvPr>
          <p:cNvSpPr txBox="1"/>
          <p:nvPr/>
        </p:nvSpPr>
        <p:spPr>
          <a:xfrm>
            <a:off x="5739815" y="1451631"/>
            <a:ext cx="3571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Promotion and </a:t>
            </a:r>
            <a:r>
              <a:rPr lang="it-IT" sz="1600" b="0" i="0" dirty="0" err="1">
                <a:effectLst/>
                <a:latin typeface="Montserrat" pitchFamily="2" charset="0"/>
              </a:rPr>
              <a:t>integration</a:t>
            </a:r>
            <a:r>
              <a:rPr lang="it-IT" sz="1600" b="0" i="0" dirty="0">
                <a:effectLst/>
                <a:latin typeface="Montserrat" pitchFamily="2" charset="0"/>
              </a:rPr>
              <a:t> </a:t>
            </a:r>
          </a:p>
          <a:p>
            <a:pPr algn="r"/>
            <a:r>
              <a:rPr lang="it-IT" sz="1600" b="0" i="0" dirty="0">
                <a:effectLst/>
                <a:latin typeface="Montserrat" pitchFamily="2" charset="0"/>
              </a:rPr>
              <a:t>of </a:t>
            </a:r>
            <a:r>
              <a:rPr lang="it-IT" sz="1600" b="0" i="0" dirty="0" err="1">
                <a:effectLst/>
                <a:latin typeface="Montserrat" pitchFamily="2" charset="0"/>
              </a:rPr>
              <a:t>efficient</a:t>
            </a:r>
            <a:r>
              <a:rPr lang="it-IT" sz="1600" b="0" i="0" dirty="0">
                <a:effectLst/>
                <a:latin typeface="Montserrat" pitchFamily="2" charset="0"/>
              </a:rPr>
              <a:t> </a:t>
            </a:r>
            <a:r>
              <a:rPr lang="it-IT" sz="1600" b="0" i="0" dirty="0" err="1">
                <a:effectLst/>
                <a:latin typeface="Montserrat" pitchFamily="2" charset="0"/>
              </a:rPr>
              <a:t>solutions</a:t>
            </a:r>
            <a:endParaRPr lang="it-IT" sz="1600" b="0" i="0" dirty="0">
              <a:effectLst/>
              <a:latin typeface="Montserrat" pitchFamily="2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A82D4EA-CC96-CBFF-336C-EDF29E380213}"/>
              </a:ext>
            </a:extLst>
          </p:cNvPr>
          <p:cNvGrpSpPr/>
          <p:nvPr/>
        </p:nvGrpSpPr>
        <p:grpSpPr>
          <a:xfrm flipH="1">
            <a:off x="4775843" y="4610088"/>
            <a:ext cx="3842058" cy="533401"/>
            <a:chOff x="1790699" y="1828800"/>
            <a:chExt cx="3004763" cy="533401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332A335-2C2D-4E8F-6CEA-3F3EF19CCA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90699" y="1828800"/>
              <a:ext cx="745646" cy="53340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B9690D0-06C0-89B4-7FDE-B005DCEE11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1220" y="2362201"/>
              <a:ext cx="2284242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29A876E-F663-8683-9442-A990F1977766}"/>
              </a:ext>
            </a:extLst>
          </p:cNvPr>
          <p:cNvGrpSpPr/>
          <p:nvPr/>
        </p:nvGrpSpPr>
        <p:grpSpPr>
          <a:xfrm flipH="1">
            <a:off x="5133713" y="2541944"/>
            <a:ext cx="4620925" cy="533401"/>
            <a:chOff x="1900628" y="1828800"/>
            <a:chExt cx="2894834" cy="533401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0B8990D-A8E3-0745-5E21-96220B499E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0628" y="1828800"/>
              <a:ext cx="616982" cy="533401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5C08E67-2E41-31C6-2C6A-8CD66D0FF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610" y="2362201"/>
              <a:ext cx="2277852" cy="0"/>
            </a:xfrm>
            <a:prstGeom prst="line">
              <a:avLst/>
            </a:prstGeom>
            <a:ln w="38100" cap="rnd">
              <a:solidFill>
                <a:srgbClr val="9E1E63"/>
              </a:solidFill>
              <a:prstDash val="sysDot"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F2C6164-F42B-5F26-DDBC-F91F6C87E87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50" y="3046968"/>
            <a:ext cx="4149586" cy="4149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FE000-663E-EE62-15DD-5B9E54626F66}"/>
              </a:ext>
            </a:extLst>
          </p:cNvPr>
          <p:cNvSpPr txBox="1"/>
          <p:nvPr/>
        </p:nvSpPr>
        <p:spPr>
          <a:xfrm>
            <a:off x="7051765" y="5736222"/>
            <a:ext cx="493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9F1D63"/>
                </a:solidFill>
                <a:latin typeface="Montserrat" pitchFamily="2" charset="0"/>
              </a:rPr>
              <a:t>COLLABORATIVE PLATFROMS</a:t>
            </a:r>
            <a:endParaRPr lang="en-GB" sz="1600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B367A9-0A11-6768-51D9-6AA51F20E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9"/>
          <a:stretch/>
        </p:blipFill>
        <p:spPr bwMode="auto">
          <a:xfrm>
            <a:off x="-12390" y="-7139351"/>
            <a:ext cx="12204390" cy="68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9BB50C-905F-8034-4571-C73BE8E618B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764" y="-8150092"/>
            <a:ext cx="4305505" cy="43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17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730E03F-1E50-6FFE-2D83-114C839A7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9"/>
          <a:stretch/>
        </p:blipFill>
        <p:spPr bwMode="auto">
          <a:xfrm>
            <a:off x="-12390" y="0"/>
            <a:ext cx="12204390" cy="68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157544-1258-BFC4-986D-133311658825}"/>
              </a:ext>
            </a:extLst>
          </p:cNvPr>
          <p:cNvSpPr/>
          <p:nvPr/>
        </p:nvSpPr>
        <p:spPr>
          <a:xfrm>
            <a:off x="898768" y="6881405"/>
            <a:ext cx="5197232" cy="6864969"/>
          </a:xfrm>
          <a:prstGeom prst="rect">
            <a:avLst/>
          </a:prstGeom>
          <a:solidFill>
            <a:srgbClr val="02175D">
              <a:alpha val="669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-1827" y="1828"/>
            <a:ext cx="2284024" cy="2280369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  <p:txBody>
            <a:bodyPr/>
            <a:lstStyle/>
            <a:p>
              <a:endParaRPr lang="ru-RU" sz="120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A7ABC-A136-32DB-90AE-B13D08424E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764" y="-1010741"/>
            <a:ext cx="4305505" cy="4305505"/>
          </a:xfrm>
          <a:prstGeom prst="rect">
            <a:avLst/>
          </a:prstGeom>
        </p:spPr>
      </p:pic>
      <p:sp>
        <p:nvSpPr>
          <p:cNvPr id="3" name="Google Shape;86;p1">
            <a:extLst>
              <a:ext uri="{FF2B5EF4-FFF2-40B4-BE49-F238E27FC236}">
                <a16:creationId xmlns:a16="http://schemas.microsoft.com/office/drawing/2014/main" id="{E7F19E38-C228-BE4A-E362-78B6D630E76C}"/>
              </a:ext>
            </a:extLst>
          </p:cNvPr>
          <p:cNvSpPr txBox="1"/>
          <p:nvPr/>
        </p:nvSpPr>
        <p:spPr>
          <a:xfrm>
            <a:off x="1574799" y="12439295"/>
            <a:ext cx="3463769" cy="471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chemeClr val="lt1"/>
              </a:buClr>
              <a:buSzPts val="2000"/>
            </a:pPr>
            <a:r>
              <a:rPr lang="it-IT" sz="1333" b="1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Natasha </a:t>
            </a:r>
            <a:r>
              <a:rPr lang="it-IT" sz="1333" b="1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Yamamura</a:t>
            </a:r>
            <a:endParaRPr sz="933" b="1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buClr>
                <a:schemeClr val="lt1"/>
              </a:buClr>
              <a:buSzPts val="2000"/>
            </a:pPr>
            <a:r>
              <a:rPr lang="it-IT" sz="1333" dirty="0" err="1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natasha.yamamura@algae-scope.com</a:t>
            </a:r>
            <a:endParaRPr sz="1333" dirty="0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:a16="http://schemas.microsoft.com/office/drawing/2014/main" id="{3D77B353-62AD-7B6A-6496-F91E830E0F73}"/>
              </a:ext>
            </a:extLst>
          </p:cNvPr>
          <p:cNvSpPr txBox="1"/>
          <p:nvPr/>
        </p:nvSpPr>
        <p:spPr>
          <a:xfrm>
            <a:off x="1581572" y="12933796"/>
            <a:ext cx="2871726" cy="471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it-IT" sz="1333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Dr. Elvira Rakova</a:t>
            </a:r>
            <a:endParaRPr sz="933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it-IT" sz="13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elvira.rakova@algae-scope.com</a:t>
            </a:r>
            <a:endParaRPr sz="1333">
              <a:solidFill>
                <a:schemeClr val="lt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9" name="Google Shape;89;p1">
            <a:extLst>
              <a:ext uri="{FF2B5EF4-FFF2-40B4-BE49-F238E27FC236}">
                <a16:creationId xmlns:a16="http://schemas.microsoft.com/office/drawing/2014/main" id="{7CD318E9-A945-4740-DB8F-19CC64D45256}"/>
              </a:ext>
            </a:extLst>
          </p:cNvPr>
          <p:cNvSpPr txBox="1"/>
          <p:nvPr/>
        </p:nvSpPr>
        <p:spPr>
          <a:xfrm>
            <a:off x="13169683" y="2318479"/>
            <a:ext cx="5727390" cy="177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6550"/>
            </a:pPr>
            <a:r>
              <a:rPr lang="it-IT" sz="4667" b="1" dirty="0">
                <a:solidFill>
                  <a:srgbClr val="FFC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Montserrat"/>
              </a:rPr>
              <a:t>CARBON SINK </a:t>
            </a:r>
            <a:r>
              <a:rPr lang="it-IT" sz="4667" b="1" dirty="0">
                <a:solidFill>
                  <a:srgbClr val="FDFDFD"/>
                </a:solidFill>
                <a:latin typeface="Montserrat" pitchFamily="2" charset="0"/>
                <a:sym typeface="Arial"/>
              </a:rPr>
              <a:t>TO BIO PRODUCTS</a:t>
            </a:r>
            <a:endParaRPr sz="4667" b="1" dirty="0">
              <a:solidFill>
                <a:srgbClr val="FDFDFD"/>
              </a:solidFill>
              <a:latin typeface="Montserrat" pitchFamily="2" charset="0"/>
              <a:sym typeface="Arial"/>
            </a:endParaRPr>
          </a:p>
        </p:txBody>
      </p:sp>
      <p:cxnSp>
        <p:nvCxnSpPr>
          <p:cNvPr id="10" name="Google Shape;88;p1">
            <a:extLst>
              <a:ext uri="{FF2B5EF4-FFF2-40B4-BE49-F238E27FC236}">
                <a16:creationId xmlns:a16="http://schemas.microsoft.com/office/drawing/2014/main" id="{C849A529-8B2D-B490-C2EA-87123D91381A}"/>
              </a:ext>
            </a:extLst>
          </p:cNvPr>
          <p:cNvCxnSpPr/>
          <p:nvPr/>
        </p:nvCxnSpPr>
        <p:spPr>
          <a:xfrm rot="-10797019" flipH="1">
            <a:off x="-7624617" y="5363416"/>
            <a:ext cx="3860799" cy="3348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08251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1;p2">
            <a:extLst>
              <a:ext uri="{FF2B5EF4-FFF2-40B4-BE49-F238E27FC236}">
                <a16:creationId xmlns:a16="http://schemas.microsoft.com/office/drawing/2014/main" id="{0EBEAD45-95A8-5523-2978-B92917741F94}"/>
              </a:ext>
            </a:extLst>
          </p:cNvPr>
          <p:cNvSpPr/>
          <p:nvPr/>
        </p:nvSpPr>
        <p:spPr>
          <a:xfrm>
            <a:off x="0" y="0"/>
            <a:ext cx="12192000" cy="1270483"/>
          </a:xfrm>
          <a:prstGeom prst="rect">
            <a:avLst/>
          </a:prstGeom>
          <a:solidFill>
            <a:srgbClr val="02175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9B16A56-0200-B7D7-65A7-BA895B7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"/>
          <a:stretch/>
        </p:blipFill>
        <p:spPr bwMode="auto">
          <a:xfrm>
            <a:off x="-12390" y="0"/>
            <a:ext cx="12204390" cy="68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157544-1258-BFC4-986D-133311658825}"/>
              </a:ext>
            </a:extLst>
          </p:cNvPr>
          <p:cNvSpPr/>
          <p:nvPr/>
        </p:nvSpPr>
        <p:spPr>
          <a:xfrm>
            <a:off x="898769" y="0"/>
            <a:ext cx="5197232" cy="6864969"/>
          </a:xfrm>
          <a:prstGeom prst="rect">
            <a:avLst/>
          </a:prstGeom>
          <a:solidFill>
            <a:srgbClr val="02175D">
              <a:alpha val="669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-1827" y="1828"/>
            <a:ext cx="2284024" cy="2280369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  <p:txBody>
            <a:bodyPr/>
            <a:lstStyle/>
            <a:p>
              <a:endParaRPr lang="ru-RU" sz="1200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E490AF-3D5B-ABE7-04A6-ABBE2AB41D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200" y="1402879"/>
            <a:ext cx="3860800" cy="2844800"/>
          </a:xfrm>
          <a:prstGeom prst="rect">
            <a:avLst/>
          </a:prstGeom>
        </p:spPr>
      </p:pic>
      <p:sp>
        <p:nvSpPr>
          <p:cNvPr id="9" name="Google Shape;89;p1">
            <a:extLst>
              <a:ext uri="{FF2B5EF4-FFF2-40B4-BE49-F238E27FC236}">
                <a16:creationId xmlns:a16="http://schemas.microsoft.com/office/drawing/2014/main" id="{4AF6C7E6-9C86-EDE5-19E2-440F40AAFA9D}"/>
              </a:ext>
            </a:extLst>
          </p:cNvPr>
          <p:cNvSpPr txBox="1"/>
          <p:nvPr/>
        </p:nvSpPr>
        <p:spPr>
          <a:xfrm>
            <a:off x="6408662" y="2318478"/>
            <a:ext cx="5727390" cy="177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6550"/>
            </a:pPr>
            <a:r>
              <a:rPr lang="it-IT" sz="4667" b="1" dirty="0">
                <a:solidFill>
                  <a:srgbClr val="FFC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Montserrat"/>
              </a:rPr>
              <a:t>CARBON SINK </a:t>
            </a:r>
            <a:r>
              <a:rPr lang="it-IT" sz="4667" b="1" dirty="0">
                <a:solidFill>
                  <a:srgbClr val="FDFDFD"/>
                </a:solidFill>
                <a:latin typeface="Montserrat" pitchFamily="2" charset="0"/>
                <a:sym typeface="Arial"/>
              </a:rPr>
              <a:t>TO BIO PRODUCTS</a:t>
            </a:r>
            <a:endParaRPr sz="4667" b="1" dirty="0">
              <a:solidFill>
                <a:srgbClr val="FDFDFD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7711FF28-3408-93B6-24FD-B172CB9CF1A0}"/>
              </a:ext>
            </a:extLst>
          </p:cNvPr>
          <p:cNvSpPr txBox="1"/>
          <p:nvPr/>
        </p:nvSpPr>
        <p:spPr>
          <a:xfrm>
            <a:off x="466828" y="-1340243"/>
            <a:ext cx="11296277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>
              <a:lnSpc>
                <a:spcPct val="108888"/>
              </a:lnSpc>
              <a:defRPr sz="36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dirty="0"/>
              <a:t>SOLUTIONS TO ENABLE </a:t>
            </a:r>
          </a:p>
          <a:p>
            <a:r>
              <a:rPr lang="en-US" dirty="0">
                <a:solidFill>
                  <a:srgbClr val="5DE1E6"/>
                </a:solidFill>
              </a:rPr>
              <a:t>FASTER INTEGRATION OF RENEWABLES</a:t>
            </a:r>
          </a:p>
        </p:txBody>
      </p:sp>
    </p:spTree>
    <p:extLst>
      <p:ext uri="{BB962C8B-B14F-4D97-AF65-F5344CB8AC3E}">
        <p14:creationId xmlns:p14="http://schemas.microsoft.com/office/powerpoint/2010/main" val="2459074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D671D23-03D8-2A96-B563-30EBF4EF3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" y="-34061"/>
            <a:ext cx="12199938" cy="69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88E2423-5E0B-4BB5-3014-138CE923A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8865" y="0"/>
            <a:ext cx="11189916" cy="69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EBED27D-E442-468C-B3B4-04C8087CB71A}"/>
              </a:ext>
            </a:extLst>
          </p:cNvPr>
          <p:cNvGrpSpPr/>
          <p:nvPr/>
        </p:nvGrpSpPr>
        <p:grpSpPr>
          <a:xfrm>
            <a:off x="12912540" y="2108200"/>
            <a:ext cx="2682524" cy="2682524"/>
            <a:chOff x="8274354" y="1586422"/>
            <a:chExt cx="3637848" cy="3637848"/>
          </a:xfrm>
        </p:grpSpPr>
        <p:sp>
          <p:nvSpPr>
            <p:cNvPr id="9" name="Овал 18">
              <a:extLst>
                <a:ext uri="{FF2B5EF4-FFF2-40B4-BE49-F238E27FC236}">
                  <a16:creationId xmlns:a16="http://schemas.microsoft.com/office/drawing/2014/main" id="{E4E49E5C-0574-0C72-E1DB-B93601ACE8CE}"/>
                </a:ext>
              </a:extLst>
            </p:cNvPr>
            <p:cNvSpPr/>
            <p:nvPr/>
          </p:nvSpPr>
          <p:spPr>
            <a:xfrm>
              <a:off x="8274354" y="1586422"/>
              <a:ext cx="3637848" cy="3637848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241631F9-D0BF-6967-C2C5-0710007F4D5F}"/>
                </a:ext>
              </a:extLst>
            </p:cNvPr>
            <p:cNvSpPr txBox="1"/>
            <p:nvPr/>
          </p:nvSpPr>
          <p:spPr>
            <a:xfrm>
              <a:off x="8845244" y="3843516"/>
              <a:ext cx="2519218" cy="730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03706DA-6A4E-5857-783B-E5E93BDFB715}"/>
              </a:ext>
            </a:extLst>
          </p:cNvPr>
          <p:cNvGrpSpPr/>
          <p:nvPr/>
        </p:nvGrpSpPr>
        <p:grpSpPr>
          <a:xfrm>
            <a:off x="15280220" y="2087737"/>
            <a:ext cx="2869206" cy="2682524"/>
            <a:chOff x="4289896" y="1610076"/>
            <a:chExt cx="3891014" cy="3637848"/>
          </a:xfrm>
        </p:grpSpPr>
        <p:sp>
          <p:nvSpPr>
            <p:cNvPr id="15" name="Овал 17">
              <a:extLst>
                <a:ext uri="{FF2B5EF4-FFF2-40B4-BE49-F238E27FC236}">
                  <a16:creationId xmlns:a16="http://schemas.microsoft.com/office/drawing/2014/main" id="{9E7848BC-8DE7-00BF-422D-E5CF0330A6B9}"/>
                </a:ext>
              </a:extLst>
            </p:cNvPr>
            <p:cNvSpPr/>
            <p:nvPr/>
          </p:nvSpPr>
          <p:spPr>
            <a:xfrm>
              <a:off x="4313140" y="1610076"/>
              <a:ext cx="3637848" cy="3637848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1B1AD187-4719-7934-8008-9539CA6B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399615" y="1884830"/>
              <a:ext cx="1290448" cy="1613061"/>
            </a:xfrm>
            <a:prstGeom prst="rect">
              <a:avLst/>
            </a:prstGeom>
          </p:spPr>
        </p:pic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81D425AA-53AF-4875-86EC-49E50B237429}"/>
                </a:ext>
              </a:extLst>
            </p:cNvPr>
            <p:cNvSpPr txBox="1"/>
            <p:nvPr/>
          </p:nvSpPr>
          <p:spPr>
            <a:xfrm>
              <a:off x="4289896" y="3865652"/>
              <a:ext cx="3891014" cy="730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MACHINE  SUPPLIERS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AD7866-614B-0061-0541-544B3315A1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3" y="304682"/>
            <a:ext cx="1496142" cy="372457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D7E697E-19F4-24A5-A28D-937328294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787983" y="2445184"/>
            <a:ext cx="982438" cy="982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A0F75-8E8A-8A3B-34D3-1A299965889E}"/>
              </a:ext>
            </a:extLst>
          </p:cNvPr>
          <p:cNvSpPr txBox="1"/>
          <p:nvPr/>
        </p:nvSpPr>
        <p:spPr>
          <a:xfrm>
            <a:off x="12761702" y="2036377"/>
            <a:ext cx="887636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tabLst>
                <a:tab pos="0" algn="l"/>
                <a:tab pos="447698" algn="l"/>
                <a:tab pos="896983" algn="l"/>
                <a:tab pos="1346267" algn="l"/>
                <a:tab pos="1795553" algn="l"/>
                <a:tab pos="2244838" algn="l"/>
                <a:tab pos="2694123" algn="l"/>
                <a:tab pos="3143407" algn="l"/>
                <a:tab pos="3592693" algn="l"/>
                <a:tab pos="4041977" algn="l"/>
                <a:tab pos="4491263" algn="l"/>
                <a:tab pos="4940547" algn="l"/>
                <a:tab pos="5389833" algn="l"/>
                <a:tab pos="5839117" algn="l"/>
                <a:tab pos="6288402" algn="l"/>
                <a:tab pos="6737687" algn="l"/>
                <a:tab pos="7186973" algn="l"/>
                <a:tab pos="7636257" algn="l"/>
                <a:tab pos="8085542" algn="l"/>
                <a:tab pos="8534827" algn="l"/>
                <a:tab pos="8984113" algn="l"/>
              </a:tabLst>
              <a:defRPr sz="7667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pPr algn="l"/>
            <a:r>
              <a:rPr lang="en-US" sz="5400" dirty="0">
                <a:solidFill>
                  <a:srgbClr val="9F1D63"/>
                </a:solidFill>
              </a:rPr>
              <a:t>COMPRESSED AIR </a:t>
            </a:r>
            <a:r>
              <a:rPr lang="en-US" sz="4400" b="0" dirty="0"/>
              <a:t>SYSTEM OPTIMIZATION</a:t>
            </a:r>
            <a:endParaRPr lang="en-US" sz="5400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FB09D9-7E60-FEF8-EF51-4348425C9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2793508" y="4408696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63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12192000" cy="1270483"/>
          </a:xfrm>
          <a:prstGeom prst="rect">
            <a:avLst/>
          </a:prstGeom>
          <a:solidFill>
            <a:srgbClr val="02175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4857678" y="8035793"/>
            <a:ext cx="2263114" cy="40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3291"/>
              </a:lnSpc>
            </a:pPr>
            <a:r>
              <a:rPr lang="it-IT" sz="1600" dirty="0">
                <a:solidFill>
                  <a:srgbClr val="2623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PROCESSING</a:t>
            </a:r>
            <a:endParaRPr sz="1200" dirty="0"/>
          </a:p>
        </p:txBody>
      </p:sp>
      <p:sp>
        <p:nvSpPr>
          <p:cNvPr id="121" name="Google Shape;121;p2"/>
          <p:cNvSpPr/>
          <p:nvPr/>
        </p:nvSpPr>
        <p:spPr>
          <a:xfrm>
            <a:off x="5952874" y="7845193"/>
            <a:ext cx="143041" cy="143041"/>
          </a:xfrm>
          <a:prstGeom prst="ellipse">
            <a:avLst/>
          </a:prstGeom>
          <a:solidFill>
            <a:srgbClr val="02175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8AC71-CA70-593A-EF0A-4F354CE28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"/>
          <a:stretch/>
        </p:blipFill>
        <p:spPr bwMode="auto">
          <a:xfrm>
            <a:off x="18877446" y="88022"/>
            <a:ext cx="11296277" cy="68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AA0EEF-4D6A-7A34-CC6A-92EC126A7C9C}"/>
              </a:ext>
            </a:extLst>
          </p:cNvPr>
          <p:cNvSpPr/>
          <p:nvPr/>
        </p:nvSpPr>
        <p:spPr>
          <a:xfrm>
            <a:off x="16262640" y="0"/>
            <a:ext cx="5197232" cy="6864969"/>
          </a:xfrm>
          <a:prstGeom prst="rect">
            <a:avLst/>
          </a:prstGeom>
          <a:solidFill>
            <a:srgbClr val="02175D">
              <a:alpha val="669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1" name="Google Shape;89;p1">
            <a:extLst>
              <a:ext uri="{FF2B5EF4-FFF2-40B4-BE49-F238E27FC236}">
                <a16:creationId xmlns:a16="http://schemas.microsoft.com/office/drawing/2014/main" id="{5224496B-71E6-28FF-441F-A45566FC68DC}"/>
              </a:ext>
            </a:extLst>
          </p:cNvPr>
          <p:cNvSpPr txBox="1"/>
          <p:nvPr/>
        </p:nvSpPr>
        <p:spPr>
          <a:xfrm>
            <a:off x="19259030" y="2318478"/>
            <a:ext cx="5727390" cy="177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6550"/>
            </a:pPr>
            <a:r>
              <a:rPr lang="it-IT" sz="4667" b="1" dirty="0">
                <a:solidFill>
                  <a:srgbClr val="FFC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Montserrat"/>
              </a:rPr>
              <a:t>CARBON SINK </a:t>
            </a:r>
            <a:r>
              <a:rPr lang="it-IT" sz="4667" b="1" dirty="0">
                <a:solidFill>
                  <a:srgbClr val="FDFDFD"/>
                </a:solidFill>
                <a:latin typeface="Montserrat" pitchFamily="2" charset="0"/>
                <a:sym typeface="Arial"/>
              </a:rPr>
              <a:t>TO BIO PRODUCTS</a:t>
            </a:r>
            <a:endParaRPr sz="4667" b="1" dirty="0">
              <a:solidFill>
                <a:srgbClr val="FDFDFD"/>
              </a:solidFill>
              <a:latin typeface="Montserrat" pitchFamily="2" charset="0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82D631-576B-63C0-CBC0-682465DC0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3562" y="6038326"/>
            <a:ext cx="1381543" cy="101797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5F564418-3989-B15D-E5C2-4473A39BB013}"/>
              </a:ext>
            </a:extLst>
          </p:cNvPr>
          <p:cNvSpPr txBox="1"/>
          <p:nvPr/>
        </p:nvSpPr>
        <p:spPr>
          <a:xfrm>
            <a:off x="466828" y="31357"/>
            <a:ext cx="11296277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>
              <a:lnSpc>
                <a:spcPct val="108888"/>
              </a:lnSpc>
              <a:defRPr sz="36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dirty="0"/>
              <a:t>SOLUTIONS TO ENABLE </a:t>
            </a:r>
          </a:p>
          <a:p>
            <a:r>
              <a:rPr lang="en-US" dirty="0">
                <a:solidFill>
                  <a:srgbClr val="5DE1E6"/>
                </a:solidFill>
              </a:rPr>
              <a:t>FASTER INTEGRATION OF RENEWABLES</a:t>
            </a:r>
          </a:p>
        </p:txBody>
      </p:sp>
      <p:cxnSp>
        <p:nvCxnSpPr>
          <p:cNvPr id="17" name="Google Shape;122;p2">
            <a:extLst>
              <a:ext uri="{FF2B5EF4-FFF2-40B4-BE49-F238E27FC236}">
                <a16:creationId xmlns:a16="http://schemas.microsoft.com/office/drawing/2014/main" id="{D4E0486B-90FF-F056-EB3B-20C3412A7B27}"/>
              </a:ext>
            </a:extLst>
          </p:cNvPr>
          <p:cNvCxnSpPr/>
          <p:nvPr/>
        </p:nvCxnSpPr>
        <p:spPr>
          <a:xfrm rot="-5429991">
            <a:off x="2595894" y="-1761013"/>
            <a:ext cx="2613499" cy="43202"/>
          </a:xfrm>
          <a:prstGeom prst="straightConnector1">
            <a:avLst/>
          </a:prstGeom>
          <a:noFill/>
          <a:ln w="63500" cap="rnd" cmpd="sng">
            <a:solidFill>
              <a:srgbClr val="01185D"/>
            </a:solidFill>
            <a:prstDash val="dot"/>
            <a:round/>
            <a:headEnd type="stealth" w="lg" len="lg"/>
            <a:tailEnd type="none" w="sm" len="sm"/>
          </a:ln>
        </p:spPr>
      </p:cxnSp>
      <p:pic>
        <p:nvPicPr>
          <p:cNvPr id="18" name="Google Shape;102;p2">
            <a:extLst>
              <a:ext uri="{FF2B5EF4-FFF2-40B4-BE49-F238E27FC236}">
                <a16:creationId xmlns:a16="http://schemas.microsoft.com/office/drawing/2014/main" id="{20B8C211-2651-F011-F898-2E9E9AEB3C6C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0712" y="1355347"/>
            <a:ext cx="1408835" cy="126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3;p2">
            <a:extLst>
              <a:ext uri="{FF2B5EF4-FFF2-40B4-BE49-F238E27FC236}">
                <a16:creationId xmlns:a16="http://schemas.microsoft.com/office/drawing/2014/main" id="{63047940-3F0B-AAB8-5350-94EE7945BFBE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0704" y="1450349"/>
            <a:ext cx="1095927" cy="13960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104;p2">
            <a:extLst>
              <a:ext uri="{FF2B5EF4-FFF2-40B4-BE49-F238E27FC236}">
                <a16:creationId xmlns:a16="http://schemas.microsoft.com/office/drawing/2014/main" id="{CF28711E-1CF1-B111-761D-8CB3CDF4E048}"/>
              </a:ext>
            </a:extLst>
          </p:cNvPr>
          <p:cNvCxnSpPr/>
          <p:nvPr/>
        </p:nvCxnSpPr>
        <p:spPr>
          <a:xfrm rot="5370011">
            <a:off x="7226748" y="8467049"/>
            <a:ext cx="2613699" cy="20401"/>
          </a:xfrm>
          <a:prstGeom prst="straightConnector1">
            <a:avLst/>
          </a:prstGeom>
          <a:noFill/>
          <a:ln w="63500" cap="rnd" cmpd="sng">
            <a:solidFill>
              <a:srgbClr val="01185D"/>
            </a:solidFill>
            <a:prstDash val="dot"/>
            <a:round/>
            <a:headEnd type="stealth" w="lg" len="lg"/>
            <a:tailEnd type="none" w="sm" len="sm"/>
          </a:ln>
        </p:spPr>
      </p:cxnSp>
      <p:pic>
        <p:nvPicPr>
          <p:cNvPr id="21" name="Google Shape;105;p2">
            <a:extLst>
              <a:ext uri="{FF2B5EF4-FFF2-40B4-BE49-F238E27FC236}">
                <a16:creationId xmlns:a16="http://schemas.microsoft.com/office/drawing/2014/main" id="{44E9A077-668B-DB79-A08C-12710ADE1530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3815" y="3750083"/>
            <a:ext cx="1408835" cy="119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6;p2">
            <a:extLst>
              <a:ext uri="{FF2B5EF4-FFF2-40B4-BE49-F238E27FC236}">
                <a16:creationId xmlns:a16="http://schemas.microsoft.com/office/drawing/2014/main" id="{0AAFD767-F1C2-E70B-DE3D-BA1865F30236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63393" y="3980265"/>
            <a:ext cx="1391316" cy="13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09;p2">
            <a:extLst>
              <a:ext uri="{FF2B5EF4-FFF2-40B4-BE49-F238E27FC236}">
                <a16:creationId xmlns:a16="http://schemas.microsoft.com/office/drawing/2014/main" id="{AC0C4266-AF7C-0BCD-46D1-F054DDE30434}"/>
              </a:ext>
            </a:extLst>
          </p:cNvPr>
          <p:cNvSpPr txBox="1"/>
          <p:nvPr/>
        </p:nvSpPr>
        <p:spPr>
          <a:xfrm>
            <a:off x="12767511" y="2848345"/>
            <a:ext cx="226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>
                <a:sym typeface="Montserrat"/>
              </a:rPr>
              <a:t>Energy companies</a:t>
            </a:r>
            <a:endParaRPr sz="1600" dirty="0"/>
          </a:p>
        </p:txBody>
      </p:sp>
      <p:sp>
        <p:nvSpPr>
          <p:cNvPr id="24" name="Google Shape;110;p2">
            <a:extLst>
              <a:ext uri="{FF2B5EF4-FFF2-40B4-BE49-F238E27FC236}">
                <a16:creationId xmlns:a16="http://schemas.microsoft.com/office/drawing/2014/main" id="{1CBDBDED-9519-4F87-89DD-1411B8EE995B}"/>
              </a:ext>
            </a:extLst>
          </p:cNvPr>
          <p:cNvSpPr txBox="1"/>
          <p:nvPr/>
        </p:nvSpPr>
        <p:spPr>
          <a:xfrm>
            <a:off x="-3600560" y="3073572"/>
            <a:ext cx="3427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>
                <a:sym typeface="Montserrat"/>
              </a:rPr>
              <a:t>Limited </a:t>
            </a:r>
            <a:r>
              <a:rPr lang="it-IT" sz="1600" dirty="0" err="1">
                <a:sym typeface="Montserrat"/>
              </a:rPr>
              <a:t>resources</a:t>
            </a:r>
            <a:endParaRPr sz="1600" dirty="0">
              <a:sym typeface="Montserrat"/>
            </a:endParaRPr>
          </a:p>
        </p:txBody>
      </p:sp>
      <p:sp>
        <p:nvSpPr>
          <p:cNvPr id="25" name="Google Shape;111;p2">
            <a:extLst>
              <a:ext uri="{FF2B5EF4-FFF2-40B4-BE49-F238E27FC236}">
                <a16:creationId xmlns:a16="http://schemas.microsoft.com/office/drawing/2014/main" id="{BA751611-36D4-927D-AE18-79FDC415BB09}"/>
              </a:ext>
            </a:extLst>
          </p:cNvPr>
          <p:cNvSpPr txBox="1"/>
          <p:nvPr/>
        </p:nvSpPr>
        <p:spPr>
          <a:xfrm>
            <a:off x="12875130" y="5122307"/>
            <a:ext cx="2206258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Policies and </a:t>
            </a:r>
            <a:r>
              <a:rPr lang="it-IT" sz="1600" dirty="0" err="1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technologies</a:t>
            </a: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for net zero </a:t>
            </a:r>
          </a:p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future</a:t>
            </a:r>
          </a:p>
        </p:txBody>
      </p:sp>
      <p:sp>
        <p:nvSpPr>
          <p:cNvPr id="26" name="Google Shape;112;p2">
            <a:extLst>
              <a:ext uri="{FF2B5EF4-FFF2-40B4-BE49-F238E27FC236}">
                <a16:creationId xmlns:a16="http://schemas.microsoft.com/office/drawing/2014/main" id="{554BEC4B-4E71-F44C-CEFE-81704D98EF16}"/>
              </a:ext>
            </a:extLst>
          </p:cNvPr>
          <p:cNvSpPr txBox="1"/>
          <p:nvPr/>
        </p:nvSpPr>
        <p:spPr>
          <a:xfrm>
            <a:off x="-3287090" y="5609248"/>
            <a:ext cx="26086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 err="1">
                <a:sym typeface="Montserrat"/>
              </a:rPr>
              <a:t>Economical</a:t>
            </a:r>
            <a:r>
              <a:rPr lang="it-IT" sz="1600" dirty="0">
                <a:sym typeface="Montserrat"/>
              </a:rPr>
              <a:t> challenges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"/>
          <p:cNvCxnSpPr/>
          <p:nvPr/>
        </p:nvCxnSpPr>
        <p:spPr>
          <a:xfrm rot="-5429991">
            <a:off x="2595894" y="3795724"/>
            <a:ext cx="2613499" cy="43202"/>
          </a:xfrm>
          <a:prstGeom prst="straightConnector1">
            <a:avLst/>
          </a:prstGeom>
          <a:noFill/>
          <a:ln w="63500" cap="rnd" cmpd="sng">
            <a:solidFill>
              <a:srgbClr val="01185D"/>
            </a:solidFill>
            <a:prstDash val="dot"/>
            <a:round/>
            <a:headEnd type="stealth" w="lg" len="lg"/>
            <a:tailEnd type="none" w="sm" len="sm"/>
          </a:ln>
        </p:spPr>
      </p:cxnSp>
      <p:sp>
        <p:nvSpPr>
          <p:cNvPr id="101" name="Google Shape;101;p2"/>
          <p:cNvSpPr/>
          <p:nvPr/>
        </p:nvSpPr>
        <p:spPr>
          <a:xfrm>
            <a:off x="0" y="0"/>
            <a:ext cx="12192000" cy="1270483"/>
          </a:xfrm>
          <a:prstGeom prst="rect">
            <a:avLst/>
          </a:prstGeom>
          <a:solidFill>
            <a:srgbClr val="02175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89" y="1355347"/>
            <a:ext cx="1408835" cy="126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265" y="1450349"/>
            <a:ext cx="1095927" cy="13960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"/>
          <p:cNvCxnSpPr/>
          <p:nvPr/>
        </p:nvCxnSpPr>
        <p:spPr>
          <a:xfrm rot="5370011">
            <a:off x="7226748" y="3807125"/>
            <a:ext cx="2613699" cy="20401"/>
          </a:xfrm>
          <a:prstGeom prst="straightConnector1">
            <a:avLst/>
          </a:prstGeom>
          <a:noFill/>
          <a:ln w="63500" cap="rnd" cmpd="sng">
            <a:solidFill>
              <a:srgbClr val="01185D"/>
            </a:solidFill>
            <a:prstDash val="dot"/>
            <a:round/>
            <a:headEnd type="stealth" w="lg" len="lg"/>
            <a:tailEnd type="none" w="sm" len="sm"/>
          </a:ln>
        </p:spPr>
      </p:cxnSp>
      <p:pic>
        <p:nvPicPr>
          <p:cNvPr id="105" name="Google Shape;105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9692" y="3750083"/>
            <a:ext cx="1408835" cy="119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576" y="3980265"/>
            <a:ext cx="1391316" cy="13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8793388" y="2848345"/>
            <a:ext cx="226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>
                <a:sym typeface="Montserrat"/>
              </a:rPr>
              <a:t>Energy companies</a:t>
            </a:r>
            <a:endParaRPr sz="1600" dirty="0"/>
          </a:p>
        </p:txBody>
      </p:sp>
      <p:sp>
        <p:nvSpPr>
          <p:cNvPr id="110" name="Google Shape;110;p2"/>
          <p:cNvSpPr txBox="1"/>
          <p:nvPr/>
        </p:nvSpPr>
        <p:spPr>
          <a:xfrm>
            <a:off x="549409" y="3073572"/>
            <a:ext cx="3427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>
                <a:sym typeface="Montserrat"/>
              </a:rPr>
              <a:t>Limited </a:t>
            </a:r>
            <a:r>
              <a:rPr lang="it-IT" sz="1600" dirty="0" err="1">
                <a:sym typeface="Montserrat"/>
              </a:rPr>
              <a:t>resources</a:t>
            </a:r>
            <a:endParaRPr sz="1600" dirty="0">
              <a:sym typeface="Montserrat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8901007" y="5122307"/>
            <a:ext cx="2206258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Policies and </a:t>
            </a:r>
            <a:r>
              <a:rPr lang="it-IT" sz="1600" dirty="0" err="1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technologies</a:t>
            </a: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for net zero </a:t>
            </a:r>
          </a:p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future</a:t>
            </a:r>
          </a:p>
        </p:txBody>
      </p:sp>
      <p:sp>
        <p:nvSpPr>
          <p:cNvPr id="112" name="Google Shape;112;p2"/>
          <p:cNvSpPr txBox="1"/>
          <p:nvPr/>
        </p:nvSpPr>
        <p:spPr>
          <a:xfrm>
            <a:off x="862879" y="5609248"/>
            <a:ext cx="26086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 err="1">
                <a:sym typeface="Montserrat"/>
              </a:rPr>
              <a:t>Economical</a:t>
            </a:r>
            <a:r>
              <a:rPr lang="it-IT" sz="1600" dirty="0">
                <a:sym typeface="Montserrat"/>
              </a:rPr>
              <a:t> challenges</a:t>
            </a:r>
            <a:endParaRPr sz="1600" dirty="0"/>
          </a:p>
        </p:txBody>
      </p:sp>
      <p:sp>
        <p:nvSpPr>
          <p:cNvPr id="123" name="Google Shape;123;p2"/>
          <p:cNvSpPr/>
          <p:nvPr/>
        </p:nvSpPr>
        <p:spPr>
          <a:xfrm>
            <a:off x="4360300" y="2006387"/>
            <a:ext cx="3673910" cy="3752069"/>
          </a:xfrm>
          <a:custGeom>
            <a:avLst/>
            <a:gdLst/>
            <a:ahLst/>
            <a:cxnLst/>
            <a:rect l="l" t="t" r="r" b="b"/>
            <a:pathLst>
              <a:path w="3379625" h="3356237" extrusionOk="0">
                <a:moveTo>
                  <a:pt x="1551422" y="3348071"/>
                </a:moveTo>
                <a:cubicBezTo>
                  <a:pt x="1445261" y="3336091"/>
                  <a:pt x="1320230" y="3311530"/>
                  <a:pt x="1313983" y="3301429"/>
                </a:cubicBezTo>
                <a:cubicBezTo>
                  <a:pt x="1310192" y="3295301"/>
                  <a:pt x="1327471" y="3286336"/>
                  <a:pt x="1352378" y="3281506"/>
                </a:cubicBezTo>
                <a:cubicBezTo>
                  <a:pt x="1411953" y="3269955"/>
                  <a:pt x="1412977" y="3269952"/>
                  <a:pt x="1504088" y="3281085"/>
                </a:cubicBezTo>
                <a:cubicBezTo>
                  <a:pt x="1555895" y="3287415"/>
                  <a:pt x="1585778" y="3285451"/>
                  <a:pt x="1592060" y="3275304"/>
                </a:cubicBezTo>
                <a:cubicBezTo>
                  <a:pt x="1598759" y="3264474"/>
                  <a:pt x="1617934" y="3266480"/>
                  <a:pt x="1657000" y="3282097"/>
                </a:cubicBezTo>
                <a:cubicBezTo>
                  <a:pt x="1706706" y="3301968"/>
                  <a:pt x="1745565" y="3302896"/>
                  <a:pt x="1810028" y="3285752"/>
                </a:cubicBezTo>
                <a:cubicBezTo>
                  <a:pt x="1822282" y="3282493"/>
                  <a:pt x="1829305" y="3288142"/>
                  <a:pt x="1826929" y="3299346"/>
                </a:cubicBezTo>
                <a:cubicBezTo>
                  <a:pt x="1824070" y="3312822"/>
                  <a:pt x="1830299" y="3315380"/>
                  <a:pt x="1847896" y="3307958"/>
                </a:cubicBezTo>
                <a:cubicBezTo>
                  <a:pt x="1861665" y="3302151"/>
                  <a:pt x="1891800" y="3298417"/>
                  <a:pt x="1914864" y="3299662"/>
                </a:cubicBezTo>
                <a:lnTo>
                  <a:pt x="1956799" y="3301924"/>
                </a:lnTo>
                <a:lnTo>
                  <a:pt x="1923112" y="3278218"/>
                </a:lnTo>
                <a:lnTo>
                  <a:pt x="1889425" y="3254514"/>
                </a:lnTo>
                <a:lnTo>
                  <a:pt x="1921420" y="3242688"/>
                </a:lnTo>
                <a:cubicBezTo>
                  <a:pt x="1941831" y="3235144"/>
                  <a:pt x="1960469" y="3236712"/>
                  <a:pt x="1972900" y="3247021"/>
                </a:cubicBezTo>
                <a:cubicBezTo>
                  <a:pt x="1997910" y="3267758"/>
                  <a:pt x="2169885" y="3252964"/>
                  <a:pt x="2238951" y="3224133"/>
                </a:cubicBezTo>
                <a:cubicBezTo>
                  <a:pt x="2266316" y="3212710"/>
                  <a:pt x="2308380" y="3203141"/>
                  <a:pt x="2332424" y="3202868"/>
                </a:cubicBezTo>
                <a:cubicBezTo>
                  <a:pt x="2356471" y="3202596"/>
                  <a:pt x="2391872" y="3193391"/>
                  <a:pt x="2411095" y="3182415"/>
                </a:cubicBezTo>
                <a:cubicBezTo>
                  <a:pt x="2449944" y="3160226"/>
                  <a:pt x="2480986" y="3155745"/>
                  <a:pt x="2480986" y="3172323"/>
                </a:cubicBezTo>
                <a:cubicBezTo>
                  <a:pt x="2480986" y="3184910"/>
                  <a:pt x="2343940" y="3245899"/>
                  <a:pt x="2222391" y="3287409"/>
                </a:cubicBezTo>
                <a:cubicBezTo>
                  <a:pt x="2057318" y="3343777"/>
                  <a:pt x="1755330" y="3371080"/>
                  <a:pt x="1551433" y="3348072"/>
                </a:cubicBezTo>
                <a:close/>
                <a:moveTo>
                  <a:pt x="1924792" y="3123945"/>
                </a:moveTo>
                <a:cubicBezTo>
                  <a:pt x="1874576" y="3103332"/>
                  <a:pt x="1846512" y="3053487"/>
                  <a:pt x="1869254" y="3025297"/>
                </a:cubicBezTo>
                <a:cubicBezTo>
                  <a:pt x="1879186" y="3012983"/>
                  <a:pt x="1877682" y="3007777"/>
                  <a:pt x="1864150" y="3007626"/>
                </a:cubicBezTo>
                <a:cubicBezTo>
                  <a:pt x="1850669" y="3007475"/>
                  <a:pt x="1849752" y="3004362"/>
                  <a:pt x="1861068" y="2997152"/>
                </a:cubicBezTo>
                <a:cubicBezTo>
                  <a:pt x="1869924" y="2991508"/>
                  <a:pt x="1881434" y="2955468"/>
                  <a:pt x="1886647" y="2917060"/>
                </a:cubicBezTo>
                <a:cubicBezTo>
                  <a:pt x="1891859" y="2878654"/>
                  <a:pt x="1904339" y="2818947"/>
                  <a:pt x="1914381" y="2784387"/>
                </a:cubicBezTo>
                <a:cubicBezTo>
                  <a:pt x="1924421" y="2749821"/>
                  <a:pt x="1932540" y="2708975"/>
                  <a:pt x="1932422" y="2693607"/>
                </a:cubicBezTo>
                <a:cubicBezTo>
                  <a:pt x="1932195" y="2664018"/>
                  <a:pt x="1944439" y="2570849"/>
                  <a:pt x="1958725" y="2493477"/>
                </a:cubicBezTo>
                <a:cubicBezTo>
                  <a:pt x="1970171" y="2431480"/>
                  <a:pt x="1942596" y="2383388"/>
                  <a:pt x="1876189" y="2349544"/>
                </a:cubicBezTo>
                <a:cubicBezTo>
                  <a:pt x="1846734" y="2334531"/>
                  <a:pt x="1819213" y="2311532"/>
                  <a:pt x="1815030" y="2298437"/>
                </a:cubicBezTo>
                <a:cubicBezTo>
                  <a:pt x="1794251" y="2233384"/>
                  <a:pt x="1745921" y="2135998"/>
                  <a:pt x="1707406" y="2081579"/>
                </a:cubicBezTo>
                <a:cubicBezTo>
                  <a:pt x="1669808" y="2028453"/>
                  <a:pt x="1695475" y="1914931"/>
                  <a:pt x="1757618" y="1859500"/>
                </a:cubicBezTo>
                <a:cubicBezTo>
                  <a:pt x="1795118" y="1826050"/>
                  <a:pt x="1801526" y="1811424"/>
                  <a:pt x="1797775" y="1767845"/>
                </a:cubicBezTo>
                <a:cubicBezTo>
                  <a:pt x="1795320" y="1739326"/>
                  <a:pt x="1788236" y="1712849"/>
                  <a:pt x="1782032" y="1709009"/>
                </a:cubicBezTo>
                <a:cubicBezTo>
                  <a:pt x="1775828" y="1705168"/>
                  <a:pt x="1770151" y="1695741"/>
                  <a:pt x="1769417" y="1688060"/>
                </a:cubicBezTo>
                <a:cubicBezTo>
                  <a:pt x="1768684" y="1680379"/>
                  <a:pt x="1760220" y="1674094"/>
                  <a:pt x="1750610" y="1674094"/>
                </a:cubicBezTo>
                <a:cubicBezTo>
                  <a:pt x="1741000" y="1674094"/>
                  <a:pt x="1734654" y="1681782"/>
                  <a:pt x="1736506" y="1691177"/>
                </a:cubicBezTo>
                <a:cubicBezTo>
                  <a:pt x="1740878" y="1713338"/>
                  <a:pt x="1657075" y="1697858"/>
                  <a:pt x="1630859" y="1671663"/>
                </a:cubicBezTo>
                <a:cubicBezTo>
                  <a:pt x="1620666" y="1661478"/>
                  <a:pt x="1606485" y="1653145"/>
                  <a:pt x="1599345" y="1653145"/>
                </a:cubicBezTo>
                <a:cubicBezTo>
                  <a:pt x="1592206" y="1653145"/>
                  <a:pt x="1586366" y="1644814"/>
                  <a:pt x="1586366" y="1634630"/>
                </a:cubicBezTo>
                <a:cubicBezTo>
                  <a:pt x="1586366" y="1604705"/>
                  <a:pt x="1527343" y="1559189"/>
                  <a:pt x="1474537" y="1548399"/>
                </a:cubicBezTo>
                <a:cubicBezTo>
                  <a:pt x="1447629" y="1542900"/>
                  <a:pt x="1411826" y="1525758"/>
                  <a:pt x="1394976" y="1510306"/>
                </a:cubicBezTo>
                <a:cubicBezTo>
                  <a:pt x="1374437" y="1491471"/>
                  <a:pt x="1340973" y="1480951"/>
                  <a:pt x="1293454" y="1478389"/>
                </a:cubicBezTo>
                <a:cubicBezTo>
                  <a:pt x="1220624" y="1474463"/>
                  <a:pt x="1145724" y="1438840"/>
                  <a:pt x="1160403" y="1415110"/>
                </a:cubicBezTo>
                <a:cubicBezTo>
                  <a:pt x="1164955" y="1407751"/>
                  <a:pt x="1149840" y="1401757"/>
                  <a:pt x="1126728" y="1401757"/>
                </a:cubicBezTo>
                <a:cubicBezTo>
                  <a:pt x="1074357" y="1401757"/>
                  <a:pt x="1058207" y="1378346"/>
                  <a:pt x="1092228" y="1351745"/>
                </a:cubicBezTo>
                <a:cubicBezTo>
                  <a:pt x="1106452" y="1340623"/>
                  <a:pt x="1111239" y="1333186"/>
                  <a:pt x="1102867" y="1335217"/>
                </a:cubicBezTo>
                <a:cubicBezTo>
                  <a:pt x="1090177" y="1338296"/>
                  <a:pt x="1036450" y="1283775"/>
                  <a:pt x="996409" y="1227182"/>
                </a:cubicBezTo>
                <a:cubicBezTo>
                  <a:pt x="990974" y="1219501"/>
                  <a:pt x="967413" y="1191220"/>
                  <a:pt x="944051" y="1164336"/>
                </a:cubicBezTo>
                <a:lnTo>
                  <a:pt x="901575" y="1115455"/>
                </a:lnTo>
                <a:lnTo>
                  <a:pt x="923493" y="1160844"/>
                </a:lnTo>
                <a:cubicBezTo>
                  <a:pt x="935548" y="1185808"/>
                  <a:pt x="951043" y="1206233"/>
                  <a:pt x="957927" y="1206233"/>
                </a:cubicBezTo>
                <a:cubicBezTo>
                  <a:pt x="964810" y="1206233"/>
                  <a:pt x="967066" y="1215025"/>
                  <a:pt x="962939" y="1225770"/>
                </a:cubicBezTo>
                <a:cubicBezTo>
                  <a:pt x="958812" y="1236515"/>
                  <a:pt x="962155" y="1249455"/>
                  <a:pt x="970367" y="1254526"/>
                </a:cubicBezTo>
                <a:cubicBezTo>
                  <a:pt x="978579" y="1259597"/>
                  <a:pt x="985298" y="1273776"/>
                  <a:pt x="985298" y="1286035"/>
                </a:cubicBezTo>
                <a:cubicBezTo>
                  <a:pt x="985298" y="1305448"/>
                  <a:pt x="981690" y="1305062"/>
                  <a:pt x="957342" y="1283047"/>
                </a:cubicBezTo>
                <a:cubicBezTo>
                  <a:pt x="941966" y="1269144"/>
                  <a:pt x="929385" y="1249118"/>
                  <a:pt x="929385" y="1238546"/>
                </a:cubicBezTo>
                <a:cubicBezTo>
                  <a:pt x="929385" y="1227974"/>
                  <a:pt x="919762" y="1215634"/>
                  <a:pt x="908002" y="1211125"/>
                </a:cubicBezTo>
                <a:cubicBezTo>
                  <a:pt x="894944" y="1206119"/>
                  <a:pt x="889723" y="1193153"/>
                  <a:pt x="894593" y="1177824"/>
                </a:cubicBezTo>
                <a:cubicBezTo>
                  <a:pt x="898978" y="1164017"/>
                  <a:pt x="896020" y="1148679"/>
                  <a:pt x="888020" y="1143738"/>
                </a:cubicBezTo>
                <a:cubicBezTo>
                  <a:pt x="880020" y="1138798"/>
                  <a:pt x="873473" y="1123475"/>
                  <a:pt x="873473" y="1109688"/>
                </a:cubicBezTo>
                <a:cubicBezTo>
                  <a:pt x="873473" y="1095901"/>
                  <a:pt x="858319" y="1068283"/>
                  <a:pt x="839798" y="1048316"/>
                </a:cubicBezTo>
                <a:cubicBezTo>
                  <a:pt x="788423" y="992930"/>
                  <a:pt x="774290" y="903479"/>
                  <a:pt x="804973" y="827900"/>
                </a:cubicBezTo>
                <a:cubicBezTo>
                  <a:pt x="833144" y="758505"/>
                  <a:pt x="838594" y="703464"/>
                  <a:pt x="817294" y="703464"/>
                </a:cubicBezTo>
                <a:cubicBezTo>
                  <a:pt x="809253" y="703464"/>
                  <a:pt x="806703" y="688922"/>
                  <a:pt x="811437" y="670073"/>
                </a:cubicBezTo>
                <a:cubicBezTo>
                  <a:pt x="816051" y="651708"/>
                  <a:pt x="813026" y="632482"/>
                  <a:pt x="804715" y="627351"/>
                </a:cubicBezTo>
                <a:cubicBezTo>
                  <a:pt x="796354" y="622188"/>
                  <a:pt x="789604" y="627746"/>
                  <a:pt x="789604" y="639793"/>
                </a:cubicBezTo>
                <a:cubicBezTo>
                  <a:pt x="789604" y="651768"/>
                  <a:pt x="783075" y="661566"/>
                  <a:pt x="775096" y="661566"/>
                </a:cubicBezTo>
                <a:cubicBezTo>
                  <a:pt x="767117" y="661566"/>
                  <a:pt x="761805" y="647426"/>
                  <a:pt x="763292" y="630143"/>
                </a:cubicBezTo>
                <a:cubicBezTo>
                  <a:pt x="768421" y="570509"/>
                  <a:pt x="761563" y="549842"/>
                  <a:pt x="736646" y="549842"/>
                </a:cubicBezTo>
                <a:cubicBezTo>
                  <a:pt x="704904" y="549842"/>
                  <a:pt x="606302" y="599638"/>
                  <a:pt x="591877" y="622947"/>
                </a:cubicBezTo>
                <a:cubicBezTo>
                  <a:pt x="585865" y="632666"/>
                  <a:pt x="575999" y="640694"/>
                  <a:pt x="569953" y="640787"/>
                </a:cubicBezTo>
                <a:cubicBezTo>
                  <a:pt x="563907" y="640880"/>
                  <a:pt x="529881" y="661057"/>
                  <a:pt x="494344" y="685625"/>
                </a:cubicBezTo>
                <a:cubicBezTo>
                  <a:pt x="458803" y="710193"/>
                  <a:pt x="426032" y="726604"/>
                  <a:pt x="421514" y="722094"/>
                </a:cubicBezTo>
                <a:cubicBezTo>
                  <a:pt x="417000" y="717583"/>
                  <a:pt x="433454" y="700328"/>
                  <a:pt x="458080" y="683747"/>
                </a:cubicBezTo>
                <a:cubicBezTo>
                  <a:pt x="482704" y="667167"/>
                  <a:pt x="505003" y="641253"/>
                  <a:pt x="507632" y="626160"/>
                </a:cubicBezTo>
                <a:cubicBezTo>
                  <a:pt x="510260" y="611068"/>
                  <a:pt x="535465" y="578309"/>
                  <a:pt x="563641" y="553366"/>
                </a:cubicBezTo>
                <a:cubicBezTo>
                  <a:pt x="591819" y="528419"/>
                  <a:pt x="603006" y="512138"/>
                  <a:pt x="588503" y="517185"/>
                </a:cubicBezTo>
                <a:cubicBezTo>
                  <a:pt x="548349" y="531159"/>
                  <a:pt x="567341" y="490730"/>
                  <a:pt x="610905" y="469497"/>
                </a:cubicBezTo>
                <a:cubicBezTo>
                  <a:pt x="630651" y="459873"/>
                  <a:pt x="650569" y="437877"/>
                  <a:pt x="655166" y="420617"/>
                </a:cubicBezTo>
                <a:cubicBezTo>
                  <a:pt x="666216" y="379125"/>
                  <a:pt x="762775" y="312546"/>
                  <a:pt x="812805" y="311931"/>
                </a:cubicBezTo>
                <a:cubicBezTo>
                  <a:pt x="834640" y="311661"/>
                  <a:pt x="890245" y="303428"/>
                  <a:pt x="936374" y="293636"/>
                </a:cubicBezTo>
                <a:cubicBezTo>
                  <a:pt x="982501" y="283843"/>
                  <a:pt x="1043411" y="277395"/>
                  <a:pt x="1071726" y="279308"/>
                </a:cubicBezTo>
                <a:cubicBezTo>
                  <a:pt x="1114039" y="282166"/>
                  <a:pt x="1122870" y="278257"/>
                  <a:pt x="1121295" y="257366"/>
                </a:cubicBezTo>
                <a:cubicBezTo>
                  <a:pt x="1119741" y="236754"/>
                  <a:pt x="1114751" y="234834"/>
                  <a:pt x="1094908" y="247215"/>
                </a:cubicBezTo>
                <a:cubicBezTo>
                  <a:pt x="1081448" y="255613"/>
                  <a:pt x="1066109" y="258160"/>
                  <a:pt x="1060819" y="252876"/>
                </a:cubicBezTo>
                <a:cubicBezTo>
                  <a:pt x="1047457" y="239526"/>
                  <a:pt x="1082059" y="200695"/>
                  <a:pt x="1107317" y="200695"/>
                </a:cubicBezTo>
                <a:cubicBezTo>
                  <a:pt x="1119487" y="200695"/>
                  <a:pt x="1124923" y="192505"/>
                  <a:pt x="1120461" y="180890"/>
                </a:cubicBezTo>
                <a:cubicBezTo>
                  <a:pt x="1115450" y="167842"/>
                  <a:pt x="1130440" y="153349"/>
                  <a:pt x="1164395" y="138414"/>
                </a:cubicBezTo>
                <a:cubicBezTo>
                  <a:pt x="1192742" y="125946"/>
                  <a:pt x="1203355" y="118607"/>
                  <a:pt x="1187979" y="122107"/>
                </a:cubicBezTo>
                <a:cubicBezTo>
                  <a:pt x="1151084" y="130503"/>
                  <a:pt x="1068369" y="159453"/>
                  <a:pt x="1037904" y="174635"/>
                </a:cubicBezTo>
                <a:cubicBezTo>
                  <a:pt x="1024554" y="181287"/>
                  <a:pt x="1000966" y="186729"/>
                  <a:pt x="985486" y="186729"/>
                </a:cubicBezTo>
                <a:cubicBezTo>
                  <a:pt x="970005" y="186729"/>
                  <a:pt x="957339" y="192269"/>
                  <a:pt x="957339" y="199039"/>
                </a:cubicBezTo>
                <a:cubicBezTo>
                  <a:pt x="957339" y="211175"/>
                  <a:pt x="857707" y="251124"/>
                  <a:pt x="789604" y="266295"/>
                </a:cubicBezTo>
                <a:cubicBezTo>
                  <a:pt x="759340" y="273036"/>
                  <a:pt x="761212" y="269578"/>
                  <a:pt x="803582" y="240481"/>
                </a:cubicBezTo>
                <a:cubicBezTo>
                  <a:pt x="954945" y="136532"/>
                  <a:pt x="1089494" y="79300"/>
                  <a:pt x="1296880" y="30645"/>
                </a:cubicBezTo>
                <a:cubicBezTo>
                  <a:pt x="1403208" y="5700"/>
                  <a:pt x="1469400" y="368"/>
                  <a:pt x="1677221" y="6"/>
                </a:cubicBezTo>
                <a:cubicBezTo>
                  <a:pt x="1927963" y="-430"/>
                  <a:pt x="2116082" y="22069"/>
                  <a:pt x="2074810" y="47557"/>
                </a:cubicBezTo>
                <a:cubicBezTo>
                  <a:pt x="2064449" y="53955"/>
                  <a:pt x="2050704" y="55937"/>
                  <a:pt x="2044267" y="51962"/>
                </a:cubicBezTo>
                <a:cubicBezTo>
                  <a:pt x="2037830" y="47988"/>
                  <a:pt x="1967239" y="42844"/>
                  <a:pt x="1887403" y="40532"/>
                </a:cubicBezTo>
                <a:cubicBezTo>
                  <a:pt x="1765564" y="37003"/>
                  <a:pt x="1743488" y="39564"/>
                  <a:pt x="1749981" y="56466"/>
                </a:cubicBezTo>
                <a:cubicBezTo>
                  <a:pt x="1754235" y="67542"/>
                  <a:pt x="1765599" y="73581"/>
                  <a:pt x="1775236" y="69887"/>
                </a:cubicBezTo>
                <a:cubicBezTo>
                  <a:pt x="1799237" y="60685"/>
                  <a:pt x="1912123" y="119540"/>
                  <a:pt x="1985155" y="179324"/>
                </a:cubicBezTo>
                <a:cubicBezTo>
                  <a:pt x="2018272" y="206438"/>
                  <a:pt x="2050659" y="228621"/>
                  <a:pt x="2057127" y="228621"/>
                </a:cubicBezTo>
                <a:cubicBezTo>
                  <a:pt x="2063593" y="228621"/>
                  <a:pt x="2077050" y="241684"/>
                  <a:pt x="2087029" y="257651"/>
                </a:cubicBezTo>
                <a:cubicBezTo>
                  <a:pt x="2102919" y="283070"/>
                  <a:pt x="2101771" y="287570"/>
                  <a:pt x="2077802" y="293832"/>
                </a:cubicBezTo>
                <a:cubicBezTo>
                  <a:pt x="2041809" y="303236"/>
                  <a:pt x="2031988" y="359992"/>
                  <a:pt x="2055051" y="425304"/>
                </a:cubicBezTo>
                <a:cubicBezTo>
                  <a:pt x="2065186" y="454003"/>
                  <a:pt x="2070435" y="480524"/>
                  <a:pt x="2066715" y="484241"/>
                </a:cubicBezTo>
                <a:cubicBezTo>
                  <a:pt x="2053935" y="497010"/>
                  <a:pt x="1971331" y="446798"/>
                  <a:pt x="1917472" y="393519"/>
                </a:cubicBezTo>
                <a:cubicBezTo>
                  <a:pt x="1887815" y="364182"/>
                  <a:pt x="1856824" y="344331"/>
                  <a:pt x="1848606" y="349406"/>
                </a:cubicBezTo>
                <a:cubicBezTo>
                  <a:pt x="1840354" y="354501"/>
                  <a:pt x="1837690" y="352122"/>
                  <a:pt x="1842657" y="344092"/>
                </a:cubicBezTo>
                <a:cubicBezTo>
                  <a:pt x="1847604" y="336094"/>
                  <a:pt x="1841999" y="321547"/>
                  <a:pt x="1830202" y="311765"/>
                </a:cubicBezTo>
                <a:cubicBezTo>
                  <a:pt x="1818405" y="301982"/>
                  <a:pt x="1811987" y="285558"/>
                  <a:pt x="1815940" y="275268"/>
                </a:cubicBezTo>
                <a:cubicBezTo>
                  <a:pt x="1819977" y="264755"/>
                  <a:pt x="1813939" y="256556"/>
                  <a:pt x="1802158" y="256556"/>
                </a:cubicBezTo>
                <a:cubicBezTo>
                  <a:pt x="1790627" y="256556"/>
                  <a:pt x="1777571" y="247130"/>
                  <a:pt x="1773145" y="235607"/>
                </a:cubicBezTo>
                <a:cubicBezTo>
                  <a:pt x="1768719" y="224086"/>
                  <a:pt x="1758404" y="214659"/>
                  <a:pt x="1750222" y="214659"/>
                </a:cubicBezTo>
                <a:cubicBezTo>
                  <a:pt x="1742040" y="214659"/>
                  <a:pt x="1725138" y="205429"/>
                  <a:pt x="1712662" y="194148"/>
                </a:cubicBezTo>
                <a:cubicBezTo>
                  <a:pt x="1695945" y="179033"/>
                  <a:pt x="1679109" y="176880"/>
                  <a:pt x="1648659" y="185965"/>
                </a:cubicBezTo>
                <a:cubicBezTo>
                  <a:pt x="1625934" y="192744"/>
                  <a:pt x="1615695" y="198831"/>
                  <a:pt x="1625909" y="199492"/>
                </a:cubicBezTo>
                <a:cubicBezTo>
                  <a:pt x="1656044" y="201440"/>
                  <a:pt x="1756123" y="310875"/>
                  <a:pt x="1751794" y="337155"/>
                </a:cubicBezTo>
                <a:cubicBezTo>
                  <a:pt x="1749608" y="350437"/>
                  <a:pt x="1751965" y="367889"/>
                  <a:pt x="1757032" y="375937"/>
                </a:cubicBezTo>
                <a:cubicBezTo>
                  <a:pt x="1762099" y="383985"/>
                  <a:pt x="1760550" y="399697"/>
                  <a:pt x="1753590" y="410852"/>
                </a:cubicBezTo>
                <a:cubicBezTo>
                  <a:pt x="1742834" y="428090"/>
                  <a:pt x="1731960" y="426412"/>
                  <a:pt x="1681129" y="399671"/>
                </a:cubicBezTo>
                <a:cubicBezTo>
                  <a:pt x="1648234" y="382367"/>
                  <a:pt x="1610683" y="368227"/>
                  <a:pt x="1597681" y="368248"/>
                </a:cubicBezTo>
                <a:cubicBezTo>
                  <a:pt x="1566011" y="368300"/>
                  <a:pt x="1551337" y="342192"/>
                  <a:pt x="1577416" y="332194"/>
                </a:cubicBezTo>
                <a:cubicBezTo>
                  <a:pt x="1588841" y="327813"/>
                  <a:pt x="1601780" y="314877"/>
                  <a:pt x="1606170" y="303447"/>
                </a:cubicBezTo>
                <a:cubicBezTo>
                  <a:pt x="1612160" y="287850"/>
                  <a:pt x="1607198" y="284870"/>
                  <a:pt x="1586284" y="291502"/>
                </a:cubicBezTo>
                <a:cubicBezTo>
                  <a:pt x="1565759" y="298011"/>
                  <a:pt x="1558416" y="293958"/>
                  <a:pt x="1558416" y="276122"/>
                </a:cubicBezTo>
                <a:cubicBezTo>
                  <a:pt x="1558416" y="262802"/>
                  <a:pt x="1554277" y="256039"/>
                  <a:pt x="1549218" y="261093"/>
                </a:cubicBezTo>
                <a:cubicBezTo>
                  <a:pt x="1544159" y="266148"/>
                  <a:pt x="1533151" y="264589"/>
                  <a:pt x="1524756" y="257631"/>
                </a:cubicBezTo>
                <a:cubicBezTo>
                  <a:pt x="1514215" y="248893"/>
                  <a:pt x="1509544" y="260068"/>
                  <a:pt x="1509662" y="293745"/>
                </a:cubicBezTo>
                <a:cubicBezTo>
                  <a:pt x="1509775" y="325631"/>
                  <a:pt x="1518344" y="347269"/>
                  <a:pt x="1534419" y="356257"/>
                </a:cubicBezTo>
                <a:cubicBezTo>
                  <a:pt x="1547941" y="363817"/>
                  <a:pt x="1556059" y="374764"/>
                  <a:pt x="1552459" y="380584"/>
                </a:cubicBezTo>
                <a:cubicBezTo>
                  <a:pt x="1548859" y="386403"/>
                  <a:pt x="1562880" y="388702"/>
                  <a:pt x="1583616" y="385693"/>
                </a:cubicBezTo>
                <a:cubicBezTo>
                  <a:pt x="1609042" y="382004"/>
                  <a:pt x="1641799" y="394042"/>
                  <a:pt x="1684218" y="422666"/>
                </a:cubicBezTo>
                <a:cubicBezTo>
                  <a:pt x="1732711" y="455387"/>
                  <a:pt x="1748155" y="460419"/>
                  <a:pt x="1751639" y="444630"/>
                </a:cubicBezTo>
                <a:cubicBezTo>
                  <a:pt x="1758530" y="413408"/>
                  <a:pt x="1771608" y="419256"/>
                  <a:pt x="1831150" y="480179"/>
                </a:cubicBezTo>
                <a:cubicBezTo>
                  <a:pt x="1861267" y="510995"/>
                  <a:pt x="1892030" y="534170"/>
                  <a:pt x="1899510" y="531679"/>
                </a:cubicBezTo>
                <a:cubicBezTo>
                  <a:pt x="1915282" y="526426"/>
                  <a:pt x="1951762" y="560430"/>
                  <a:pt x="1985420" y="611756"/>
                </a:cubicBezTo>
                <a:cubicBezTo>
                  <a:pt x="2008970" y="647667"/>
                  <a:pt x="2043145" y="662988"/>
                  <a:pt x="2026441" y="630147"/>
                </a:cubicBezTo>
                <a:cubicBezTo>
                  <a:pt x="2021558" y="620545"/>
                  <a:pt x="2030622" y="627526"/>
                  <a:pt x="2046583" y="645660"/>
                </a:cubicBezTo>
                <a:cubicBezTo>
                  <a:pt x="2062545" y="663794"/>
                  <a:pt x="2075508" y="688933"/>
                  <a:pt x="2075391" y="701524"/>
                </a:cubicBezTo>
                <a:cubicBezTo>
                  <a:pt x="2075205" y="721407"/>
                  <a:pt x="2073395" y="721663"/>
                  <a:pt x="2061627" y="703468"/>
                </a:cubicBezTo>
                <a:cubicBezTo>
                  <a:pt x="2049582" y="684847"/>
                  <a:pt x="2047930" y="684847"/>
                  <a:pt x="2046759" y="703468"/>
                </a:cubicBezTo>
                <a:cubicBezTo>
                  <a:pt x="2045855" y="717845"/>
                  <a:pt x="2043230" y="718941"/>
                  <a:pt x="2038391" y="706959"/>
                </a:cubicBezTo>
                <a:cubicBezTo>
                  <a:pt x="2027120" y="679051"/>
                  <a:pt x="1966538" y="685127"/>
                  <a:pt x="1968827" y="713936"/>
                </a:cubicBezTo>
                <a:cubicBezTo>
                  <a:pt x="1970056" y="729407"/>
                  <a:pt x="1959232" y="740009"/>
                  <a:pt x="1939317" y="742839"/>
                </a:cubicBezTo>
                <a:cubicBezTo>
                  <a:pt x="1922019" y="745297"/>
                  <a:pt x="1907866" y="753983"/>
                  <a:pt x="1907866" y="762142"/>
                </a:cubicBezTo>
                <a:cubicBezTo>
                  <a:pt x="1907866" y="771385"/>
                  <a:pt x="1886797" y="774151"/>
                  <a:pt x="1851953" y="769482"/>
                </a:cubicBezTo>
                <a:cubicBezTo>
                  <a:pt x="1806298" y="763364"/>
                  <a:pt x="1795983" y="766229"/>
                  <a:pt x="1795729" y="785100"/>
                </a:cubicBezTo>
                <a:cubicBezTo>
                  <a:pt x="1795558" y="797811"/>
                  <a:pt x="1783117" y="823923"/>
                  <a:pt x="1768083" y="843126"/>
                </a:cubicBezTo>
                <a:cubicBezTo>
                  <a:pt x="1753050" y="862329"/>
                  <a:pt x="1740609" y="886666"/>
                  <a:pt x="1740437" y="897209"/>
                </a:cubicBezTo>
                <a:cubicBezTo>
                  <a:pt x="1740174" y="913455"/>
                  <a:pt x="1736435" y="913455"/>
                  <a:pt x="1715906" y="897209"/>
                </a:cubicBezTo>
                <a:cubicBezTo>
                  <a:pt x="1693436" y="879427"/>
                  <a:pt x="1693478" y="880846"/>
                  <a:pt x="1716487" y="916842"/>
                </a:cubicBezTo>
                <a:cubicBezTo>
                  <a:pt x="1743806" y="959582"/>
                  <a:pt x="1739098" y="973702"/>
                  <a:pt x="1681333" y="1022266"/>
                </a:cubicBezTo>
                <a:cubicBezTo>
                  <a:pt x="1641898" y="1055419"/>
                  <a:pt x="1629037" y="1112619"/>
                  <a:pt x="1657119" y="1129961"/>
                </a:cubicBezTo>
                <a:cubicBezTo>
                  <a:pt x="1677654" y="1142640"/>
                  <a:pt x="1700196" y="1205670"/>
                  <a:pt x="1690058" y="1222057"/>
                </a:cubicBezTo>
                <a:cubicBezTo>
                  <a:pt x="1677938" y="1241651"/>
                  <a:pt x="1641179" y="1206981"/>
                  <a:pt x="1619739" y="1155733"/>
                </a:cubicBezTo>
                <a:cubicBezTo>
                  <a:pt x="1606490" y="1124067"/>
                  <a:pt x="1589464" y="1109797"/>
                  <a:pt x="1557254" y="1103361"/>
                </a:cubicBezTo>
                <a:cubicBezTo>
                  <a:pt x="1488573" y="1089636"/>
                  <a:pt x="1460560" y="1092763"/>
                  <a:pt x="1460560" y="1114155"/>
                </a:cubicBezTo>
                <a:cubicBezTo>
                  <a:pt x="1460560" y="1126787"/>
                  <a:pt x="1450783" y="1131242"/>
                  <a:pt x="1433161" y="1126637"/>
                </a:cubicBezTo>
                <a:cubicBezTo>
                  <a:pt x="1401511" y="1118368"/>
                  <a:pt x="1316483" y="1166762"/>
                  <a:pt x="1285822" y="1210496"/>
                </a:cubicBezTo>
                <a:cubicBezTo>
                  <a:pt x="1258896" y="1248906"/>
                  <a:pt x="1259248" y="1294934"/>
                  <a:pt x="1286913" y="1353185"/>
                </a:cubicBezTo>
                <a:cubicBezTo>
                  <a:pt x="1312654" y="1407381"/>
                  <a:pt x="1333502" y="1418077"/>
                  <a:pt x="1391004" y="1406587"/>
                </a:cubicBezTo>
                <a:cubicBezTo>
                  <a:pt x="1419783" y="1400836"/>
                  <a:pt x="1435582" y="1387792"/>
                  <a:pt x="1441290" y="1365069"/>
                </a:cubicBezTo>
                <a:cubicBezTo>
                  <a:pt x="1445868" y="1346846"/>
                  <a:pt x="1456794" y="1331456"/>
                  <a:pt x="1465571" y="1330868"/>
                </a:cubicBezTo>
                <a:cubicBezTo>
                  <a:pt x="1474348" y="1330280"/>
                  <a:pt x="1492511" y="1327697"/>
                  <a:pt x="1505935" y="1325129"/>
                </a:cubicBezTo>
                <a:cubicBezTo>
                  <a:pt x="1542399" y="1318151"/>
                  <a:pt x="1548245" y="1339920"/>
                  <a:pt x="1523004" y="1388688"/>
                </a:cubicBezTo>
                <a:cubicBezTo>
                  <a:pt x="1510590" y="1412671"/>
                  <a:pt x="1503989" y="1435845"/>
                  <a:pt x="1508333" y="1440185"/>
                </a:cubicBezTo>
                <a:cubicBezTo>
                  <a:pt x="1512677" y="1444526"/>
                  <a:pt x="1509012" y="1456767"/>
                  <a:pt x="1500190" y="1467389"/>
                </a:cubicBezTo>
                <a:cubicBezTo>
                  <a:pt x="1486906" y="1483381"/>
                  <a:pt x="1493220" y="1485702"/>
                  <a:pt x="1536921" y="1480891"/>
                </a:cubicBezTo>
                <a:cubicBezTo>
                  <a:pt x="1623474" y="1471361"/>
                  <a:pt x="1640585" y="1481309"/>
                  <a:pt x="1639767" y="1540691"/>
                </a:cubicBezTo>
                <a:cubicBezTo>
                  <a:pt x="1638382" y="1640923"/>
                  <a:pt x="1670971" y="1682657"/>
                  <a:pt x="1727160" y="1652609"/>
                </a:cubicBezTo>
                <a:cubicBezTo>
                  <a:pt x="1745686" y="1642703"/>
                  <a:pt x="1762550" y="1642718"/>
                  <a:pt x="1781141" y="1652659"/>
                </a:cubicBezTo>
                <a:cubicBezTo>
                  <a:pt x="1817105" y="1671889"/>
                  <a:pt x="1818772" y="1671550"/>
                  <a:pt x="1849326" y="1638783"/>
                </a:cubicBezTo>
                <a:cubicBezTo>
                  <a:pt x="1863857" y="1623200"/>
                  <a:pt x="1887691" y="1608029"/>
                  <a:pt x="1902289" y="1605071"/>
                </a:cubicBezTo>
                <a:cubicBezTo>
                  <a:pt x="1916888" y="1602112"/>
                  <a:pt x="1940872" y="1594940"/>
                  <a:pt x="1955587" y="1589133"/>
                </a:cubicBezTo>
                <a:cubicBezTo>
                  <a:pt x="1974349" y="1581729"/>
                  <a:pt x="1979323" y="1583456"/>
                  <a:pt x="1972235" y="1594914"/>
                </a:cubicBezTo>
                <a:cubicBezTo>
                  <a:pt x="1966676" y="1603901"/>
                  <a:pt x="1968789" y="1611253"/>
                  <a:pt x="1976931" y="1611253"/>
                </a:cubicBezTo>
                <a:cubicBezTo>
                  <a:pt x="1985073" y="1611253"/>
                  <a:pt x="1991735" y="1605341"/>
                  <a:pt x="1991735" y="1598115"/>
                </a:cubicBezTo>
                <a:cubicBezTo>
                  <a:pt x="1991735" y="1590890"/>
                  <a:pt x="2008581" y="1593711"/>
                  <a:pt x="2029173" y="1604384"/>
                </a:cubicBezTo>
                <a:cubicBezTo>
                  <a:pt x="2049764" y="1615057"/>
                  <a:pt x="2072751" y="1619998"/>
                  <a:pt x="2080257" y="1615364"/>
                </a:cubicBezTo>
                <a:cubicBezTo>
                  <a:pt x="2087761" y="1610730"/>
                  <a:pt x="2089856" y="1613479"/>
                  <a:pt x="2084911" y="1621474"/>
                </a:cubicBezTo>
                <a:cubicBezTo>
                  <a:pt x="2079965" y="1629469"/>
                  <a:pt x="2090001" y="1639781"/>
                  <a:pt x="2107213" y="1644390"/>
                </a:cubicBezTo>
                <a:cubicBezTo>
                  <a:pt x="2151199" y="1656169"/>
                  <a:pt x="2162353" y="1655138"/>
                  <a:pt x="2153082" y="1640150"/>
                </a:cubicBezTo>
                <a:cubicBezTo>
                  <a:pt x="2148658" y="1633000"/>
                  <a:pt x="2152405" y="1622602"/>
                  <a:pt x="2161406" y="1617043"/>
                </a:cubicBezTo>
                <a:cubicBezTo>
                  <a:pt x="2171627" y="1610732"/>
                  <a:pt x="2174026" y="1612991"/>
                  <a:pt x="2167797" y="1623061"/>
                </a:cubicBezTo>
                <a:cubicBezTo>
                  <a:pt x="2158525" y="1638051"/>
                  <a:pt x="2177990" y="1644714"/>
                  <a:pt x="2225870" y="1642937"/>
                </a:cubicBezTo>
                <a:cubicBezTo>
                  <a:pt x="2235480" y="1642580"/>
                  <a:pt x="2243457" y="1652588"/>
                  <a:pt x="2243595" y="1665177"/>
                </a:cubicBezTo>
                <a:cubicBezTo>
                  <a:pt x="2243948" y="1697221"/>
                  <a:pt x="2339218" y="1772417"/>
                  <a:pt x="2392866" y="1782997"/>
                </a:cubicBezTo>
                <a:cubicBezTo>
                  <a:pt x="2446944" y="1793665"/>
                  <a:pt x="2494953" y="1832187"/>
                  <a:pt x="2494953" y="1864918"/>
                </a:cubicBezTo>
                <a:cubicBezTo>
                  <a:pt x="2494953" y="1878120"/>
                  <a:pt x="2501652" y="1893059"/>
                  <a:pt x="2509841" y="1898116"/>
                </a:cubicBezTo>
                <a:cubicBezTo>
                  <a:pt x="2519583" y="1904131"/>
                  <a:pt x="2516087" y="1917693"/>
                  <a:pt x="2499728" y="1937346"/>
                </a:cubicBezTo>
                <a:cubicBezTo>
                  <a:pt x="2485977" y="1953866"/>
                  <a:pt x="2483607" y="1959600"/>
                  <a:pt x="2494460" y="1950089"/>
                </a:cubicBezTo>
                <a:cubicBezTo>
                  <a:pt x="2510472" y="1936058"/>
                  <a:pt x="2530925" y="1941984"/>
                  <a:pt x="2602902" y="1981513"/>
                </a:cubicBezTo>
                <a:cubicBezTo>
                  <a:pt x="2651691" y="2008307"/>
                  <a:pt x="2702997" y="2030230"/>
                  <a:pt x="2716916" y="2030230"/>
                </a:cubicBezTo>
                <a:cubicBezTo>
                  <a:pt x="2730836" y="2030230"/>
                  <a:pt x="2753225" y="2042375"/>
                  <a:pt x="2766672" y="2057220"/>
                </a:cubicBezTo>
                <a:cubicBezTo>
                  <a:pt x="2780117" y="2072064"/>
                  <a:pt x="2799963" y="2080819"/>
                  <a:pt x="2810773" y="2076675"/>
                </a:cubicBezTo>
                <a:cubicBezTo>
                  <a:pt x="2824991" y="2071224"/>
                  <a:pt x="2830427" y="2080827"/>
                  <a:pt x="2830427" y="2111391"/>
                </a:cubicBezTo>
                <a:cubicBezTo>
                  <a:pt x="2830427" y="2141178"/>
                  <a:pt x="2812078" y="2175120"/>
                  <a:pt x="2768234" y="2226441"/>
                </a:cubicBezTo>
                <a:cubicBezTo>
                  <a:pt x="2734028" y="2266479"/>
                  <a:pt x="2701782" y="2318841"/>
                  <a:pt x="2696576" y="2342799"/>
                </a:cubicBezTo>
                <a:cubicBezTo>
                  <a:pt x="2682220" y="2408868"/>
                  <a:pt x="2619504" y="2488627"/>
                  <a:pt x="2568331" y="2505882"/>
                </a:cubicBezTo>
                <a:cubicBezTo>
                  <a:pt x="2543345" y="2514308"/>
                  <a:pt x="2522902" y="2529998"/>
                  <a:pt x="2522902" y="2540746"/>
                </a:cubicBezTo>
                <a:cubicBezTo>
                  <a:pt x="2522902" y="2551495"/>
                  <a:pt x="2505604" y="2571401"/>
                  <a:pt x="2484462" y="2584982"/>
                </a:cubicBezTo>
                <a:cubicBezTo>
                  <a:pt x="2463319" y="2598562"/>
                  <a:pt x="2434677" y="2623692"/>
                  <a:pt x="2420813" y="2640827"/>
                </a:cubicBezTo>
                <a:cubicBezTo>
                  <a:pt x="2352166" y="2725663"/>
                  <a:pt x="2277375" y="2785165"/>
                  <a:pt x="2246258" y="2779705"/>
                </a:cubicBezTo>
                <a:cubicBezTo>
                  <a:pt x="2222114" y="2775465"/>
                  <a:pt x="2215238" y="2779975"/>
                  <a:pt x="2218300" y="2798041"/>
                </a:cubicBezTo>
                <a:cubicBezTo>
                  <a:pt x="2222656" y="2823723"/>
                  <a:pt x="2192544" y="2868188"/>
                  <a:pt x="2170796" y="2868188"/>
                </a:cubicBezTo>
                <a:cubicBezTo>
                  <a:pt x="2163536" y="2868188"/>
                  <a:pt x="2123419" y="2897669"/>
                  <a:pt x="2081644" y="2933700"/>
                </a:cubicBezTo>
                <a:cubicBezTo>
                  <a:pt x="2031193" y="2977219"/>
                  <a:pt x="2011311" y="3002681"/>
                  <a:pt x="2022424" y="3009540"/>
                </a:cubicBezTo>
                <a:cubicBezTo>
                  <a:pt x="2034167" y="3016792"/>
                  <a:pt x="2028961" y="3028480"/>
                  <a:pt x="2004953" y="3048762"/>
                </a:cubicBezTo>
                <a:cubicBezTo>
                  <a:pt x="1972890" y="3075850"/>
                  <a:pt x="1972282" y="3078843"/>
                  <a:pt x="1995216" y="3096662"/>
                </a:cubicBezTo>
                <a:cubicBezTo>
                  <a:pt x="2008670" y="3107115"/>
                  <a:pt x="2019678" y="3118956"/>
                  <a:pt x="2019678" y="3122974"/>
                </a:cubicBezTo>
                <a:cubicBezTo>
                  <a:pt x="2019678" y="3140686"/>
                  <a:pt x="1966868" y="3141231"/>
                  <a:pt x="1924779" y="3123952"/>
                </a:cubicBezTo>
                <a:close/>
                <a:moveTo>
                  <a:pt x="1868554" y="721856"/>
                </a:moveTo>
                <a:cubicBezTo>
                  <a:pt x="1858463" y="717822"/>
                  <a:pt x="1846407" y="718318"/>
                  <a:pt x="1841763" y="722959"/>
                </a:cubicBezTo>
                <a:cubicBezTo>
                  <a:pt x="1837118" y="727599"/>
                  <a:pt x="1845374" y="730900"/>
                  <a:pt x="1860109" y="730294"/>
                </a:cubicBezTo>
                <a:cubicBezTo>
                  <a:pt x="1876393" y="729624"/>
                  <a:pt x="1879705" y="726314"/>
                  <a:pt x="1868554" y="721856"/>
                </a:cubicBezTo>
                <a:close/>
                <a:moveTo>
                  <a:pt x="1963286" y="658514"/>
                </a:moveTo>
                <a:cubicBezTo>
                  <a:pt x="1963558" y="652993"/>
                  <a:pt x="1954346" y="652095"/>
                  <a:pt x="1942814" y="656516"/>
                </a:cubicBezTo>
                <a:cubicBezTo>
                  <a:pt x="1930561" y="661213"/>
                  <a:pt x="1921757" y="656678"/>
                  <a:pt x="1921632" y="645603"/>
                </a:cubicBezTo>
                <a:cubicBezTo>
                  <a:pt x="1921458" y="630162"/>
                  <a:pt x="1919110" y="630294"/>
                  <a:pt x="1908960" y="646314"/>
                </a:cubicBezTo>
                <a:cubicBezTo>
                  <a:pt x="1901403" y="658240"/>
                  <a:pt x="1902508" y="679150"/>
                  <a:pt x="1911766" y="699452"/>
                </a:cubicBezTo>
                <a:lnTo>
                  <a:pt x="1927032" y="732927"/>
                </a:lnTo>
                <a:lnTo>
                  <a:pt x="1944912" y="700738"/>
                </a:lnTo>
                <a:cubicBezTo>
                  <a:pt x="1954746" y="683034"/>
                  <a:pt x="1963013" y="664033"/>
                  <a:pt x="1963286" y="658514"/>
                </a:cubicBezTo>
                <a:close/>
                <a:moveTo>
                  <a:pt x="1516478" y="697785"/>
                </a:moveTo>
                <a:cubicBezTo>
                  <a:pt x="1516478" y="694994"/>
                  <a:pt x="1502100" y="683298"/>
                  <a:pt x="1484527" y="671794"/>
                </a:cubicBezTo>
                <a:cubicBezTo>
                  <a:pt x="1455866" y="653031"/>
                  <a:pt x="1449605" y="653281"/>
                  <a:pt x="1423719" y="674224"/>
                </a:cubicBezTo>
                <a:cubicBezTo>
                  <a:pt x="1395652" y="696931"/>
                  <a:pt x="1396529" y="697644"/>
                  <a:pt x="1455670" y="700216"/>
                </a:cubicBezTo>
                <a:cubicBezTo>
                  <a:pt x="1489115" y="701670"/>
                  <a:pt x="1516478" y="700576"/>
                  <a:pt x="1516478" y="697785"/>
                </a:cubicBezTo>
                <a:close/>
                <a:moveTo>
                  <a:pt x="1482859" y="625894"/>
                </a:moveTo>
                <a:cubicBezTo>
                  <a:pt x="1457495" y="607363"/>
                  <a:pt x="1457433" y="606027"/>
                  <a:pt x="1481526" y="596789"/>
                </a:cubicBezTo>
                <a:cubicBezTo>
                  <a:pt x="1495415" y="591464"/>
                  <a:pt x="1530383" y="593402"/>
                  <a:pt x="1559234" y="601096"/>
                </a:cubicBezTo>
                <a:cubicBezTo>
                  <a:pt x="1603733" y="612963"/>
                  <a:pt x="1610469" y="611907"/>
                  <a:pt x="1603643" y="594136"/>
                </a:cubicBezTo>
                <a:cubicBezTo>
                  <a:pt x="1598435" y="580577"/>
                  <a:pt x="1601326" y="576726"/>
                  <a:pt x="1611841" y="583219"/>
                </a:cubicBezTo>
                <a:cubicBezTo>
                  <a:pt x="1620774" y="588735"/>
                  <a:pt x="1639142" y="586815"/>
                  <a:pt x="1652657" y="578951"/>
                </a:cubicBezTo>
                <a:cubicBezTo>
                  <a:pt x="1674974" y="565966"/>
                  <a:pt x="1674503" y="564615"/>
                  <a:pt x="1647525" y="564229"/>
                </a:cubicBezTo>
                <a:cubicBezTo>
                  <a:pt x="1624756" y="563904"/>
                  <a:pt x="1617822" y="555093"/>
                  <a:pt x="1617822" y="526488"/>
                </a:cubicBezTo>
                <a:cubicBezTo>
                  <a:pt x="1617822" y="505963"/>
                  <a:pt x="1606027" y="480554"/>
                  <a:pt x="1591612" y="470023"/>
                </a:cubicBezTo>
                <a:cubicBezTo>
                  <a:pt x="1577197" y="459492"/>
                  <a:pt x="1566975" y="448003"/>
                  <a:pt x="1568898" y="444493"/>
                </a:cubicBezTo>
                <a:cubicBezTo>
                  <a:pt x="1578574" y="426823"/>
                  <a:pt x="1570098" y="410179"/>
                  <a:pt x="1551425" y="410179"/>
                </a:cubicBezTo>
                <a:cubicBezTo>
                  <a:pt x="1539893" y="410179"/>
                  <a:pt x="1530458" y="403371"/>
                  <a:pt x="1530458" y="395050"/>
                </a:cubicBezTo>
                <a:cubicBezTo>
                  <a:pt x="1530458" y="386729"/>
                  <a:pt x="1522595" y="382737"/>
                  <a:pt x="1512985" y="386179"/>
                </a:cubicBezTo>
                <a:cubicBezTo>
                  <a:pt x="1503375" y="389622"/>
                  <a:pt x="1484352" y="386702"/>
                  <a:pt x="1470713" y="379689"/>
                </a:cubicBezTo>
                <a:cubicBezTo>
                  <a:pt x="1451458" y="369789"/>
                  <a:pt x="1437893" y="376464"/>
                  <a:pt x="1410032" y="409545"/>
                </a:cubicBezTo>
                <a:cubicBezTo>
                  <a:pt x="1390296" y="432979"/>
                  <a:pt x="1369091" y="449029"/>
                  <a:pt x="1362909" y="445212"/>
                </a:cubicBezTo>
                <a:cubicBezTo>
                  <a:pt x="1356728" y="441395"/>
                  <a:pt x="1348092" y="447587"/>
                  <a:pt x="1343719" y="458973"/>
                </a:cubicBezTo>
                <a:cubicBezTo>
                  <a:pt x="1339346" y="470359"/>
                  <a:pt x="1340259" y="478280"/>
                  <a:pt x="1345749" y="476577"/>
                </a:cubicBezTo>
                <a:cubicBezTo>
                  <a:pt x="1351238" y="474874"/>
                  <a:pt x="1373307" y="491226"/>
                  <a:pt x="1394791" y="512916"/>
                </a:cubicBezTo>
                <a:cubicBezTo>
                  <a:pt x="1419231" y="537591"/>
                  <a:pt x="1442206" y="549149"/>
                  <a:pt x="1456168" y="543796"/>
                </a:cubicBezTo>
                <a:cubicBezTo>
                  <a:pt x="1484997" y="532743"/>
                  <a:pt x="1533268" y="547958"/>
                  <a:pt x="1522846" y="564812"/>
                </a:cubicBezTo>
                <a:cubicBezTo>
                  <a:pt x="1518437" y="571940"/>
                  <a:pt x="1505394" y="577772"/>
                  <a:pt x="1493862" y="577772"/>
                </a:cubicBezTo>
                <a:cubicBezTo>
                  <a:pt x="1481573" y="577772"/>
                  <a:pt x="1477023" y="571099"/>
                  <a:pt x="1482868" y="561649"/>
                </a:cubicBezTo>
                <a:cubicBezTo>
                  <a:pt x="1489097" y="551578"/>
                  <a:pt x="1486697" y="549319"/>
                  <a:pt x="1476476" y="555631"/>
                </a:cubicBezTo>
                <a:cubicBezTo>
                  <a:pt x="1467475" y="561189"/>
                  <a:pt x="1463728" y="571587"/>
                  <a:pt x="1468152" y="578737"/>
                </a:cubicBezTo>
                <a:cubicBezTo>
                  <a:pt x="1472575" y="585888"/>
                  <a:pt x="1469533" y="591738"/>
                  <a:pt x="1461391" y="591738"/>
                </a:cubicBezTo>
                <a:cubicBezTo>
                  <a:pt x="1453249" y="591738"/>
                  <a:pt x="1446588" y="585454"/>
                  <a:pt x="1446588" y="577773"/>
                </a:cubicBezTo>
                <a:cubicBezTo>
                  <a:pt x="1446588" y="553201"/>
                  <a:pt x="1394188" y="562843"/>
                  <a:pt x="1387431" y="588659"/>
                </a:cubicBezTo>
                <a:cubicBezTo>
                  <a:pt x="1379749" y="618010"/>
                  <a:pt x="1412305" y="655163"/>
                  <a:pt x="1426126" y="632819"/>
                </a:cubicBezTo>
                <a:cubicBezTo>
                  <a:pt x="1432329" y="622791"/>
                  <a:pt x="1440506" y="622797"/>
                  <a:pt x="1452613" y="632837"/>
                </a:cubicBezTo>
                <a:cubicBezTo>
                  <a:pt x="1462246" y="640824"/>
                  <a:pt x="1474266" y="643225"/>
                  <a:pt x="1479325" y="638170"/>
                </a:cubicBezTo>
                <a:cubicBezTo>
                  <a:pt x="1484383" y="633116"/>
                  <a:pt x="1488523" y="637360"/>
                  <a:pt x="1488523" y="647602"/>
                </a:cubicBezTo>
                <a:cubicBezTo>
                  <a:pt x="1488523" y="657843"/>
                  <a:pt x="1493230" y="661520"/>
                  <a:pt x="1498985" y="655771"/>
                </a:cubicBezTo>
                <a:cubicBezTo>
                  <a:pt x="1504738" y="650022"/>
                  <a:pt x="1497483" y="636578"/>
                  <a:pt x="1482860" y="625896"/>
                </a:cubicBezTo>
                <a:close/>
                <a:moveTo>
                  <a:pt x="1586371" y="550662"/>
                </a:moveTo>
                <a:cubicBezTo>
                  <a:pt x="1586371" y="543435"/>
                  <a:pt x="1592589" y="533681"/>
                  <a:pt x="1600189" y="528988"/>
                </a:cubicBezTo>
                <a:cubicBezTo>
                  <a:pt x="1608114" y="524096"/>
                  <a:pt x="1610457" y="529702"/>
                  <a:pt x="1605683" y="542130"/>
                </a:cubicBezTo>
                <a:cubicBezTo>
                  <a:pt x="1596391" y="566324"/>
                  <a:pt x="1586371" y="570751"/>
                  <a:pt x="1586371" y="550662"/>
                </a:cubicBezTo>
                <a:close/>
                <a:moveTo>
                  <a:pt x="1410818" y="515367"/>
                </a:moveTo>
                <a:cubicBezTo>
                  <a:pt x="1395895" y="504089"/>
                  <a:pt x="1391033" y="494663"/>
                  <a:pt x="1400014" y="494418"/>
                </a:cubicBezTo>
                <a:cubicBezTo>
                  <a:pt x="1426570" y="493696"/>
                  <a:pt x="1460565" y="509967"/>
                  <a:pt x="1460565" y="523400"/>
                </a:cubicBezTo>
                <a:cubicBezTo>
                  <a:pt x="1460565" y="541704"/>
                  <a:pt x="1441621" y="538645"/>
                  <a:pt x="1410818" y="515367"/>
                </a:cubicBezTo>
                <a:close/>
                <a:moveTo>
                  <a:pt x="1879912" y="651584"/>
                </a:moveTo>
                <a:cubicBezTo>
                  <a:pt x="1879912" y="649934"/>
                  <a:pt x="1867993" y="642210"/>
                  <a:pt x="1853424" y="634420"/>
                </a:cubicBezTo>
                <a:cubicBezTo>
                  <a:pt x="1834538" y="624322"/>
                  <a:pt x="1822843" y="625183"/>
                  <a:pt x="1812677" y="637420"/>
                </a:cubicBezTo>
                <a:cubicBezTo>
                  <a:pt x="1801956" y="650327"/>
                  <a:pt x="1808526" y="654584"/>
                  <a:pt x="1839166" y="654584"/>
                </a:cubicBezTo>
                <a:cubicBezTo>
                  <a:pt x="1861576" y="654584"/>
                  <a:pt x="1879912" y="653234"/>
                  <a:pt x="1879912" y="651584"/>
                </a:cubicBezTo>
                <a:close/>
                <a:moveTo>
                  <a:pt x="1670239" y="619669"/>
                </a:moveTo>
                <a:cubicBezTo>
                  <a:pt x="1670239" y="611988"/>
                  <a:pt x="1660432" y="605703"/>
                  <a:pt x="1648447" y="605703"/>
                </a:cubicBezTo>
                <a:cubicBezTo>
                  <a:pt x="1636461" y="605703"/>
                  <a:pt x="1630542" y="611988"/>
                  <a:pt x="1635294" y="619669"/>
                </a:cubicBezTo>
                <a:cubicBezTo>
                  <a:pt x="1640045" y="627351"/>
                  <a:pt x="1649851" y="633635"/>
                  <a:pt x="1657086" y="633635"/>
                </a:cubicBezTo>
                <a:cubicBezTo>
                  <a:pt x="1664320" y="633635"/>
                  <a:pt x="1670239" y="627350"/>
                  <a:pt x="1670239" y="619669"/>
                </a:cubicBezTo>
                <a:close/>
                <a:moveTo>
                  <a:pt x="1719163" y="619669"/>
                </a:moveTo>
                <a:cubicBezTo>
                  <a:pt x="1714411" y="611988"/>
                  <a:pt x="1707750" y="605703"/>
                  <a:pt x="1704359" y="605703"/>
                </a:cubicBezTo>
                <a:cubicBezTo>
                  <a:pt x="1700969" y="605703"/>
                  <a:pt x="1698195" y="611988"/>
                  <a:pt x="1698195" y="619669"/>
                </a:cubicBezTo>
                <a:cubicBezTo>
                  <a:pt x="1698195" y="627351"/>
                  <a:pt x="1704857" y="633635"/>
                  <a:pt x="1712999" y="633635"/>
                </a:cubicBezTo>
                <a:cubicBezTo>
                  <a:pt x="1721140" y="633635"/>
                  <a:pt x="1723915" y="627350"/>
                  <a:pt x="1719163" y="619669"/>
                </a:cubicBezTo>
                <a:close/>
                <a:moveTo>
                  <a:pt x="1264870" y="549374"/>
                </a:moveTo>
                <a:cubicBezTo>
                  <a:pt x="1247137" y="537531"/>
                  <a:pt x="1249831" y="530129"/>
                  <a:pt x="1282343" y="501378"/>
                </a:cubicBezTo>
                <a:cubicBezTo>
                  <a:pt x="1303486" y="482681"/>
                  <a:pt x="1320783" y="459596"/>
                  <a:pt x="1320783" y="450079"/>
                </a:cubicBezTo>
                <a:cubicBezTo>
                  <a:pt x="1320783" y="440561"/>
                  <a:pt x="1311862" y="444963"/>
                  <a:pt x="1300959" y="459862"/>
                </a:cubicBezTo>
                <a:cubicBezTo>
                  <a:pt x="1290055" y="474760"/>
                  <a:pt x="1276427" y="482245"/>
                  <a:pt x="1270673" y="476497"/>
                </a:cubicBezTo>
                <a:cubicBezTo>
                  <a:pt x="1264919" y="470748"/>
                  <a:pt x="1267550" y="466044"/>
                  <a:pt x="1276519" y="466044"/>
                </a:cubicBezTo>
                <a:cubicBezTo>
                  <a:pt x="1285489" y="466044"/>
                  <a:pt x="1292828" y="456617"/>
                  <a:pt x="1292828" y="445095"/>
                </a:cubicBezTo>
                <a:cubicBezTo>
                  <a:pt x="1292828" y="417990"/>
                  <a:pt x="1266380" y="417932"/>
                  <a:pt x="1255978" y="445015"/>
                </a:cubicBezTo>
                <a:cubicBezTo>
                  <a:pt x="1251570" y="456492"/>
                  <a:pt x="1242230" y="462343"/>
                  <a:pt x="1235222" y="458016"/>
                </a:cubicBezTo>
                <a:cubicBezTo>
                  <a:pt x="1228214" y="453689"/>
                  <a:pt x="1226099" y="444298"/>
                  <a:pt x="1230522" y="437148"/>
                </a:cubicBezTo>
                <a:cubicBezTo>
                  <a:pt x="1234945" y="429997"/>
                  <a:pt x="1232274" y="424146"/>
                  <a:pt x="1224586" y="424146"/>
                </a:cubicBezTo>
                <a:cubicBezTo>
                  <a:pt x="1216898" y="424146"/>
                  <a:pt x="1206656" y="430534"/>
                  <a:pt x="1201828" y="438340"/>
                </a:cubicBezTo>
                <a:cubicBezTo>
                  <a:pt x="1196999" y="446147"/>
                  <a:pt x="1186521" y="448504"/>
                  <a:pt x="1178543" y="443577"/>
                </a:cubicBezTo>
                <a:cubicBezTo>
                  <a:pt x="1169191" y="437803"/>
                  <a:pt x="1170776" y="430356"/>
                  <a:pt x="1183004" y="422615"/>
                </a:cubicBezTo>
                <a:cubicBezTo>
                  <a:pt x="1198446" y="412839"/>
                  <a:pt x="1198074" y="410661"/>
                  <a:pt x="1181001" y="410889"/>
                </a:cubicBezTo>
                <a:cubicBezTo>
                  <a:pt x="1154462" y="411245"/>
                  <a:pt x="1083728" y="450915"/>
                  <a:pt x="1108439" y="451584"/>
                </a:cubicBezTo>
                <a:cubicBezTo>
                  <a:pt x="1118503" y="451856"/>
                  <a:pt x="1123212" y="457777"/>
                  <a:pt x="1118904" y="464742"/>
                </a:cubicBezTo>
                <a:cubicBezTo>
                  <a:pt x="1114596" y="471707"/>
                  <a:pt x="1125232" y="474455"/>
                  <a:pt x="1142541" y="470849"/>
                </a:cubicBezTo>
                <a:lnTo>
                  <a:pt x="1174011" y="464294"/>
                </a:lnTo>
                <a:lnTo>
                  <a:pt x="1141794" y="483527"/>
                </a:lnTo>
                <a:lnTo>
                  <a:pt x="1109576" y="502761"/>
                </a:lnTo>
                <a:lnTo>
                  <a:pt x="1148409" y="520439"/>
                </a:lnTo>
                <a:cubicBezTo>
                  <a:pt x="1176421" y="533191"/>
                  <a:pt x="1188698" y="533750"/>
                  <a:pt x="1192469" y="522446"/>
                </a:cubicBezTo>
                <a:cubicBezTo>
                  <a:pt x="1196242" y="511137"/>
                  <a:pt x="1203337" y="511453"/>
                  <a:pt x="1217967" y="523584"/>
                </a:cubicBezTo>
                <a:cubicBezTo>
                  <a:pt x="1234303" y="537130"/>
                  <a:pt x="1234717" y="542622"/>
                  <a:pt x="1220102" y="551885"/>
                </a:cubicBezTo>
                <a:cubicBezTo>
                  <a:pt x="1208290" y="559371"/>
                  <a:pt x="1216588" y="563378"/>
                  <a:pt x="1243902" y="563378"/>
                </a:cubicBezTo>
                <a:cubicBezTo>
                  <a:pt x="1276556" y="563378"/>
                  <a:pt x="1281196" y="560279"/>
                  <a:pt x="1264870" y="549374"/>
                </a:cubicBezTo>
                <a:close/>
                <a:moveTo>
                  <a:pt x="1211901" y="499493"/>
                </a:moveTo>
                <a:cubicBezTo>
                  <a:pt x="1191927" y="477903"/>
                  <a:pt x="1205415" y="473770"/>
                  <a:pt x="1234911" y="492444"/>
                </a:cubicBezTo>
                <a:cubicBezTo>
                  <a:pt x="1245342" y="499047"/>
                  <a:pt x="1248487" y="507719"/>
                  <a:pt x="1241900" y="511713"/>
                </a:cubicBezTo>
                <a:cubicBezTo>
                  <a:pt x="1235314" y="515708"/>
                  <a:pt x="1221814" y="510209"/>
                  <a:pt x="1211900" y="499493"/>
                </a:cubicBezTo>
                <a:close/>
                <a:moveTo>
                  <a:pt x="1760621" y="496069"/>
                </a:moveTo>
                <a:cubicBezTo>
                  <a:pt x="1752745" y="487785"/>
                  <a:pt x="1726155" y="508780"/>
                  <a:pt x="1726155" y="523282"/>
                </a:cubicBezTo>
                <a:cubicBezTo>
                  <a:pt x="1726155" y="530813"/>
                  <a:pt x="1734956" y="528871"/>
                  <a:pt x="1745713" y="518967"/>
                </a:cubicBezTo>
                <a:cubicBezTo>
                  <a:pt x="1756470" y="509062"/>
                  <a:pt x="1763179" y="498758"/>
                  <a:pt x="1760621" y="496069"/>
                </a:cubicBezTo>
                <a:close/>
                <a:moveTo>
                  <a:pt x="1362721" y="516419"/>
                </a:moveTo>
                <a:cubicBezTo>
                  <a:pt x="1362721" y="513400"/>
                  <a:pt x="1352959" y="507187"/>
                  <a:pt x="1341027" y="502613"/>
                </a:cubicBezTo>
                <a:cubicBezTo>
                  <a:pt x="1328588" y="497844"/>
                  <a:pt x="1322977" y="500185"/>
                  <a:pt x="1327874" y="508101"/>
                </a:cubicBezTo>
                <a:cubicBezTo>
                  <a:pt x="1336083" y="521372"/>
                  <a:pt x="1362721" y="527730"/>
                  <a:pt x="1362721" y="516419"/>
                </a:cubicBezTo>
                <a:close/>
                <a:moveTo>
                  <a:pt x="1150051" y="374713"/>
                </a:moveTo>
                <a:cubicBezTo>
                  <a:pt x="1162131" y="364203"/>
                  <a:pt x="1155214" y="360469"/>
                  <a:pt x="1125003" y="361193"/>
                </a:cubicBezTo>
                <a:cubicBezTo>
                  <a:pt x="1102047" y="361743"/>
                  <a:pt x="1072233" y="374352"/>
                  <a:pt x="1058749" y="389213"/>
                </a:cubicBezTo>
                <a:cubicBezTo>
                  <a:pt x="1034736" y="415682"/>
                  <a:pt x="1034848" y="415726"/>
                  <a:pt x="1064298" y="391350"/>
                </a:cubicBezTo>
                <a:cubicBezTo>
                  <a:pt x="1095565" y="365469"/>
                  <a:pt x="1121067" y="379840"/>
                  <a:pt x="1103914" y="413674"/>
                </a:cubicBezTo>
                <a:cubicBezTo>
                  <a:pt x="1099046" y="423276"/>
                  <a:pt x="1103680" y="421705"/>
                  <a:pt x="1114212" y="410183"/>
                </a:cubicBezTo>
                <a:cubicBezTo>
                  <a:pt x="1124744" y="398661"/>
                  <a:pt x="1140872" y="382699"/>
                  <a:pt x="1150051" y="374713"/>
                </a:cubicBezTo>
                <a:close/>
                <a:moveTo>
                  <a:pt x="1264876" y="395393"/>
                </a:moveTo>
                <a:cubicBezTo>
                  <a:pt x="1264876" y="387258"/>
                  <a:pt x="1258586" y="384487"/>
                  <a:pt x="1250898" y="389234"/>
                </a:cubicBezTo>
                <a:cubicBezTo>
                  <a:pt x="1243210" y="393981"/>
                  <a:pt x="1236920" y="400637"/>
                  <a:pt x="1236920" y="404024"/>
                </a:cubicBezTo>
                <a:cubicBezTo>
                  <a:pt x="1236920" y="407412"/>
                  <a:pt x="1243210" y="410183"/>
                  <a:pt x="1250898" y="410183"/>
                </a:cubicBezTo>
                <a:cubicBezTo>
                  <a:pt x="1258586" y="410183"/>
                  <a:pt x="1264876" y="403528"/>
                  <a:pt x="1264876" y="395393"/>
                </a:cubicBezTo>
                <a:close/>
                <a:moveTo>
                  <a:pt x="1191221" y="288776"/>
                </a:moveTo>
                <a:cubicBezTo>
                  <a:pt x="1177621" y="285235"/>
                  <a:pt x="1158750" y="285467"/>
                  <a:pt x="1149287" y="289293"/>
                </a:cubicBezTo>
                <a:cubicBezTo>
                  <a:pt x="1139824" y="293119"/>
                  <a:pt x="1150951" y="296016"/>
                  <a:pt x="1174015" y="295731"/>
                </a:cubicBezTo>
                <a:cubicBezTo>
                  <a:pt x="1197079" y="295447"/>
                  <a:pt x="1204822" y="292317"/>
                  <a:pt x="1191221" y="288776"/>
                </a:cubicBezTo>
                <a:close/>
                <a:moveTo>
                  <a:pt x="1300191" y="273220"/>
                </a:moveTo>
                <a:cubicBezTo>
                  <a:pt x="1295887" y="268920"/>
                  <a:pt x="1284609" y="273211"/>
                  <a:pt x="1275126" y="282755"/>
                </a:cubicBezTo>
                <a:cubicBezTo>
                  <a:pt x="1261424" y="296548"/>
                  <a:pt x="1263029" y="298152"/>
                  <a:pt x="1282950" y="290573"/>
                </a:cubicBezTo>
                <a:cubicBezTo>
                  <a:pt x="1296736" y="285329"/>
                  <a:pt x="1304495" y="277519"/>
                  <a:pt x="1300190" y="273220"/>
                </a:cubicBezTo>
                <a:close/>
                <a:moveTo>
                  <a:pt x="1460573" y="255733"/>
                </a:moveTo>
                <a:cubicBezTo>
                  <a:pt x="1460573" y="248504"/>
                  <a:pt x="1455331" y="242591"/>
                  <a:pt x="1448924" y="242591"/>
                </a:cubicBezTo>
                <a:cubicBezTo>
                  <a:pt x="1442518" y="242591"/>
                  <a:pt x="1437276" y="251742"/>
                  <a:pt x="1437276" y="262926"/>
                </a:cubicBezTo>
                <a:cubicBezTo>
                  <a:pt x="1437276" y="274110"/>
                  <a:pt x="1442518" y="280024"/>
                  <a:pt x="1448924" y="276067"/>
                </a:cubicBezTo>
                <a:cubicBezTo>
                  <a:pt x="1455331" y="272111"/>
                  <a:pt x="1460573" y="262961"/>
                  <a:pt x="1460573" y="255733"/>
                </a:cubicBezTo>
                <a:close/>
                <a:moveTo>
                  <a:pt x="1404505" y="228336"/>
                </a:moveTo>
                <a:cubicBezTo>
                  <a:pt x="1396191" y="212814"/>
                  <a:pt x="1394032" y="192389"/>
                  <a:pt x="1399707" y="182947"/>
                </a:cubicBezTo>
                <a:cubicBezTo>
                  <a:pt x="1406201" y="172142"/>
                  <a:pt x="1401129" y="172991"/>
                  <a:pt x="1386022" y="185238"/>
                </a:cubicBezTo>
                <a:cubicBezTo>
                  <a:pt x="1363531" y="203472"/>
                  <a:pt x="1363499" y="206330"/>
                  <a:pt x="1385506" y="230627"/>
                </a:cubicBezTo>
                <a:cubicBezTo>
                  <a:pt x="1416113" y="264418"/>
                  <a:pt x="1423364" y="263543"/>
                  <a:pt x="1404505" y="228336"/>
                </a:cubicBezTo>
                <a:close/>
                <a:moveTo>
                  <a:pt x="1333603" y="237572"/>
                </a:moveTo>
                <a:cubicBezTo>
                  <a:pt x="1330400" y="234812"/>
                  <a:pt x="1308908" y="228337"/>
                  <a:pt x="1285844" y="223182"/>
                </a:cubicBezTo>
                <a:cubicBezTo>
                  <a:pt x="1255219" y="216338"/>
                  <a:pt x="1249564" y="217633"/>
                  <a:pt x="1264877" y="227986"/>
                </a:cubicBezTo>
                <a:cubicBezTo>
                  <a:pt x="1283752" y="240749"/>
                  <a:pt x="1347630" y="249658"/>
                  <a:pt x="1333603" y="237572"/>
                </a:cubicBezTo>
                <a:close/>
                <a:moveTo>
                  <a:pt x="1208963" y="199415"/>
                </a:moveTo>
                <a:cubicBezTo>
                  <a:pt x="1227601" y="186246"/>
                  <a:pt x="1227601" y="185285"/>
                  <a:pt x="1208963" y="190759"/>
                </a:cubicBezTo>
                <a:cubicBezTo>
                  <a:pt x="1197430" y="194147"/>
                  <a:pt x="1175415" y="190454"/>
                  <a:pt x="1160039" y="182553"/>
                </a:cubicBezTo>
                <a:cubicBezTo>
                  <a:pt x="1135048" y="169711"/>
                  <a:pt x="1134117" y="170652"/>
                  <a:pt x="1151267" y="191423"/>
                </a:cubicBezTo>
                <a:cubicBezTo>
                  <a:pt x="1173606" y="218480"/>
                  <a:pt x="1180609" y="219449"/>
                  <a:pt x="1208963" y="199415"/>
                </a:cubicBezTo>
                <a:close/>
                <a:moveTo>
                  <a:pt x="1278854" y="180182"/>
                </a:moveTo>
                <a:cubicBezTo>
                  <a:pt x="1278854" y="167205"/>
                  <a:pt x="1270721" y="162790"/>
                  <a:pt x="1256714" y="168159"/>
                </a:cubicBezTo>
                <a:cubicBezTo>
                  <a:pt x="1238889" y="174993"/>
                  <a:pt x="1238207" y="178948"/>
                  <a:pt x="1253219" y="188456"/>
                </a:cubicBezTo>
                <a:cubicBezTo>
                  <a:pt x="1278047" y="204180"/>
                  <a:pt x="1278854" y="203919"/>
                  <a:pt x="1278854" y="180181"/>
                </a:cubicBezTo>
                <a:close/>
                <a:moveTo>
                  <a:pt x="1647881" y="172761"/>
                </a:moveTo>
                <a:cubicBezTo>
                  <a:pt x="1702798" y="172761"/>
                  <a:pt x="1646590" y="142141"/>
                  <a:pt x="1586000" y="139050"/>
                </a:cubicBezTo>
                <a:cubicBezTo>
                  <a:pt x="1549473" y="137187"/>
                  <a:pt x="1520303" y="127042"/>
                  <a:pt x="1509660" y="112500"/>
                </a:cubicBezTo>
                <a:cubicBezTo>
                  <a:pt x="1484750" y="78464"/>
                  <a:pt x="1474550" y="83419"/>
                  <a:pt x="1474550" y="129556"/>
                </a:cubicBezTo>
                <a:cubicBezTo>
                  <a:pt x="1474550" y="162835"/>
                  <a:pt x="1479429" y="168872"/>
                  <a:pt x="1501636" y="163069"/>
                </a:cubicBezTo>
                <a:cubicBezTo>
                  <a:pt x="1516533" y="159176"/>
                  <a:pt x="1543011" y="165991"/>
                  <a:pt x="1560474" y="178213"/>
                </a:cubicBezTo>
                <a:cubicBezTo>
                  <a:pt x="1581444" y="192888"/>
                  <a:pt x="1596929" y="195735"/>
                  <a:pt x="1606075" y="186597"/>
                </a:cubicBezTo>
                <a:cubicBezTo>
                  <a:pt x="1613692" y="178987"/>
                  <a:pt x="1632505" y="172761"/>
                  <a:pt x="1647880" y="172761"/>
                </a:cubicBezTo>
                <a:close/>
                <a:moveTo>
                  <a:pt x="1334768" y="172761"/>
                </a:moveTo>
                <a:cubicBezTo>
                  <a:pt x="1334768" y="165079"/>
                  <a:pt x="1328107" y="158795"/>
                  <a:pt x="1319965" y="158795"/>
                </a:cubicBezTo>
                <a:cubicBezTo>
                  <a:pt x="1311823" y="158795"/>
                  <a:pt x="1309049" y="165080"/>
                  <a:pt x="1313801" y="172761"/>
                </a:cubicBezTo>
                <a:cubicBezTo>
                  <a:pt x="1318552" y="180442"/>
                  <a:pt x="1325214" y="186727"/>
                  <a:pt x="1328604" y="186727"/>
                </a:cubicBezTo>
                <a:cubicBezTo>
                  <a:pt x="1331994" y="186727"/>
                  <a:pt x="1334768" y="180442"/>
                  <a:pt x="1334768" y="172761"/>
                </a:cubicBezTo>
                <a:close/>
                <a:moveTo>
                  <a:pt x="1714805" y="37528"/>
                </a:moveTo>
                <a:cubicBezTo>
                  <a:pt x="1704715" y="33493"/>
                  <a:pt x="1692658" y="33989"/>
                  <a:pt x="1688014" y="38630"/>
                </a:cubicBezTo>
                <a:cubicBezTo>
                  <a:pt x="1683368" y="43271"/>
                  <a:pt x="1691625" y="46571"/>
                  <a:pt x="1706360" y="45965"/>
                </a:cubicBezTo>
                <a:cubicBezTo>
                  <a:pt x="1722644" y="45295"/>
                  <a:pt x="1725956" y="41986"/>
                  <a:pt x="1714806" y="37527"/>
                </a:cubicBezTo>
                <a:close/>
                <a:moveTo>
                  <a:pt x="2085316" y="3096691"/>
                </a:moveTo>
                <a:cubicBezTo>
                  <a:pt x="2070411" y="3081799"/>
                  <a:pt x="2089475" y="3063725"/>
                  <a:pt x="2120089" y="3063725"/>
                </a:cubicBezTo>
                <a:cubicBezTo>
                  <a:pt x="2144142" y="3063725"/>
                  <a:pt x="2146042" y="3067204"/>
                  <a:pt x="2131531" y="3084674"/>
                </a:cubicBezTo>
                <a:cubicBezTo>
                  <a:pt x="2112740" y="3107294"/>
                  <a:pt x="2099401" y="3110763"/>
                  <a:pt x="2085316" y="3096691"/>
                </a:cubicBezTo>
                <a:close/>
                <a:moveTo>
                  <a:pt x="586956" y="2756966"/>
                </a:moveTo>
                <a:cubicBezTo>
                  <a:pt x="548516" y="2712200"/>
                  <a:pt x="514532" y="2677982"/>
                  <a:pt x="511426" y="2680918"/>
                </a:cubicBezTo>
                <a:cubicBezTo>
                  <a:pt x="508326" y="2683858"/>
                  <a:pt x="490871" y="2666061"/>
                  <a:pt x="472636" y="2641367"/>
                </a:cubicBezTo>
                <a:cubicBezTo>
                  <a:pt x="438730" y="2595450"/>
                  <a:pt x="391627" y="2562324"/>
                  <a:pt x="358983" y="2561442"/>
                </a:cubicBezTo>
                <a:cubicBezTo>
                  <a:pt x="348919" y="2561170"/>
                  <a:pt x="344417" y="2566980"/>
                  <a:pt x="348979" y="2574353"/>
                </a:cubicBezTo>
                <a:cubicBezTo>
                  <a:pt x="353933" y="2582362"/>
                  <a:pt x="340371" y="2581873"/>
                  <a:pt x="315295" y="2573139"/>
                </a:cubicBezTo>
                <a:cubicBezTo>
                  <a:pt x="282540" y="2561731"/>
                  <a:pt x="263648" y="2538077"/>
                  <a:pt x="229292" y="2465466"/>
                </a:cubicBezTo>
                <a:cubicBezTo>
                  <a:pt x="158491" y="2315820"/>
                  <a:pt x="157645" y="2312139"/>
                  <a:pt x="190102" y="2294783"/>
                </a:cubicBezTo>
                <a:cubicBezTo>
                  <a:pt x="206408" y="2286063"/>
                  <a:pt x="215418" y="2270947"/>
                  <a:pt x="211065" y="2259613"/>
                </a:cubicBezTo>
                <a:cubicBezTo>
                  <a:pt x="206866" y="2248680"/>
                  <a:pt x="209523" y="2239736"/>
                  <a:pt x="216970" y="2239736"/>
                </a:cubicBezTo>
                <a:cubicBezTo>
                  <a:pt x="224416" y="2239736"/>
                  <a:pt x="230509" y="2229913"/>
                  <a:pt x="230509" y="2217908"/>
                </a:cubicBezTo>
                <a:cubicBezTo>
                  <a:pt x="230509" y="2203289"/>
                  <a:pt x="240895" y="2197524"/>
                  <a:pt x="261960" y="2200451"/>
                </a:cubicBezTo>
                <a:cubicBezTo>
                  <a:pt x="283778" y="2203482"/>
                  <a:pt x="293466" y="2197636"/>
                  <a:pt x="293589" y="2181365"/>
                </a:cubicBezTo>
                <a:cubicBezTo>
                  <a:pt x="293687" y="2168465"/>
                  <a:pt x="298405" y="2153277"/>
                  <a:pt x="304073" y="2147614"/>
                </a:cubicBezTo>
                <a:cubicBezTo>
                  <a:pt x="309741" y="2141951"/>
                  <a:pt x="314379" y="2144151"/>
                  <a:pt x="314379" y="2152502"/>
                </a:cubicBezTo>
                <a:cubicBezTo>
                  <a:pt x="314379" y="2160853"/>
                  <a:pt x="333249" y="2171827"/>
                  <a:pt x="356313" y="2176888"/>
                </a:cubicBezTo>
                <a:cubicBezTo>
                  <a:pt x="379377" y="2181949"/>
                  <a:pt x="398248" y="2194010"/>
                  <a:pt x="398248" y="2203688"/>
                </a:cubicBezTo>
                <a:cubicBezTo>
                  <a:pt x="398248" y="2213366"/>
                  <a:pt x="415546" y="2229949"/>
                  <a:pt x="436688" y="2240536"/>
                </a:cubicBezTo>
                <a:cubicBezTo>
                  <a:pt x="457830" y="2251124"/>
                  <a:pt x="478595" y="2261668"/>
                  <a:pt x="482833" y="2263966"/>
                </a:cubicBezTo>
                <a:cubicBezTo>
                  <a:pt x="487071" y="2266264"/>
                  <a:pt x="487955" y="2246040"/>
                  <a:pt x="484798" y="2219024"/>
                </a:cubicBezTo>
                <a:cubicBezTo>
                  <a:pt x="477766" y="2158840"/>
                  <a:pt x="504123" y="2152940"/>
                  <a:pt x="517063" y="2211803"/>
                </a:cubicBezTo>
                <a:cubicBezTo>
                  <a:pt x="522129" y="2234847"/>
                  <a:pt x="531576" y="2253701"/>
                  <a:pt x="538057" y="2253701"/>
                </a:cubicBezTo>
                <a:cubicBezTo>
                  <a:pt x="544538" y="2253701"/>
                  <a:pt x="557548" y="2277268"/>
                  <a:pt x="566968" y="2306073"/>
                </a:cubicBezTo>
                <a:cubicBezTo>
                  <a:pt x="576389" y="2334877"/>
                  <a:pt x="597320" y="2371993"/>
                  <a:pt x="613482" y="2388551"/>
                </a:cubicBezTo>
                <a:cubicBezTo>
                  <a:pt x="655591" y="2431694"/>
                  <a:pt x="677813" y="2460511"/>
                  <a:pt x="677813" y="2471976"/>
                </a:cubicBezTo>
                <a:cubicBezTo>
                  <a:pt x="677813" y="2477456"/>
                  <a:pt x="687724" y="2492883"/>
                  <a:pt x="699838" y="2506256"/>
                </a:cubicBezTo>
                <a:cubicBezTo>
                  <a:pt x="729265" y="2538743"/>
                  <a:pt x="736229" y="2643441"/>
                  <a:pt x="711326" y="2678964"/>
                </a:cubicBezTo>
                <a:cubicBezTo>
                  <a:pt x="700582" y="2694289"/>
                  <a:pt x="691792" y="2717879"/>
                  <a:pt x="691792" y="2731386"/>
                </a:cubicBezTo>
                <a:cubicBezTo>
                  <a:pt x="691792" y="2746062"/>
                  <a:pt x="677449" y="2759541"/>
                  <a:pt x="656149" y="2764882"/>
                </a:cubicBezTo>
                <a:cubicBezTo>
                  <a:pt x="620933" y="2773713"/>
                  <a:pt x="620849" y="2774060"/>
                  <a:pt x="649160" y="2793872"/>
                </a:cubicBezTo>
                <a:cubicBezTo>
                  <a:pt x="677137" y="2813451"/>
                  <a:pt x="688239" y="2841221"/>
                  <a:pt x="667330" y="2839318"/>
                </a:cubicBezTo>
                <a:cubicBezTo>
                  <a:pt x="661564" y="2838794"/>
                  <a:pt x="625395" y="2801737"/>
                  <a:pt x="586958" y="2756971"/>
                </a:cubicBezTo>
                <a:close/>
                <a:moveTo>
                  <a:pt x="696613" y="2539400"/>
                </a:moveTo>
                <a:cubicBezTo>
                  <a:pt x="692061" y="2527547"/>
                  <a:pt x="685338" y="2520844"/>
                  <a:pt x="681674" y="2524505"/>
                </a:cubicBezTo>
                <a:cubicBezTo>
                  <a:pt x="678009" y="2528166"/>
                  <a:pt x="679158" y="2537864"/>
                  <a:pt x="684226" y="2546056"/>
                </a:cubicBezTo>
                <a:cubicBezTo>
                  <a:pt x="698008" y="2568339"/>
                  <a:pt x="706065" y="2564010"/>
                  <a:pt x="696613" y="2539400"/>
                </a:cubicBezTo>
                <a:close/>
                <a:moveTo>
                  <a:pt x="825365" y="2813605"/>
                </a:moveTo>
                <a:cubicBezTo>
                  <a:pt x="817050" y="2800162"/>
                  <a:pt x="924244" y="2742659"/>
                  <a:pt x="958292" y="2742296"/>
                </a:cubicBezTo>
                <a:cubicBezTo>
                  <a:pt x="975090" y="2742117"/>
                  <a:pt x="974941" y="2739887"/>
                  <a:pt x="957374" y="2728544"/>
                </a:cubicBezTo>
                <a:cubicBezTo>
                  <a:pt x="940858" y="2717880"/>
                  <a:pt x="940486" y="2714960"/>
                  <a:pt x="955626" y="2714792"/>
                </a:cubicBezTo>
                <a:cubicBezTo>
                  <a:pt x="969505" y="2714637"/>
                  <a:pt x="972516" y="2702936"/>
                  <a:pt x="966460" y="2672680"/>
                </a:cubicBezTo>
                <a:cubicBezTo>
                  <a:pt x="961729" y="2649045"/>
                  <a:pt x="964014" y="2630782"/>
                  <a:pt x="971702" y="2630782"/>
                </a:cubicBezTo>
                <a:cubicBezTo>
                  <a:pt x="979197" y="2630782"/>
                  <a:pt x="985331" y="2637067"/>
                  <a:pt x="985331" y="2644748"/>
                </a:cubicBezTo>
                <a:cubicBezTo>
                  <a:pt x="985331" y="2652429"/>
                  <a:pt x="998488" y="2671859"/>
                  <a:pt x="1014569" y="2687926"/>
                </a:cubicBezTo>
                <a:lnTo>
                  <a:pt x="1043807" y="2717138"/>
                </a:lnTo>
                <a:lnTo>
                  <a:pt x="1011075" y="2740197"/>
                </a:lnTo>
                <a:cubicBezTo>
                  <a:pt x="993072" y="2752879"/>
                  <a:pt x="975198" y="2763311"/>
                  <a:pt x="971353" y="2763379"/>
                </a:cubicBezTo>
                <a:cubicBezTo>
                  <a:pt x="967510" y="2763447"/>
                  <a:pt x="944523" y="2777633"/>
                  <a:pt x="920272" y="2794904"/>
                </a:cubicBezTo>
                <a:cubicBezTo>
                  <a:pt x="873916" y="2827918"/>
                  <a:pt x="838532" y="2834891"/>
                  <a:pt x="825366" y="2813605"/>
                </a:cubicBezTo>
                <a:close/>
                <a:moveTo>
                  <a:pt x="960167" y="2474365"/>
                </a:moveTo>
                <a:cubicBezTo>
                  <a:pt x="950941" y="2465148"/>
                  <a:pt x="943393" y="2452578"/>
                  <a:pt x="943393" y="2446433"/>
                </a:cubicBezTo>
                <a:cubicBezTo>
                  <a:pt x="943393" y="2425856"/>
                  <a:pt x="964446" y="2434976"/>
                  <a:pt x="982084" y="2463193"/>
                </a:cubicBezTo>
                <a:cubicBezTo>
                  <a:pt x="1001199" y="2493773"/>
                  <a:pt x="986891" y="2501066"/>
                  <a:pt x="960167" y="2474365"/>
                </a:cubicBezTo>
                <a:close/>
                <a:moveTo>
                  <a:pt x="3158886" y="2459702"/>
                </a:moveTo>
                <a:cubicBezTo>
                  <a:pt x="3164498" y="2442418"/>
                  <a:pt x="3174821" y="2359144"/>
                  <a:pt x="3181826" y="2274656"/>
                </a:cubicBezTo>
                <a:cubicBezTo>
                  <a:pt x="3189367" y="2183703"/>
                  <a:pt x="3203474" y="2105065"/>
                  <a:pt x="3216407" y="2081894"/>
                </a:cubicBezTo>
                <a:cubicBezTo>
                  <a:pt x="3234800" y="2048948"/>
                  <a:pt x="3235644" y="2031902"/>
                  <a:pt x="3221757" y="1974062"/>
                </a:cubicBezTo>
                <a:cubicBezTo>
                  <a:pt x="3212585" y="1935864"/>
                  <a:pt x="3209486" y="1880383"/>
                  <a:pt x="3214777" y="1849098"/>
                </a:cubicBezTo>
                <a:cubicBezTo>
                  <a:pt x="3223363" y="1798315"/>
                  <a:pt x="3221446" y="1792829"/>
                  <a:pt x="3195107" y="1792829"/>
                </a:cubicBezTo>
                <a:cubicBezTo>
                  <a:pt x="3178482" y="1792829"/>
                  <a:pt x="3165921" y="1783813"/>
                  <a:pt x="3165921" y="1771881"/>
                </a:cubicBezTo>
                <a:cubicBezTo>
                  <a:pt x="3165921" y="1745481"/>
                  <a:pt x="3139074" y="1745701"/>
                  <a:pt x="3103752" y="1772390"/>
                </a:cubicBezTo>
                <a:cubicBezTo>
                  <a:pt x="3088780" y="1783703"/>
                  <a:pt x="3065430" y="1789440"/>
                  <a:pt x="3051862" y="1785138"/>
                </a:cubicBezTo>
                <a:cubicBezTo>
                  <a:pt x="3038295" y="1780836"/>
                  <a:pt x="3015049" y="1783811"/>
                  <a:pt x="3000205" y="1791748"/>
                </a:cubicBezTo>
                <a:cubicBezTo>
                  <a:pt x="2965141" y="1810497"/>
                  <a:pt x="2904944" y="1765367"/>
                  <a:pt x="2877512" y="1699761"/>
                </a:cubicBezTo>
                <a:cubicBezTo>
                  <a:pt x="2866821" y="1674196"/>
                  <a:pt x="2850285" y="1654826"/>
                  <a:pt x="2840765" y="1656716"/>
                </a:cubicBezTo>
                <a:cubicBezTo>
                  <a:pt x="2828396" y="1659172"/>
                  <a:pt x="2823458" y="1633635"/>
                  <a:pt x="2823458" y="1567223"/>
                </a:cubicBezTo>
                <a:cubicBezTo>
                  <a:pt x="2823458" y="1516112"/>
                  <a:pt x="2828407" y="1477348"/>
                  <a:pt x="2834456" y="1481079"/>
                </a:cubicBezTo>
                <a:cubicBezTo>
                  <a:pt x="2840505" y="1484811"/>
                  <a:pt x="2844134" y="1466924"/>
                  <a:pt x="2842519" y="1441332"/>
                </a:cubicBezTo>
                <a:cubicBezTo>
                  <a:pt x="2840905" y="1415740"/>
                  <a:pt x="2851610" y="1372804"/>
                  <a:pt x="2866308" y="1345917"/>
                </a:cubicBezTo>
                <a:cubicBezTo>
                  <a:pt x="2881005" y="1319032"/>
                  <a:pt x="2893111" y="1287610"/>
                  <a:pt x="2893208" y="1276087"/>
                </a:cubicBezTo>
                <a:cubicBezTo>
                  <a:pt x="2893306" y="1264566"/>
                  <a:pt x="2899667" y="1256019"/>
                  <a:pt x="2907345" y="1257095"/>
                </a:cubicBezTo>
                <a:cubicBezTo>
                  <a:pt x="2926582" y="1259791"/>
                  <a:pt x="3001643" y="1205061"/>
                  <a:pt x="2991973" y="1195394"/>
                </a:cubicBezTo>
                <a:cubicBezTo>
                  <a:pt x="2987669" y="1191094"/>
                  <a:pt x="2994572" y="1176067"/>
                  <a:pt x="3007313" y="1162002"/>
                </a:cubicBezTo>
                <a:cubicBezTo>
                  <a:pt x="3020053" y="1147937"/>
                  <a:pt x="3025587" y="1136428"/>
                  <a:pt x="3019609" y="1136428"/>
                </a:cubicBezTo>
                <a:cubicBezTo>
                  <a:pt x="3013632" y="1136428"/>
                  <a:pt x="3017375" y="1125430"/>
                  <a:pt x="3027927" y="1111988"/>
                </a:cubicBezTo>
                <a:cubicBezTo>
                  <a:pt x="3045314" y="1089837"/>
                  <a:pt x="3044820" y="1089343"/>
                  <a:pt x="3022649" y="1106715"/>
                </a:cubicBezTo>
                <a:cubicBezTo>
                  <a:pt x="3009195" y="1117258"/>
                  <a:pt x="2997401" y="1121970"/>
                  <a:pt x="2996440" y="1117190"/>
                </a:cubicBezTo>
                <a:cubicBezTo>
                  <a:pt x="2995479" y="1112408"/>
                  <a:pt x="2993765" y="1100640"/>
                  <a:pt x="2992632" y="1091039"/>
                </a:cubicBezTo>
                <a:cubicBezTo>
                  <a:pt x="2991498" y="1081437"/>
                  <a:pt x="2978802" y="1075635"/>
                  <a:pt x="2964419" y="1078145"/>
                </a:cubicBezTo>
                <a:cubicBezTo>
                  <a:pt x="2941239" y="1082190"/>
                  <a:pt x="2939431" y="1076638"/>
                  <a:pt x="2948499" y="1029264"/>
                </a:cubicBezTo>
                <a:cubicBezTo>
                  <a:pt x="2954126" y="999870"/>
                  <a:pt x="2958191" y="961049"/>
                  <a:pt x="2957532" y="942997"/>
                </a:cubicBezTo>
                <a:cubicBezTo>
                  <a:pt x="2955666" y="891861"/>
                  <a:pt x="2968463" y="883410"/>
                  <a:pt x="3012960" y="906400"/>
                </a:cubicBezTo>
                <a:cubicBezTo>
                  <a:pt x="3051264" y="926190"/>
                  <a:pt x="3054101" y="925892"/>
                  <a:pt x="3054101" y="902079"/>
                </a:cubicBezTo>
                <a:cubicBezTo>
                  <a:pt x="3054101" y="888012"/>
                  <a:pt x="3038375" y="855206"/>
                  <a:pt x="3019155" y="829176"/>
                </a:cubicBezTo>
                <a:cubicBezTo>
                  <a:pt x="2977562" y="772850"/>
                  <a:pt x="2977384" y="772045"/>
                  <a:pt x="3008672" y="781874"/>
                </a:cubicBezTo>
                <a:cubicBezTo>
                  <a:pt x="3030807" y="788828"/>
                  <a:pt x="3031007" y="787789"/>
                  <a:pt x="3010779" y="770961"/>
                </a:cubicBezTo>
                <a:cubicBezTo>
                  <a:pt x="2986535" y="750791"/>
                  <a:pt x="2985012" y="746959"/>
                  <a:pt x="2982588" y="699991"/>
                </a:cubicBezTo>
                <a:cubicBezTo>
                  <a:pt x="2981368" y="676345"/>
                  <a:pt x="2979385" y="674617"/>
                  <a:pt x="2974574" y="693008"/>
                </a:cubicBezTo>
                <a:cubicBezTo>
                  <a:pt x="2971058" y="706451"/>
                  <a:pt x="2959941" y="717449"/>
                  <a:pt x="2949869" y="717449"/>
                </a:cubicBezTo>
                <a:cubicBezTo>
                  <a:pt x="2924179" y="717449"/>
                  <a:pt x="2911812" y="661670"/>
                  <a:pt x="2935489" y="652592"/>
                </a:cubicBezTo>
                <a:cubicBezTo>
                  <a:pt x="2945939" y="648585"/>
                  <a:pt x="2951041" y="636329"/>
                  <a:pt x="2946825" y="625356"/>
                </a:cubicBezTo>
                <a:cubicBezTo>
                  <a:pt x="2941261" y="610868"/>
                  <a:pt x="2945995" y="608023"/>
                  <a:pt x="2964113" y="614970"/>
                </a:cubicBezTo>
                <a:cubicBezTo>
                  <a:pt x="2983679" y="622472"/>
                  <a:pt x="2987066" y="619336"/>
                  <a:pt x="2979808" y="600437"/>
                </a:cubicBezTo>
                <a:cubicBezTo>
                  <a:pt x="2973974" y="585250"/>
                  <a:pt x="2976014" y="579711"/>
                  <a:pt x="2985323" y="585460"/>
                </a:cubicBezTo>
                <a:cubicBezTo>
                  <a:pt x="2993447" y="590476"/>
                  <a:pt x="2996555" y="603796"/>
                  <a:pt x="2992229" y="615058"/>
                </a:cubicBezTo>
                <a:cubicBezTo>
                  <a:pt x="2987903" y="626321"/>
                  <a:pt x="2999887" y="663316"/>
                  <a:pt x="3018860" y="697269"/>
                </a:cubicBezTo>
                <a:cubicBezTo>
                  <a:pt x="3037833" y="731222"/>
                  <a:pt x="3050184" y="770078"/>
                  <a:pt x="3046307" y="783615"/>
                </a:cubicBezTo>
                <a:cubicBezTo>
                  <a:pt x="3042302" y="797600"/>
                  <a:pt x="3046223" y="795062"/>
                  <a:pt x="3055387" y="777739"/>
                </a:cubicBezTo>
                <a:cubicBezTo>
                  <a:pt x="3068721" y="752536"/>
                  <a:pt x="3066096" y="738488"/>
                  <a:pt x="3040247" y="696700"/>
                </a:cubicBezTo>
                <a:cubicBezTo>
                  <a:pt x="3023049" y="668897"/>
                  <a:pt x="3011696" y="643434"/>
                  <a:pt x="3015019" y="640113"/>
                </a:cubicBezTo>
                <a:cubicBezTo>
                  <a:pt x="3023254" y="631884"/>
                  <a:pt x="3104779" y="748791"/>
                  <a:pt x="3116468" y="785593"/>
                </a:cubicBezTo>
                <a:cubicBezTo>
                  <a:pt x="3121643" y="801884"/>
                  <a:pt x="3130456" y="815212"/>
                  <a:pt x="3136052" y="815212"/>
                </a:cubicBezTo>
                <a:cubicBezTo>
                  <a:pt x="3157452" y="815212"/>
                  <a:pt x="3305713" y="1144935"/>
                  <a:pt x="3305713" y="1192527"/>
                </a:cubicBezTo>
                <a:cubicBezTo>
                  <a:pt x="3305713" y="1204760"/>
                  <a:pt x="3295567" y="1200641"/>
                  <a:pt x="3277211" y="1180957"/>
                </a:cubicBezTo>
                <a:cubicBezTo>
                  <a:pt x="3251608" y="1153499"/>
                  <a:pt x="3221844" y="1140393"/>
                  <a:pt x="3221844" y="1156576"/>
                </a:cubicBezTo>
                <a:cubicBezTo>
                  <a:pt x="3221844" y="1166189"/>
                  <a:pt x="3279872" y="1262115"/>
                  <a:pt x="3285688" y="1262115"/>
                </a:cubicBezTo>
                <a:cubicBezTo>
                  <a:pt x="3288531" y="1262115"/>
                  <a:pt x="3286900" y="1251812"/>
                  <a:pt x="3282063" y="1239218"/>
                </a:cubicBezTo>
                <a:cubicBezTo>
                  <a:pt x="3274846" y="1220428"/>
                  <a:pt x="3277877" y="1218897"/>
                  <a:pt x="3298960" y="1230685"/>
                </a:cubicBezTo>
                <a:cubicBezTo>
                  <a:pt x="3313090" y="1238586"/>
                  <a:pt x="3325887" y="1256745"/>
                  <a:pt x="3327398" y="1271040"/>
                </a:cubicBezTo>
                <a:cubicBezTo>
                  <a:pt x="3328910" y="1285334"/>
                  <a:pt x="3334135" y="1315885"/>
                  <a:pt x="3339011" y="1338928"/>
                </a:cubicBezTo>
                <a:cubicBezTo>
                  <a:pt x="3343887" y="1361972"/>
                  <a:pt x="3357090" y="1445126"/>
                  <a:pt x="3368351" y="1523713"/>
                </a:cubicBezTo>
                <a:cubicBezTo>
                  <a:pt x="3390484" y="1678168"/>
                  <a:pt x="3379616" y="1877351"/>
                  <a:pt x="3339410" y="2054059"/>
                </a:cubicBezTo>
                <a:cubicBezTo>
                  <a:pt x="3328564" y="2101724"/>
                  <a:pt x="3319656" y="2161428"/>
                  <a:pt x="3319614" y="2186732"/>
                </a:cubicBezTo>
                <a:cubicBezTo>
                  <a:pt x="3319483" y="2263757"/>
                  <a:pt x="3292235" y="2339972"/>
                  <a:pt x="3262000" y="2347869"/>
                </a:cubicBezTo>
                <a:cubicBezTo>
                  <a:pt x="3246854" y="2351827"/>
                  <a:pt x="3218935" y="2385675"/>
                  <a:pt x="3199960" y="2423086"/>
                </a:cubicBezTo>
                <a:cubicBezTo>
                  <a:pt x="3164094" y="2493803"/>
                  <a:pt x="3141189" y="2514220"/>
                  <a:pt x="3158896" y="2459686"/>
                </a:cubicBezTo>
                <a:close/>
                <a:moveTo>
                  <a:pt x="3252352" y="1119446"/>
                </a:moveTo>
                <a:cubicBezTo>
                  <a:pt x="3242322" y="1109425"/>
                  <a:pt x="3235811" y="1108600"/>
                  <a:pt x="3235811" y="1117351"/>
                </a:cubicBezTo>
                <a:cubicBezTo>
                  <a:pt x="3235811" y="1135993"/>
                  <a:pt x="3252342" y="1152509"/>
                  <a:pt x="3261671" y="1143188"/>
                </a:cubicBezTo>
                <a:cubicBezTo>
                  <a:pt x="3265643" y="1139219"/>
                  <a:pt x="3261449" y="1128535"/>
                  <a:pt x="3252352" y="1119446"/>
                </a:cubicBezTo>
                <a:close/>
                <a:moveTo>
                  <a:pt x="3215527" y="1118980"/>
                </a:moveTo>
                <a:cubicBezTo>
                  <a:pt x="3203840" y="1065730"/>
                  <a:pt x="3156023" y="983082"/>
                  <a:pt x="3136827" y="982952"/>
                </a:cubicBezTo>
                <a:cubicBezTo>
                  <a:pt x="3111259" y="982787"/>
                  <a:pt x="3075873" y="1041117"/>
                  <a:pt x="3084982" y="1068416"/>
                </a:cubicBezTo>
                <a:cubicBezTo>
                  <a:pt x="3088382" y="1078609"/>
                  <a:pt x="3103267" y="1087580"/>
                  <a:pt x="3118057" y="1088353"/>
                </a:cubicBezTo>
                <a:cubicBezTo>
                  <a:pt x="3190706" y="1092150"/>
                  <a:pt x="3207723" y="1095367"/>
                  <a:pt x="3206195" y="1105011"/>
                </a:cubicBezTo>
                <a:cubicBezTo>
                  <a:pt x="3203640" y="1121182"/>
                  <a:pt x="3207236" y="1136434"/>
                  <a:pt x="3213603" y="1136434"/>
                </a:cubicBezTo>
                <a:cubicBezTo>
                  <a:pt x="3216767" y="1136434"/>
                  <a:pt x="3217631" y="1128578"/>
                  <a:pt x="3215523" y="1118977"/>
                </a:cubicBezTo>
                <a:close/>
                <a:moveTo>
                  <a:pt x="1250889" y="2399212"/>
                </a:moveTo>
                <a:cubicBezTo>
                  <a:pt x="1250889" y="2387051"/>
                  <a:pt x="1258358" y="2379587"/>
                  <a:pt x="1267488" y="2382628"/>
                </a:cubicBezTo>
                <a:cubicBezTo>
                  <a:pt x="1293407" y="2391260"/>
                  <a:pt x="1297705" y="2421325"/>
                  <a:pt x="1273021" y="2421325"/>
                </a:cubicBezTo>
                <a:cubicBezTo>
                  <a:pt x="1260848" y="2421325"/>
                  <a:pt x="1250888" y="2411374"/>
                  <a:pt x="1250888" y="2399212"/>
                </a:cubicBezTo>
                <a:close/>
                <a:moveTo>
                  <a:pt x="1299954" y="2379655"/>
                </a:moveTo>
                <a:cubicBezTo>
                  <a:pt x="1295125" y="2371848"/>
                  <a:pt x="1300980" y="2365462"/>
                  <a:pt x="1312966" y="2365462"/>
                </a:cubicBezTo>
                <a:cubicBezTo>
                  <a:pt x="1337519" y="2365462"/>
                  <a:pt x="1341135" y="2373842"/>
                  <a:pt x="1321746" y="2385814"/>
                </a:cubicBezTo>
                <a:cubicBezTo>
                  <a:pt x="1314589" y="2390233"/>
                  <a:pt x="1304783" y="2387462"/>
                  <a:pt x="1299954" y="2379656"/>
                </a:cubicBezTo>
                <a:close/>
                <a:moveTo>
                  <a:pt x="1007433" y="2342514"/>
                </a:moveTo>
                <a:cubicBezTo>
                  <a:pt x="995730" y="2312044"/>
                  <a:pt x="1011268" y="2297882"/>
                  <a:pt x="1027779" y="2323968"/>
                </a:cubicBezTo>
                <a:cubicBezTo>
                  <a:pt x="1044309" y="2350082"/>
                  <a:pt x="1044660" y="2365461"/>
                  <a:pt x="1028728" y="2365461"/>
                </a:cubicBezTo>
                <a:cubicBezTo>
                  <a:pt x="1021863" y="2365461"/>
                  <a:pt x="1012279" y="2355134"/>
                  <a:pt x="1007433" y="2342514"/>
                </a:cubicBezTo>
                <a:close/>
                <a:moveTo>
                  <a:pt x="887454" y="2198306"/>
                </a:moveTo>
                <a:cubicBezTo>
                  <a:pt x="887454" y="2190866"/>
                  <a:pt x="878019" y="2188395"/>
                  <a:pt x="866487" y="2192817"/>
                </a:cubicBezTo>
                <a:cubicBezTo>
                  <a:pt x="841009" y="2202585"/>
                  <a:pt x="838705" y="2179007"/>
                  <a:pt x="863155" y="2158732"/>
                </a:cubicBezTo>
                <a:cubicBezTo>
                  <a:pt x="876221" y="2147898"/>
                  <a:pt x="884936" y="2152884"/>
                  <a:pt x="896785" y="2177971"/>
                </a:cubicBezTo>
                <a:cubicBezTo>
                  <a:pt x="905582" y="2196595"/>
                  <a:pt x="907081" y="2211833"/>
                  <a:pt x="900117" y="2211833"/>
                </a:cubicBezTo>
                <a:cubicBezTo>
                  <a:pt x="893152" y="2211833"/>
                  <a:pt x="887454" y="2205746"/>
                  <a:pt x="887454" y="2198306"/>
                </a:cubicBezTo>
                <a:close/>
                <a:moveTo>
                  <a:pt x="614577" y="2180337"/>
                </a:moveTo>
                <a:cubicBezTo>
                  <a:pt x="599366" y="2171959"/>
                  <a:pt x="578700" y="2153622"/>
                  <a:pt x="568654" y="2139589"/>
                </a:cubicBezTo>
                <a:cubicBezTo>
                  <a:pt x="549209" y="2112423"/>
                  <a:pt x="510039" y="2104705"/>
                  <a:pt x="510039" y="2128038"/>
                </a:cubicBezTo>
                <a:cubicBezTo>
                  <a:pt x="510039" y="2135720"/>
                  <a:pt x="497458" y="2142004"/>
                  <a:pt x="482082" y="2142004"/>
                </a:cubicBezTo>
                <a:cubicBezTo>
                  <a:pt x="466706" y="2142004"/>
                  <a:pt x="454126" y="2135719"/>
                  <a:pt x="454126" y="2128038"/>
                </a:cubicBezTo>
                <a:cubicBezTo>
                  <a:pt x="454126" y="2120357"/>
                  <a:pt x="441545" y="2114072"/>
                  <a:pt x="426170" y="2114072"/>
                </a:cubicBezTo>
                <a:cubicBezTo>
                  <a:pt x="410794" y="2114072"/>
                  <a:pt x="398213" y="2107787"/>
                  <a:pt x="398213" y="2100106"/>
                </a:cubicBezTo>
                <a:cubicBezTo>
                  <a:pt x="398213" y="2092425"/>
                  <a:pt x="404556" y="2086140"/>
                  <a:pt x="412310" y="2086140"/>
                </a:cubicBezTo>
                <a:cubicBezTo>
                  <a:pt x="439912" y="2086140"/>
                  <a:pt x="393058" y="2032994"/>
                  <a:pt x="345466" y="2010316"/>
                </a:cubicBezTo>
                <a:cubicBezTo>
                  <a:pt x="313659" y="1995161"/>
                  <a:pt x="300327" y="1980689"/>
                  <a:pt x="305578" y="1967016"/>
                </a:cubicBezTo>
                <a:cubicBezTo>
                  <a:pt x="310265" y="1954814"/>
                  <a:pt x="305312" y="1946478"/>
                  <a:pt x="293376" y="1946478"/>
                </a:cubicBezTo>
                <a:cubicBezTo>
                  <a:pt x="281261" y="1946478"/>
                  <a:pt x="276480" y="1954793"/>
                  <a:pt x="281332" y="1967427"/>
                </a:cubicBezTo>
                <a:cubicBezTo>
                  <a:pt x="287187" y="1982669"/>
                  <a:pt x="279678" y="1988375"/>
                  <a:pt x="253762" y="1988375"/>
                </a:cubicBezTo>
                <a:cubicBezTo>
                  <a:pt x="234173" y="1988375"/>
                  <a:pt x="214258" y="1982090"/>
                  <a:pt x="209507" y="1974410"/>
                </a:cubicBezTo>
                <a:cubicBezTo>
                  <a:pt x="204755" y="1966728"/>
                  <a:pt x="213820" y="1960444"/>
                  <a:pt x="229649" y="1960444"/>
                </a:cubicBezTo>
                <a:cubicBezTo>
                  <a:pt x="245479" y="1960444"/>
                  <a:pt x="259217" y="1954159"/>
                  <a:pt x="260178" y="1946478"/>
                </a:cubicBezTo>
                <a:cubicBezTo>
                  <a:pt x="261139" y="1938796"/>
                  <a:pt x="262712" y="1926751"/>
                  <a:pt x="263673" y="1919709"/>
                </a:cubicBezTo>
                <a:cubicBezTo>
                  <a:pt x="266506" y="1898950"/>
                  <a:pt x="286387" y="1884392"/>
                  <a:pt x="286387" y="1903076"/>
                </a:cubicBezTo>
                <a:cubicBezTo>
                  <a:pt x="286387" y="1912491"/>
                  <a:pt x="291965" y="1916750"/>
                  <a:pt x="298782" y="1912541"/>
                </a:cubicBezTo>
                <a:cubicBezTo>
                  <a:pt x="305599" y="1908332"/>
                  <a:pt x="318949" y="1914245"/>
                  <a:pt x="328450" y="1925683"/>
                </a:cubicBezTo>
                <a:cubicBezTo>
                  <a:pt x="337951" y="1937120"/>
                  <a:pt x="340551" y="1946478"/>
                  <a:pt x="334227" y="1946478"/>
                </a:cubicBezTo>
                <a:cubicBezTo>
                  <a:pt x="327904" y="1946478"/>
                  <a:pt x="330013" y="1953753"/>
                  <a:pt x="338912" y="1962645"/>
                </a:cubicBezTo>
                <a:cubicBezTo>
                  <a:pt x="351169" y="1974890"/>
                  <a:pt x="360056" y="1974698"/>
                  <a:pt x="375550" y="1961850"/>
                </a:cubicBezTo>
                <a:cubicBezTo>
                  <a:pt x="391964" y="1948240"/>
                  <a:pt x="409513" y="1951727"/>
                  <a:pt x="464383" y="1979509"/>
                </a:cubicBezTo>
                <a:cubicBezTo>
                  <a:pt x="501991" y="1998550"/>
                  <a:pt x="540998" y="2024045"/>
                  <a:pt x="551066" y="2036167"/>
                </a:cubicBezTo>
                <a:cubicBezTo>
                  <a:pt x="561135" y="2048288"/>
                  <a:pt x="586702" y="2058206"/>
                  <a:pt x="607884" y="2058206"/>
                </a:cubicBezTo>
                <a:cubicBezTo>
                  <a:pt x="646796" y="2058206"/>
                  <a:pt x="685296" y="2028478"/>
                  <a:pt x="668335" y="2011532"/>
                </a:cubicBezTo>
                <a:cubicBezTo>
                  <a:pt x="663277" y="2006477"/>
                  <a:pt x="666105" y="2002342"/>
                  <a:pt x="674621" y="2002342"/>
                </a:cubicBezTo>
                <a:cubicBezTo>
                  <a:pt x="704433" y="2002342"/>
                  <a:pt x="706916" y="2030173"/>
                  <a:pt x="679707" y="2059353"/>
                </a:cubicBezTo>
                <a:cubicBezTo>
                  <a:pt x="661299" y="2079093"/>
                  <a:pt x="643030" y="2085867"/>
                  <a:pt x="624257" y="2079914"/>
                </a:cubicBezTo>
                <a:cubicBezTo>
                  <a:pt x="575362" y="2064409"/>
                  <a:pt x="572398" y="2101912"/>
                  <a:pt x="619216" y="2143708"/>
                </a:cubicBezTo>
                <a:cubicBezTo>
                  <a:pt x="664952" y="2184537"/>
                  <a:pt x="662163" y="2206544"/>
                  <a:pt x="614575" y="2180335"/>
                </a:cubicBezTo>
                <a:close/>
                <a:moveTo>
                  <a:pt x="781025" y="2139435"/>
                </a:moveTo>
                <a:cubicBezTo>
                  <a:pt x="774524" y="2128925"/>
                  <a:pt x="778562" y="2126176"/>
                  <a:pt x="792596" y="2131556"/>
                </a:cubicBezTo>
                <a:cubicBezTo>
                  <a:pt x="804452" y="2136102"/>
                  <a:pt x="820499" y="2133480"/>
                  <a:pt x="828256" y="2125730"/>
                </a:cubicBezTo>
                <a:cubicBezTo>
                  <a:pt x="837743" y="2116252"/>
                  <a:pt x="845435" y="2116609"/>
                  <a:pt x="851751" y="2126821"/>
                </a:cubicBezTo>
                <a:cubicBezTo>
                  <a:pt x="856917" y="2135171"/>
                  <a:pt x="859199" y="2142471"/>
                  <a:pt x="856824" y="2143042"/>
                </a:cubicBezTo>
                <a:cubicBezTo>
                  <a:pt x="812467" y="2153699"/>
                  <a:pt x="789161" y="2152590"/>
                  <a:pt x="781026" y="2139435"/>
                </a:cubicBezTo>
                <a:close/>
                <a:moveTo>
                  <a:pt x="151730" y="2097954"/>
                </a:moveTo>
                <a:cubicBezTo>
                  <a:pt x="145065" y="2087247"/>
                  <a:pt x="122536" y="2067639"/>
                  <a:pt x="101664" y="2054381"/>
                </a:cubicBezTo>
                <a:cubicBezTo>
                  <a:pt x="48221" y="2020434"/>
                  <a:pt x="28219" y="1979916"/>
                  <a:pt x="59067" y="1968085"/>
                </a:cubicBezTo>
                <a:cubicBezTo>
                  <a:pt x="72147" y="1963070"/>
                  <a:pt x="78308" y="1963503"/>
                  <a:pt x="72760" y="1969047"/>
                </a:cubicBezTo>
                <a:cubicBezTo>
                  <a:pt x="58607" y="1983186"/>
                  <a:pt x="105256" y="2031558"/>
                  <a:pt x="122674" y="2020804"/>
                </a:cubicBezTo>
                <a:cubicBezTo>
                  <a:pt x="130715" y="2015837"/>
                  <a:pt x="132701" y="2018850"/>
                  <a:pt x="127223" y="2027706"/>
                </a:cubicBezTo>
                <a:cubicBezTo>
                  <a:pt x="121343" y="2037212"/>
                  <a:pt x="131535" y="2046940"/>
                  <a:pt x="153020" y="2052327"/>
                </a:cubicBezTo>
                <a:cubicBezTo>
                  <a:pt x="191319" y="2061931"/>
                  <a:pt x="194717" y="2068733"/>
                  <a:pt x="175977" y="2098287"/>
                </a:cubicBezTo>
                <a:cubicBezTo>
                  <a:pt x="165736" y="2114441"/>
                  <a:pt x="161959" y="2114388"/>
                  <a:pt x="151730" y="2097952"/>
                </a:cubicBezTo>
                <a:close/>
                <a:moveTo>
                  <a:pt x="197045" y="2094202"/>
                </a:moveTo>
                <a:cubicBezTo>
                  <a:pt x="201242" y="2083274"/>
                  <a:pt x="214325" y="2070633"/>
                  <a:pt x="226119" y="2066112"/>
                </a:cubicBezTo>
                <a:cubicBezTo>
                  <a:pt x="241491" y="2060218"/>
                  <a:pt x="245142" y="2064191"/>
                  <a:pt x="239017" y="2080140"/>
                </a:cubicBezTo>
                <a:cubicBezTo>
                  <a:pt x="234317" y="2092378"/>
                  <a:pt x="230471" y="2105018"/>
                  <a:pt x="230471" y="2108230"/>
                </a:cubicBezTo>
                <a:cubicBezTo>
                  <a:pt x="230471" y="2111442"/>
                  <a:pt x="221233" y="2114071"/>
                  <a:pt x="209943" y="2114071"/>
                </a:cubicBezTo>
                <a:cubicBezTo>
                  <a:pt x="197934" y="2114071"/>
                  <a:pt x="192581" y="2105826"/>
                  <a:pt x="197045" y="2094202"/>
                </a:cubicBezTo>
                <a:close/>
                <a:moveTo>
                  <a:pt x="733693" y="2086140"/>
                </a:moveTo>
                <a:cubicBezTo>
                  <a:pt x="714840" y="2050945"/>
                  <a:pt x="730594" y="2050945"/>
                  <a:pt x="775627" y="2086140"/>
                </a:cubicBezTo>
                <a:cubicBezTo>
                  <a:pt x="810204" y="2113162"/>
                  <a:pt x="810246" y="2113454"/>
                  <a:pt x="779614" y="2113761"/>
                </a:cubicBezTo>
                <a:cubicBezTo>
                  <a:pt x="762586" y="2113932"/>
                  <a:pt x="741922" y="2101503"/>
                  <a:pt x="733692" y="2086140"/>
                </a:cubicBezTo>
                <a:close/>
                <a:moveTo>
                  <a:pt x="286385" y="2079981"/>
                </a:moveTo>
                <a:cubicBezTo>
                  <a:pt x="286385" y="2076593"/>
                  <a:pt x="292675" y="2069938"/>
                  <a:pt x="300363" y="2065191"/>
                </a:cubicBezTo>
                <a:cubicBezTo>
                  <a:pt x="308052" y="2060443"/>
                  <a:pt x="314341" y="2063215"/>
                  <a:pt x="314341" y="2071349"/>
                </a:cubicBezTo>
                <a:cubicBezTo>
                  <a:pt x="314341" y="2079484"/>
                  <a:pt x="308051" y="2086140"/>
                  <a:pt x="300363" y="2086140"/>
                </a:cubicBezTo>
                <a:cubicBezTo>
                  <a:pt x="292675" y="2086140"/>
                  <a:pt x="286385" y="2083368"/>
                  <a:pt x="286385" y="2079981"/>
                </a:cubicBezTo>
                <a:close/>
                <a:moveTo>
                  <a:pt x="336468" y="2060082"/>
                </a:moveTo>
                <a:cubicBezTo>
                  <a:pt x="330447" y="2050347"/>
                  <a:pt x="329295" y="2038612"/>
                  <a:pt x="333909" y="2034002"/>
                </a:cubicBezTo>
                <a:cubicBezTo>
                  <a:pt x="346419" y="2021502"/>
                  <a:pt x="360059" y="2039885"/>
                  <a:pt x="353302" y="2060138"/>
                </a:cubicBezTo>
                <a:cubicBezTo>
                  <a:pt x="348568" y="2074330"/>
                  <a:pt x="345275" y="2074319"/>
                  <a:pt x="336468" y="2060082"/>
                </a:cubicBezTo>
                <a:close/>
                <a:moveTo>
                  <a:pt x="142154" y="2007210"/>
                </a:moveTo>
                <a:cubicBezTo>
                  <a:pt x="136913" y="2001973"/>
                  <a:pt x="131881" y="1968884"/>
                  <a:pt x="130971" y="1933677"/>
                </a:cubicBezTo>
                <a:cubicBezTo>
                  <a:pt x="129579" y="1879775"/>
                  <a:pt x="127923" y="1876158"/>
                  <a:pt x="120488" y="1910773"/>
                </a:cubicBezTo>
                <a:cubicBezTo>
                  <a:pt x="115631" y="1933381"/>
                  <a:pt x="106940" y="1950664"/>
                  <a:pt x="101174" y="1949179"/>
                </a:cubicBezTo>
                <a:cubicBezTo>
                  <a:pt x="95408" y="1947695"/>
                  <a:pt x="85101" y="1946480"/>
                  <a:pt x="78268" y="1946480"/>
                </a:cubicBezTo>
                <a:cubicBezTo>
                  <a:pt x="49873" y="1946480"/>
                  <a:pt x="48306" y="1851071"/>
                  <a:pt x="75597" y="1783874"/>
                </a:cubicBezTo>
                <a:cubicBezTo>
                  <a:pt x="102433" y="1717795"/>
                  <a:pt x="106152" y="1718864"/>
                  <a:pt x="111733" y="1794266"/>
                </a:cubicBezTo>
                <a:cubicBezTo>
                  <a:pt x="115701" y="1847876"/>
                  <a:pt x="131879" y="1866085"/>
                  <a:pt x="169209" y="1858955"/>
                </a:cubicBezTo>
                <a:cubicBezTo>
                  <a:pt x="191107" y="1854773"/>
                  <a:pt x="202516" y="1859106"/>
                  <a:pt x="202516" y="1871606"/>
                </a:cubicBezTo>
                <a:cubicBezTo>
                  <a:pt x="202516" y="1882063"/>
                  <a:pt x="188363" y="1891016"/>
                  <a:pt x="171065" y="1891503"/>
                </a:cubicBezTo>
                <a:lnTo>
                  <a:pt x="139614" y="1892389"/>
                </a:lnTo>
                <a:lnTo>
                  <a:pt x="171065" y="1905019"/>
                </a:lnTo>
                <a:cubicBezTo>
                  <a:pt x="188363" y="1911966"/>
                  <a:pt x="202420" y="1925709"/>
                  <a:pt x="202302" y="1935558"/>
                </a:cubicBezTo>
                <a:cubicBezTo>
                  <a:pt x="202137" y="1949341"/>
                  <a:pt x="199320" y="1949100"/>
                  <a:pt x="190071" y="1934516"/>
                </a:cubicBezTo>
                <a:cubicBezTo>
                  <a:pt x="183461" y="1924095"/>
                  <a:pt x="174538" y="1921253"/>
                  <a:pt x="170240" y="1928200"/>
                </a:cubicBezTo>
                <a:cubicBezTo>
                  <a:pt x="165942" y="1935148"/>
                  <a:pt x="168205" y="1949959"/>
                  <a:pt x="175268" y="1961115"/>
                </a:cubicBezTo>
                <a:cubicBezTo>
                  <a:pt x="182331" y="1972270"/>
                  <a:pt x="187709" y="1990824"/>
                  <a:pt x="187220" y="2002346"/>
                </a:cubicBezTo>
                <a:cubicBezTo>
                  <a:pt x="186523" y="2018753"/>
                  <a:pt x="184688" y="2019168"/>
                  <a:pt x="178753" y="2004257"/>
                </a:cubicBezTo>
                <a:cubicBezTo>
                  <a:pt x="173417" y="1990852"/>
                  <a:pt x="168292" y="1989882"/>
                  <a:pt x="161428" y="2000975"/>
                </a:cubicBezTo>
                <a:cubicBezTo>
                  <a:pt x="156068" y="2009641"/>
                  <a:pt x="147394" y="2012447"/>
                  <a:pt x="142153" y="2007211"/>
                </a:cubicBezTo>
                <a:close/>
                <a:moveTo>
                  <a:pt x="1532811" y="1960446"/>
                </a:moveTo>
                <a:cubicBezTo>
                  <a:pt x="1539847" y="1939357"/>
                  <a:pt x="1562326" y="1937183"/>
                  <a:pt x="1568922" y="1956955"/>
                </a:cubicBezTo>
                <a:cubicBezTo>
                  <a:pt x="1572125" y="1966556"/>
                  <a:pt x="1564263" y="1974412"/>
                  <a:pt x="1551449" y="1974412"/>
                </a:cubicBezTo>
                <a:cubicBezTo>
                  <a:pt x="1538636" y="1974412"/>
                  <a:pt x="1530249" y="1968127"/>
                  <a:pt x="1532811" y="1960446"/>
                </a:cubicBezTo>
                <a:close/>
                <a:moveTo>
                  <a:pt x="357415" y="1940661"/>
                </a:moveTo>
                <a:cubicBezTo>
                  <a:pt x="356809" y="1925939"/>
                  <a:pt x="360112" y="1917690"/>
                  <a:pt x="364757" y="1922331"/>
                </a:cubicBezTo>
                <a:cubicBezTo>
                  <a:pt x="369402" y="1926972"/>
                  <a:pt x="369898" y="1939017"/>
                  <a:pt x="365860" y="1949099"/>
                </a:cubicBezTo>
                <a:cubicBezTo>
                  <a:pt x="361398" y="1960240"/>
                  <a:pt x="358086" y="1956931"/>
                  <a:pt x="357416" y="1940661"/>
                </a:cubicBezTo>
                <a:close/>
                <a:moveTo>
                  <a:pt x="12903" y="1859196"/>
                </a:moveTo>
                <a:cubicBezTo>
                  <a:pt x="-3109" y="1728309"/>
                  <a:pt x="-3339" y="1722343"/>
                  <a:pt x="7376" y="1715726"/>
                </a:cubicBezTo>
                <a:cubicBezTo>
                  <a:pt x="12827" y="1712360"/>
                  <a:pt x="21616" y="1748763"/>
                  <a:pt x="26907" y="1796620"/>
                </a:cubicBezTo>
                <a:cubicBezTo>
                  <a:pt x="32197" y="1844478"/>
                  <a:pt x="39968" y="1897777"/>
                  <a:pt x="44175" y="1915061"/>
                </a:cubicBezTo>
                <a:cubicBezTo>
                  <a:pt x="48382" y="1932344"/>
                  <a:pt x="45469" y="1946484"/>
                  <a:pt x="37702" y="1946484"/>
                </a:cubicBezTo>
                <a:cubicBezTo>
                  <a:pt x="29936" y="1946484"/>
                  <a:pt x="18776" y="1907205"/>
                  <a:pt x="12903" y="1859197"/>
                </a:cubicBezTo>
                <a:close/>
                <a:moveTo>
                  <a:pt x="229475" y="1942990"/>
                </a:moveTo>
                <a:cubicBezTo>
                  <a:pt x="218962" y="1907653"/>
                  <a:pt x="219183" y="1869653"/>
                  <a:pt x="230008" y="1851111"/>
                </a:cubicBezTo>
                <a:cubicBezTo>
                  <a:pt x="240422" y="1833280"/>
                  <a:pt x="243742" y="1841785"/>
                  <a:pt x="244067" y="1887123"/>
                </a:cubicBezTo>
                <a:cubicBezTo>
                  <a:pt x="244301" y="1919769"/>
                  <a:pt x="241347" y="1946478"/>
                  <a:pt x="237503" y="1946478"/>
                </a:cubicBezTo>
                <a:cubicBezTo>
                  <a:pt x="233659" y="1946478"/>
                  <a:pt x="230046" y="1944907"/>
                  <a:pt x="229475" y="1942987"/>
                </a:cubicBezTo>
                <a:close/>
                <a:moveTo>
                  <a:pt x="859537" y="1827470"/>
                </a:moveTo>
                <a:cubicBezTo>
                  <a:pt x="859537" y="1815784"/>
                  <a:pt x="843812" y="1799063"/>
                  <a:pt x="824592" y="1790314"/>
                </a:cubicBezTo>
                <a:cubicBezTo>
                  <a:pt x="794181" y="1776470"/>
                  <a:pt x="776182" y="1750957"/>
                  <a:pt x="796825" y="1750957"/>
                </a:cubicBezTo>
                <a:cubicBezTo>
                  <a:pt x="809715" y="1750957"/>
                  <a:pt x="866274" y="1785528"/>
                  <a:pt x="876799" y="1799838"/>
                </a:cubicBezTo>
                <a:cubicBezTo>
                  <a:pt x="891697" y="1820097"/>
                  <a:pt x="889776" y="1848718"/>
                  <a:pt x="873518" y="1848718"/>
                </a:cubicBezTo>
                <a:cubicBezTo>
                  <a:pt x="865831" y="1848718"/>
                  <a:pt x="859540" y="1839157"/>
                  <a:pt x="859540" y="1827469"/>
                </a:cubicBezTo>
                <a:close/>
                <a:moveTo>
                  <a:pt x="160626" y="1736994"/>
                </a:moveTo>
                <a:cubicBezTo>
                  <a:pt x="150482" y="1718056"/>
                  <a:pt x="150323" y="1709061"/>
                  <a:pt x="160134" y="1709061"/>
                </a:cubicBezTo>
                <a:cubicBezTo>
                  <a:pt x="168093" y="1709061"/>
                  <a:pt x="174604" y="1699264"/>
                  <a:pt x="174604" y="1687289"/>
                </a:cubicBezTo>
                <a:cubicBezTo>
                  <a:pt x="174604" y="1675314"/>
                  <a:pt x="180894" y="1669400"/>
                  <a:pt x="188582" y="1674147"/>
                </a:cubicBezTo>
                <a:cubicBezTo>
                  <a:pt x="206506" y="1685215"/>
                  <a:pt x="206937" y="1764927"/>
                  <a:pt x="189074" y="1764927"/>
                </a:cubicBezTo>
                <a:cubicBezTo>
                  <a:pt x="181656" y="1764927"/>
                  <a:pt x="168854" y="1752357"/>
                  <a:pt x="160625" y="1736995"/>
                </a:cubicBezTo>
                <a:close/>
                <a:moveTo>
                  <a:pt x="90948" y="1692429"/>
                </a:moveTo>
                <a:cubicBezTo>
                  <a:pt x="91066" y="1682374"/>
                  <a:pt x="97260" y="1664720"/>
                  <a:pt x="104712" y="1653198"/>
                </a:cubicBezTo>
                <a:cubicBezTo>
                  <a:pt x="115729" y="1636167"/>
                  <a:pt x="118303" y="1637972"/>
                  <a:pt x="118476" y="1662849"/>
                </a:cubicBezTo>
                <a:cubicBezTo>
                  <a:pt x="118594" y="1679678"/>
                  <a:pt x="112400" y="1697332"/>
                  <a:pt x="104712" y="1702079"/>
                </a:cubicBezTo>
                <a:cubicBezTo>
                  <a:pt x="97024" y="1706826"/>
                  <a:pt x="90830" y="1702484"/>
                  <a:pt x="90948" y="1692429"/>
                </a:cubicBezTo>
                <a:close/>
                <a:moveTo>
                  <a:pt x="5061" y="1649707"/>
                </a:moveTo>
                <a:cubicBezTo>
                  <a:pt x="-477" y="1510358"/>
                  <a:pt x="48961" y="1190883"/>
                  <a:pt x="77645" y="1180686"/>
                </a:cubicBezTo>
                <a:cubicBezTo>
                  <a:pt x="84846" y="1178125"/>
                  <a:pt x="90738" y="1161926"/>
                  <a:pt x="90738" y="1144687"/>
                </a:cubicBezTo>
                <a:cubicBezTo>
                  <a:pt x="90738" y="1106849"/>
                  <a:pt x="155765" y="941382"/>
                  <a:pt x="180838" y="915412"/>
                </a:cubicBezTo>
                <a:cubicBezTo>
                  <a:pt x="195676" y="900048"/>
                  <a:pt x="200239" y="900770"/>
                  <a:pt x="207482" y="919629"/>
                </a:cubicBezTo>
                <a:cubicBezTo>
                  <a:pt x="213050" y="934125"/>
                  <a:pt x="210662" y="938953"/>
                  <a:pt x="200907" y="932929"/>
                </a:cubicBezTo>
                <a:cubicBezTo>
                  <a:pt x="190770" y="926670"/>
                  <a:pt x="188662" y="933137"/>
                  <a:pt x="194672" y="952057"/>
                </a:cubicBezTo>
                <a:cubicBezTo>
                  <a:pt x="200756" y="971211"/>
                  <a:pt x="194634" y="989128"/>
                  <a:pt x="176112" y="1006368"/>
                </a:cubicBezTo>
                <a:cubicBezTo>
                  <a:pt x="146697" y="1033748"/>
                  <a:pt x="118696" y="1095535"/>
                  <a:pt x="118696" y="1133054"/>
                </a:cubicBezTo>
                <a:cubicBezTo>
                  <a:pt x="118696" y="1152024"/>
                  <a:pt x="122075" y="1151299"/>
                  <a:pt x="139218" y="1128653"/>
                </a:cubicBezTo>
                <a:cubicBezTo>
                  <a:pt x="150506" y="1113742"/>
                  <a:pt x="159941" y="1084260"/>
                  <a:pt x="160186" y="1063137"/>
                </a:cubicBezTo>
                <a:cubicBezTo>
                  <a:pt x="160430" y="1042014"/>
                  <a:pt x="166920" y="1024731"/>
                  <a:pt x="174608" y="1024731"/>
                </a:cubicBezTo>
                <a:cubicBezTo>
                  <a:pt x="199882" y="1024731"/>
                  <a:pt x="189208" y="1120450"/>
                  <a:pt x="157136" y="1181420"/>
                </a:cubicBezTo>
                <a:cubicBezTo>
                  <a:pt x="130201" y="1232620"/>
                  <a:pt x="125043" y="1236693"/>
                  <a:pt x="121218" y="1209782"/>
                </a:cubicBezTo>
                <a:cubicBezTo>
                  <a:pt x="118761" y="1192499"/>
                  <a:pt x="111632" y="1178359"/>
                  <a:pt x="105375" y="1178359"/>
                </a:cubicBezTo>
                <a:cubicBezTo>
                  <a:pt x="78094" y="1178359"/>
                  <a:pt x="64706" y="1350821"/>
                  <a:pt x="90739" y="1366897"/>
                </a:cubicBezTo>
                <a:cubicBezTo>
                  <a:pt x="113991" y="1381255"/>
                  <a:pt x="107825" y="1433923"/>
                  <a:pt x="83963" y="1424775"/>
                </a:cubicBezTo>
                <a:cubicBezTo>
                  <a:pt x="53169" y="1412969"/>
                  <a:pt x="38839" y="1453388"/>
                  <a:pt x="37642" y="1555438"/>
                </a:cubicBezTo>
                <a:cubicBezTo>
                  <a:pt x="36024" y="1693340"/>
                  <a:pt x="35813" y="1695097"/>
                  <a:pt x="20848" y="1695097"/>
                </a:cubicBezTo>
                <a:cubicBezTo>
                  <a:pt x="13160" y="1695097"/>
                  <a:pt x="6058" y="1674672"/>
                  <a:pt x="5066" y="1649708"/>
                </a:cubicBezTo>
                <a:close/>
                <a:moveTo>
                  <a:pt x="135846" y="1647490"/>
                </a:moveTo>
                <a:cubicBezTo>
                  <a:pt x="140141" y="1625043"/>
                  <a:pt x="136668" y="1616003"/>
                  <a:pt x="125406" y="1620320"/>
                </a:cubicBezTo>
                <a:cubicBezTo>
                  <a:pt x="103254" y="1628813"/>
                  <a:pt x="84001" y="1514679"/>
                  <a:pt x="104185" y="1494517"/>
                </a:cubicBezTo>
                <a:cubicBezTo>
                  <a:pt x="114207" y="1484504"/>
                  <a:pt x="118690" y="1492522"/>
                  <a:pt x="118690" y="1520459"/>
                </a:cubicBezTo>
                <a:cubicBezTo>
                  <a:pt x="118690" y="1545181"/>
                  <a:pt x="133099" y="1575920"/>
                  <a:pt x="155767" y="1599560"/>
                </a:cubicBezTo>
                <a:cubicBezTo>
                  <a:pt x="186732" y="1631851"/>
                  <a:pt x="189906" y="1641762"/>
                  <a:pt x="175023" y="1659679"/>
                </a:cubicBezTo>
                <a:cubicBezTo>
                  <a:pt x="148386" y="1691746"/>
                  <a:pt x="128559" y="1685579"/>
                  <a:pt x="135846" y="1647493"/>
                </a:cubicBezTo>
                <a:close/>
                <a:moveTo>
                  <a:pt x="1779330" y="1412980"/>
                </a:moveTo>
                <a:cubicBezTo>
                  <a:pt x="1792377" y="1399945"/>
                  <a:pt x="1799832" y="1399945"/>
                  <a:pt x="1812878" y="1412980"/>
                </a:cubicBezTo>
                <a:cubicBezTo>
                  <a:pt x="1825924" y="1426014"/>
                  <a:pt x="1822197" y="1429738"/>
                  <a:pt x="1796105" y="1429738"/>
                </a:cubicBezTo>
                <a:cubicBezTo>
                  <a:pt x="1770011" y="1429738"/>
                  <a:pt x="1766284" y="1426014"/>
                  <a:pt x="1779330" y="1412980"/>
                </a:cubicBezTo>
                <a:close/>
                <a:moveTo>
                  <a:pt x="1865999" y="1414977"/>
                </a:moveTo>
                <a:cubicBezTo>
                  <a:pt x="1865999" y="1406090"/>
                  <a:pt x="1874914" y="1402236"/>
                  <a:pt x="1885810" y="1406414"/>
                </a:cubicBezTo>
                <a:cubicBezTo>
                  <a:pt x="1896706" y="1410591"/>
                  <a:pt x="1909242" y="1404581"/>
                  <a:pt x="1913668" y="1393057"/>
                </a:cubicBezTo>
                <a:cubicBezTo>
                  <a:pt x="1918541" y="1380368"/>
                  <a:pt x="1928646" y="1376415"/>
                  <a:pt x="1939287" y="1383033"/>
                </a:cubicBezTo>
                <a:cubicBezTo>
                  <a:pt x="1948952" y="1389044"/>
                  <a:pt x="1970410" y="1392214"/>
                  <a:pt x="1986974" y="1390077"/>
                </a:cubicBezTo>
                <a:cubicBezTo>
                  <a:pt x="2003538" y="1387940"/>
                  <a:pt x="2021207" y="1392847"/>
                  <a:pt x="2026239" y="1400982"/>
                </a:cubicBezTo>
                <a:cubicBezTo>
                  <a:pt x="2031344" y="1409234"/>
                  <a:pt x="2024209" y="1416156"/>
                  <a:pt x="2010102" y="1416641"/>
                </a:cubicBezTo>
                <a:cubicBezTo>
                  <a:pt x="1996194" y="1417119"/>
                  <a:pt x="1958082" y="1420575"/>
                  <a:pt x="1925409" y="1424323"/>
                </a:cubicBezTo>
                <a:cubicBezTo>
                  <a:pt x="1885820" y="1428863"/>
                  <a:pt x="1866001" y="1425745"/>
                  <a:pt x="1866001" y="1414977"/>
                </a:cubicBezTo>
                <a:close/>
                <a:moveTo>
                  <a:pt x="2058902" y="1412980"/>
                </a:moveTo>
                <a:cubicBezTo>
                  <a:pt x="2071949" y="1399945"/>
                  <a:pt x="2079404" y="1399945"/>
                  <a:pt x="2092451" y="1412980"/>
                </a:cubicBezTo>
                <a:cubicBezTo>
                  <a:pt x="2105497" y="1426014"/>
                  <a:pt x="2101769" y="1429738"/>
                  <a:pt x="2075676" y="1429738"/>
                </a:cubicBezTo>
                <a:cubicBezTo>
                  <a:pt x="2049584" y="1429738"/>
                  <a:pt x="2045856" y="1426014"/>
                  <a:pt x="2058902" y="1412980"/>
                </a:cubicBezTo>
                <a:close/>
                <a:moveTo>
                  <a:pt x="1736372" y="1337784"/>
                </a:moveTo>
                <a:cubicBezTo>
                  <a:pt x="1715048" y="1326229"/>
                  <a:pt x="1690488" y="1321167"/>
                  <a:pt x="1681794" y="1326535"/>
                </a:cubicBezTo>
                <a:cubicBezTo>
                  <a:pt x="1672119" y="1332510"/>
                  <a:pt x="1669856" y="1330041"/>
                  <a:pt x="1675961" y="1320172"/>
                </a:cubicBezTo>
                <a:cubicBezTo>
                  <a:pt x="1682301" y="1309922"/>
                  <a:pt x="1675148" y="1304048"/>
                  <a:pt x="1656328" y="1304048"/>
                </a:cubicBezTo>
                <a:cubicBezTo>
                  <a:pt x="1640045" y="1304048"/>
                  <a:pt x="1629777" y="1308986"/>
                  <a:pt x="1633510" y="1315021"/>
                </a:cubicBezTo>
                <a:cubicBezTo>
                  <a:pt x="1637243" y="1321057"/>
                  <a:pt x="1628179" y="1325995"/>
                  <a:pt x="1613367" y="1325995"/>
                </a:cubicBezTo>
                <a:cubicBezTo>
                  <a:pt x="1576185" y="1325995"/>
                  <a:pt x="1579631" y="1306548"/>
                  <a:pt x="1620076" y="1288136"/>
                </a:cubicBezTo>
                <a:cubicBezTo>
                  <a:pt x="1647218" y="1275780"/>
                  <a:pt x="1670164" y="1279195"/>
                  <a:pt x="1738890" y="1305822"/>
                </a:cubicBezTo>
                <a:cubicBezTo>
                  <a:pt x="1822620" y="1338261"/>
                  <a:pt x="1847794" y="1360454"/>
                  <a:pt x="1799604" y="1359353"/>
                </a:cubicBezTo>
                <a:cubicBezTo>
                  <a:pt x="1786150" y="1359045"/>
                  <a:pt x="1757695" y="1349340"/>
                  <a:pt x="1736371" y="1337784"/>
                </a:cubicBezTo>
                <a:close/>
                <a:moveTo>
                  <a:pt x="2984294" y="1151249"/>
                </a:moveTo>
                <a:cubicBezTo>
                  <a:pt x="2984294" y="1143115"/>
                  <a:pt x="2990584" y="1136459"/>
                  <a:pt x="2998272" y="1136459"/>
                </a:cubicBezTo>
                <a:cubicBezTo>
                  <a:pt x="3005960" y="1136459"/>
                  <a:pt x="3012250" y="1139230"/>
                  <a:pt x="3012250" y="1142618"/>
                </a:cubicBezTo>
                <a:cubicBezTo>
                  <a:pt x="3012250" y="1146005"/>
                  <a:pt x="3005960" y="1152660"/>
                  <a:pt x="2998272" y="1157408"/>
                </a:cubicBezTo>
                <a:cubicBezTo>
                  <a:pt x="2990584" y="1162155"/>
                  <a:pt x="2984294" y="1159384"/>
                  <a:pt x="2984294" y="1151249"/>
                </a:cubicBezTo>
                <a:close/>
                <a:moveTo>
                  <a:pt x="3012251" y="892881"/>
                </a:moveTo>
                <a:cubicBezTo>
                  <a:pt x="3012251" y="889494"/>
                  <a:pt x="3018542" y="882839"/>
                  <a:pt x="3026229" y="878091"/>
                </a:cubicBezTo>
                <a:cubicBezTo>
                  <a:pt x="3033917" y="873344"/>
                  <a:pt x="3040207" y="876115"/>
                  <a:pt x="3040207" y="884250"/>
                </a:cubicBezTo>
                <a:cubicBezTo>
                  <a:pt x="3040207" y="892384"/>
                  <a:pt x="3033917" y="899040"/>
                  <a:pt x="3026229" y="899040"/>
                </a:cubicBezTo>
                <a:cubicBezTo>
                  <a:pt x="3018542" y="899040"/>
                  <a:pt x="3012251" y="896269"/>
                  <a:pt x="3012251" y="892881"/>
                </a:cubicBezTo>
                <a:close/>
                <a:moveTo>
                  <a:pt x="244544" y="823876"/>
                </a:moveTo>
                <a:cubicBezTo>
                  <a:pt x="244544" y="812354"/>
                  <a:pt x="250835" y="799042"/>
                  <a:pt x="258523" y="794295"/>
                </a:cubicBezTo>
                <a:cubicBezTo>
                  <a:pt x="266211" y="789548"/>
                  <a:pt x="272501" y="795091"/>
                  <a:pt x="272501" y="806613"/>
                </a:cubicBezTo>
                <a:cubicBezTo>
                  <a:pt x="272501" y="818134"/>
                  <a:pt x="266211" y="831446"/>
                  <a:pt x="258523" y="836193"/>
                </a:cubicBezTo>
                <a:cubicBezTo>
                  <a:pt x="250834" y="840940"/>
                  <a:pt x="244544" y="835398"/>
                  <a:pt x="244544" y="823876"/>
                </a:cubicBezTo>
                <a:close/>
                <a:moveTo>
                  <a:pt x="300457" y="823051"/>
                </a:moveTo>
                <a:cubicBezTo>
                  <a:pt x="300457" y="819664"/>
                  <a:pt x="306748" y="813008"/>
                  <a:pt x="314436" y="808261"/>
                </a:cubicBezTo>
                <a:cubicBezTo>
                  <a:pt x="322124" y="803513"/>
                  <a:pt x="328414" y="806285"/>
                  <a:pt x="328414" y="814420"/>
                </a:cubicBezTo>
                <a:cubicBezTo>
                  <a:pt x="328414" y="822554"/>
                  <a:pt x="322124" y="829210"/>
                  <a:pt x="314436" y="829210"/>
                </a:cubicBezTo>
                <a:cubicBezTo>
                  <a:pt x="306747" y="829210"/>
                  <a:pt x="300457" y="826439"/>
                  <a:pt x="300457" y="823051"/>
                </a:cubicBezTo>
                <a:close/>
                <a:moveTo>
                  <a:pt x="384325" y="746236"/>
                </a:moveTo>
                <a:cubicBezTo>
                  <a:pt x="384325" y="738101"/>
                  <a:pt x="390616" y="731445"/>
                  <a:pt x="398304" y="731445"/>
                </a:cubicBezTo>
                <a:cubicBezTo>
                  <a:pt x="405991" y="731445"/>
                  <a:pt x="412282" y="734217"/>
                  <a:pt x="412282" y="737604"/>
                </a:cubicBezTo>
                <a:cubicBezTo>
                  <a:pt x="412282" y="740992"/>
                  <a:pt x="405992" y="747647"/>
                  <a:pt x="398304" y="752394"/>
                </a:cubicBezTo>
                <a:cubicBezTo>
                  <a:pt x="390615" y="757142"/>
                  <a:pt x="384325" y="754371"/>
                  <a:pt x="384325" y="746236"/>
                </a:cubicBezTo>
                <a:close/>
                <a:moveTo>
                  <a:pt x="404975" y="619203"/>
                </a:moveTo>
                <a:cubicBezTo>
                  <a:pt x="400243" y="611554"/>
                  <a:pt x="388944" y="609747"/>
                  <a:pt x="379865" y="615187"/>
                </a:cubicBezTo>
                <a:cubicBezTo>
                  <a:pt x="370461" y="620822"/>
                  <a:pt x="371614" y="614911"/>
                  <a:pt x="382542" y="601449"/>
                </a:cubicBezTo>
                <a:cubicBezTo>
                  <a:pt x="402493" y="576876"/>
                  <a:pt x="447477" y="569591"/>
                  <a:pt x="459476" y="588990"/>
                </a:cubicBezTo>
                <a:cubicBezTo>
                  <a:pt x="463277" y="595134"/>
                  <a:pt x="454504" y="607575"/>
                  <a:pt x="439982" y="616636"/>
                </a:cubicBezTo>
                <a:cubicBezTo>
                  <a:pt x="422927" y="627277"/>
                  <a:pt x="410532" y="628186"/>
                  <a:pt x="404975" y="619203"/>
                </a:cubicBezTo>
                <a:close/>
                <a:moveTo>
                  <a:pt x="2253080" y="422602"/>
                </a:moveTo>
                <a:cubicBezTo>
                  <a:pt x="2239159" y="414511"/>
                  <a:pt x="2218390" y="411488"/>
                  <a:pt x="2206925" y="415883"/>
                </a:cubicBezTo>
                <a:cubicBezTo>
                  <a:pt x="2195154" y="420396"/>
                  <a:pt x="2189798" y="417865"/>
                  <a:pt x="2194621" y="410069"/>
                </a:cubicBezTo>
                <a:cubicBezTo>
                  <a:pt x="2199318" y="402476"/>
                  <a:pt x="2195451" y="396263"/>
                  <a:pt x="2186028" y="396263"/>
                </a:cubicBezTo>
                <a:cubicBezTo>
                  <a:pt x="2155039" y="396263"/>
                  <a:pt x="2186667" y="377774"/>
                  <a:pt x="2224560" y="373738"/>
                </a:cubicBezTo>
                <a:cubicBezTo>
                  <a:pt x="2268091" y="369101"/>
                  <a:pt x="2345914" y="405427"/>
                  <a:pt x="2333935" y="424790"/>
                </a:cubicBezTo>
                <a:cubicBezTo>
                  <a:pt x="2323168" y="442196"/>
                  <a:pt x="2285015" y="441163"/>
                  <a:pt x="2253078" y="422602"/>
                </a:cubicBezTo>
                <a:close/>
              </a:path>
            </a:pathLst>
          </a:custGeom>
          <a:solidFill>
            <a:srgbClr val="5DE1E6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99AAEE-F3F1-324F-8C97-E7D19D7CE6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2" y="5916550"/>
            <a:ext cx="1553783" cy="1144893"/>
          </a:xfrm>
          <a:prstGeom prst="rect">
            <a:avLst/>
          </a:prstGeom>
        </p:spPr>
      </p:pic>
      <p:sp>
        <p:nvSpPr>
          <p:cNvPr id="5" name="Google Shape;114;p2">
            <a:extLst>
              <a:ext uri="{FF2B5EF4-FFF2-40B4-BE49-F238E27FC236}">
                <a16:creationId xmlns:a16="http://schemas.microsoft.com/office/drawing/2014/main" id="{393DC35D-E413-227E-14BB-9600130FF7D3}"/>
              </a:ext>
            </a:extLst>
          </p:cNvPr>
          <p:cNvSpPr txBox="1"/>
          <p:nvPr/>
        </p:nvSpPr>
        <p:spPr>
          <a:xfrm>
            <a:off x="1050026" y="9182063"/>
            <a:ext cx="2263114" cy="40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3291"/>
              </a:lnSpc>
            </a:pPr>
            <a:r>
              <a:rPr lang="it-IT" sz="1600" b="1" dirty="0">
                <a:solidFill>
                  <a:srgbClr val="262323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EXTRACTION</a:t>
            </a:r>
            <a:endParaRPr sz="1200" b="1" dirty="0">
              <a:latin typeface="Montserrat" pitchFamily="2" charset="0"/>
            </a:endParaRPr>
          </a:p>
        </p:txBody>
      </p:sp>
      <p:sp>
        <p:nvSpPr>
          <p:cNvPr id="6" name="Google Shape;115;p2">
            <a:extLst>
              <a:ext uri="{FF2B5EF4-FFF2-40B4-BE49-F238E27FC236}">
                <a16:creationId xmlns:a16="http://schemas.microsoft.com/office/drawing/2014/main" id="{91DEF71D-CB61-BF99-FC54-7505EB982284}"/>
              </a:ext>
            </a:extLst>
          </p:cNvPr>
          <p:cNvSpPr txBox="1"/>
          <p:nvPr/>
        </p:nvSpPr>
        <p:spPr>
          <a:xfrm>
            <a:off x="4352026" y="9962351"/>
            <a:ext cx="2263114" cy="40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3291"/>
              </a:lnSpc>
            </a:pPr>
            <a:r>
              <a:rPr lang="it-IT" sz="1600" b="1">
                <a:solidFill>
                  <a:srgbClr val="262323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PROCESSING</a:t>
            </a:r>
            <a:endParaRPr sz="1200" b="1">
              <a:latin typeface="Montserrat" pitchFamily="2" charset="0"/>
            </a:endParaRPr>
          </a:p>
        </p:txBody>
      </p:sp>
      <p:sp>
        <p:nvSpPr>
          <p:cNvPr id="7" name="Google Shape;116;p2">
            <a:extLst>
              <a:ext uri="{FF2B5EF4-FFF2-40B4-BE49-F238E27FC236}">
                <a16:creationId xmlns:a16="http://schemas.microsoft.com/office/drawing/2014/main" id="{451E0E0E-CD4F-6BB3-6EC7-CF18D34A1495}"/>
              </a:ext>
            </a:extLst>
          </p:cNvPr>
          <p:cNvSpPr txBox="1"/>
          <p:nvPr/>
        </p:nvSpPr>
        <p:spPr>
          <a:xfrm>
            <a:off x="6564340" y="10920235"/>
            <a:ext cx="4222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262323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CO2 CAPTURING </a:t>
            </a:r>
            <a:endParaRPr sz="1200" b="1" dirty="0">
              <a:latin typeface="Montserrat" pitchFamily="2" charset="0"/>
            </a:endParaRPr>
          </a:p>
          <a:p>
            <a:pPr algn="ctr"/>
            <a:r>
              <a:rPr lang="it-IT" sz="1600" b="1" dirty="0">
                <a:solidFill>
                  <a:srgbClr val="262323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AND OFFSETTING</a:t>
            </a:r>
            <a:endParaRPr sz="1200" b="1" dirty="0">
              <a:latin typeface="Montserrat" pitchFamily="2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1CFBE12-7FE5-76E0-CBF6-4ABCBE9FA552}"/>
              </a:ext>
            </a:extLst>
          </p:cNvPr>
          <p:cNvGrpSpPr/>
          <p:nvPr/>
        </p:nvGrpSpPr>
        <p:grpSpPr>
          <a:xfrm>
            <a:off x="-12531106" y="5864668"/>
            <a:ext cx="9855200" cy="146804"/>
            <a:chOff x="2146788" y="11767789"/>
            <a:chExt cx="14782800" cy="220206"/>
          </a:xfrm>
        </p:grpSpPr>
        <p:cxnSp>
          <p:nvCxnSpPr>
            <p:cNvPr id="14" name="Google Shape;118;p2">
              <a:extLst>
                <a:ext uri="{FF2B5EF4-FFF2-40B4-BE49-F238E27FC236}">
                  <a16:creationId xmlns:a16="http://schemas.microsoft.com/office/drawing/2014/main" id="{32050D84-B3BD-E76C-F5F6-76A70B5CA798}"/>
                </a:ext>
              </a:extLst>
            </p:cNvPr>
            <p:cNvCxnSpPr/>
            <p:nvPr/>
          </p:nvCxnSpPr>
          <p:spPr>
            <a:xfrm flipH="1">
              <a:off x="2146788" y="11866832"/>
              <a:ext cx="14782800" cy="8237"/>
            </a:xfrm>
            <a:prstGeom prst="straightConnector1">
              <a:avLst/>
            </a:prstGeom>
            <a:noFill/>
            <a:ln w="63500" cap="rnd" cmpd="sng">
              <a:solidFill>
                <a:srgbClr val="01185D"/>
              </a:solidFill>
              <a:prstDash val="dot"/>
              <a:round/>
              <a:headEnd type="stealth" w="lg" len="lg"/>
              <a:tailEnd type="none" w="sm" len="sm"/>
            </a:ln>
          </p:spPr>
        </p:cxnSp>
        <p:sp>
          <p:nvSpPr>
            <p:cNvPr id="15" name="Google Shape;119;p2">
              <a:extLst>
                <a:ext uri="{FF2B5EF4-FFF2-40B4-BE49-F238E27FC236}">
                  <a16:creationId xmlns:a16="http://schemas.microsoft.com/office/drawing/2014/main" id="{7BE63117-4B43-7011-AEB6-1AE7DF064A48}"/>
                </a:ext>
              </a:extLst>
            </p:cNvPr>
            <p:cNvSpPr/>
            <p:nvPr/>
          </p:nvSpPr>
          <p:spPr>
            <a:xfrm>
              <a:off x="3962640" y="11767789"/>
              <a:ext cx="214561" cy="214561"/>
            </a:xfrm>
            <a:prstGeom prst="ellipse">
              <a:avLst/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0;p2">
              <a:extLst>
                <a:ext uri="{FF2B5EF4-FFF2-40B4-BE49-F238E27FC236}">
                  <a16:creationId xmlns:a16="http://schemas.microsoft.com/office/drawing/2014/main" id="{304277C8-1C2B-87E0-FADF-C5E6282EF075}"/>
                </a:ext>
              </a:extLst>
            </p:cNvPr>
            <p:cNvSpPr/>
            <p:nvPr/>
          </p:nvSpPr>
          <p:spPr>
            <a:xfrm>
              <a:off x="13667027" y="11773434"/>
              <a:ext cx="214561" cy="214561"/>
            </a:xfrm>
            <a:prstGeom prst="ellipse">
              <a:avLst/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1;p2">
              <a:extLst>
                <a:ext uri="{FF2B5EF4-FFF2-40B4-BE49-F238E27FC236}">
                  <a16:creationId xmlns:a16="http://schemas.microsoft.com/office/drawing/2014/main" id="{D72024C4-ED87-1459-17C2-64F6CB445C59}"/>
                </a:ext>
              </a:extLst>
            </p:cNvPr>
            <p:cNvSpPr/>
            <p:nvPr/>
          </p:nvSpPr>
          <p:spPr>
            <a:xfrm>
              <a:off x="8929310" y="11767789"/>
              <a:ext cx="214561" cy="214561"/>
            </a:xfrm>
            <a:prstGeom prst="ellipse">
              <a:avLst/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TextBox 21">
            <a:extLst>
              <a:ext uri="{FF2B5EF4-FFF2-40B4-BE49-F238E27FC236}">
                <a16:creationId xmlns:a16="http://schemas.microsoft.com/office/drawing/2014/main" id="{C0451719-FCAA-388E-9766-E604BCB1D655}"/>
              </a:ext>
            </a:extLst>
          </p:cNvPr>
          <p:cNvSpPr txBox="1"/>
          <p:nvPr/>
        </p:nvSpPr>
        <p:spPr>
          <a:xfrm>
            <a:off x="466828" y="31357"/>
            <a:ext cx="11296277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>
              <a:lnSpc>
                <a:spcPct val="108888"/>
              </a:lnSpc>
              <a:defRPr sz="36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dirty="0"/>
              <a:t>SOLUTIONS TO ENABLE </a:t>
            </a:r>
          </a:p>
          <a:p>
            <a:r>
              <a:rPr lang="en-US" dirty="0">
                <a:solidFill>
                  <a:srgbClr val="5DE1E6"/>
                </a:solidFill>
              </a:rPr>
              <a:t>FASTER INTEGRATION OF RENEWABLES</a:t>
            </a:r>
          </a:p>
        </p:txBody>
      </p:sp>
      <p:sp>
        <p:nvSpPr>
          <p:cNvPr id="33" name="Google Shape;113;p2">
            <a:extLst>
              <a:ext uri="{FF2B5EF4-FFF2-40B4-BE49-F238E27FC236}">
                <a16:creationId xmlns:a16="http://schemas.microsoft.com/office/drawing/2014/main" id="{1036D195-45D9-FF1C-F821-2065DDAFEA4B}"/>
              </a:ext>
            </a:extLst>
          </p:cNvPr>
          <p:cNvSpPr txBox="1"/>
          <p:nvPr/>
        </p:nvSpPr>
        <p:spPr>
          <a:xfrm>
            <a:off x="12676905" y="4996596"/>
            <a:ext cx="7103556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9964"/>
              </a:lnSpc>
            </a:pPr>
            <a:r>
              <a:rPr lang="it-IT" sz="2667" b="1" dirty="0">
                <a:solidFill>
                  <a:srgbClr val="5DE1E6"/>
                </a:solidFill>
                <a:latin typeface="Montserrat"/>
                <a:ea typeface="Montserrat"/>
                <a:cs typeface="Montserrat"/>
                <a:sym typeface="Montserrat"/>
              </a:rPr>
              <a:t>LINEAR SUPPLY CHAIN </a:t>
            </a:r>
            <a:endParaRPr sz="1333" dirty="0"/>
          </a:p>
        </p:txBody>
      </p:sp>
    </p:spTree>
    <p:extLst>
      <p:ext uri="{BB962C8B-B14F-4D97-AF65-F5344CB8AC3E}">
        <p14:creationId xmlns:p14="http://schemas.microsoft.com/office/powerpoint/2010/main" val="4084040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"/>
          <p:cNvCxnSpPr/>
          <p:nvPr/>
        </p:nvCxnSpPr>
        <p:spPr>
          <a:xfrm rot="-5429991">
            <a:off x="2789555" y="2953693"/>
            <a:ext cx="2613499" cy="43202"/>
          </a:xfrm>
          <a:prstGeom prst="straightConnector1">
            <a:avLst/>
          </a:prstGeom>
          <a:noFill/>
          <a:ln w="63500" cap="rnd" cmpd="sng">
            <a:solidFill>
              <a:srgbClr val="01185D"/>
            </a:solidFill>
            <a:prstDash val="dot"/>
            <a:round/>
            <a:headEnd type="stealth" w="lg" len="lg"/>
            <a:tailEnd type="none" w="sm" len="sm"/>
          </a:ln>
        </p:spPr>
      </p:cxnSp>
      <p:sp>
        <p:nvSpPr>
          <p:cNvPr id="101" name="Google Shape;101;p2"/>
          <p:cNvSpPr/>
          <p:nvPr/>
        </p:nvSpPr>
        <p:spPr>
          <a:xfrm>
            <a:off x="0" y="0"/>
            <a:ext cx="12192000" cy="1270483"/>
          </a:xfrm>
          <a:prstGeom prst="rect">
            <a:avLst/>
          </a:prstGeom>
          <a:solidFill>
            <a:srgbClr val="02175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4790" y="1406264"/>
            <a:ext cx="962228" cy="86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982" y="1414556"/>
            <a:ext cx="748513" cy="953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"/>
          <p:cNvCxnSpPr/>
          <p:nvPr/>
        </p:nvCxnSpPr>
        <p:spPr>
          <a:xfrm rot="5370011">
            <a:off x="6747884" y="2959992"/>
            <a:ext cx="2613699" cy="20401"/>
          </a:xfrm>
          <a:prstGeom prst="straightConnector1">
            <a:avLst/>
          </a:prstGeom>
          <a:noFill/>
          <a:ln w="63500" cap="rnd" cmpd="sng">
            <a:solidFill>
              <a:srgbClr val="01185D"/>
            </a:solidFill>
            <a:prstDash val="dot"/>
            <a:round/>
            <a:headEnd type="stealth" w="lg" len="lg"/>
            <a:tailEnd type="none" w="sm" len="sm"/>
          </a:ln>
        </p:spPr>
      </p:cxnSp>
      <p:pic>
        <p:nvPicPr>
          <p:cNvPr id="105" name="Google Shape;105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0747" y="2792454"/>
            <a:ext cx="962228" cy="8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054" y="2875307"/>
            <a:ext cx="950263" cy="950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8624691" y="2337608"/>
            <a:ext cx="226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>
                <a:sym typeface="Montserrat"/>
              </a:rPr>
              <a:t>Energy companies</a:t>
            </a:r>
            <a:endParaRPr sz="1600" dirty="0"/>
          </a:p>
        </p:txBody>
      </p:sp>
      <p:sp>
        <p:nvSpPr>
          <p:cNvPr id="110" name="Google Shape;110;p2"/>
          <p:cNvSpPr txBox="1"/>
          <p:nvPr/>
        </p:nvSpPr>
        <p:spPr>
          <a:xfrm>
            <a:off x="649477" y="2390102"/>
            <a:ext cx="3427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>
                <a:sym typeface="Montserrat"/>
              </a:rPr>
              <a:t>Limited </a:t>
            </a:r>
            <a:r>
              <a:rPr lang="it-IT" sz="1600" dirty="0" err="1">
                <a:sym typeface="Montserrat"/>
              </a:rPr>
              <a:t>resources</a:t>
            </a:r>
            <a:endParaRPr sz="1600" dirty="0">
              <a:sym typeface="Montserrat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8574844" y="3776599"/>
            <a:ext cx="2206258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Policies and </a:t>
            </a:r>
            <a:r>
              <a:rPr lang="it-IT" sz="1600" dirty="0" err="1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technologies</a:t>
            </a: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for net zero </a:t>
            </a:r>
          </a:p>
          <a:p>
            <a:pPr algn="ctr">
              <a:lnSpc>
                <a:spcPts val="1700"/>
              </a:lnSpc>
            </a:pPr>
            <a:r>
              <a:rPr lang="it-IT" sz="1600" dirty="0">
                <a:solidFill>
                  <a:srgbClr val="142740"/>
                </a:solidFill>
                <a:latin typeface="Montserrat" pitchFamily="2" charset="0"/>
                <a:ea typeface="Montserrat"/>
                <a:cs typeface="Montserrat"/>
                <a:sym typeface="Montserrat"/>
              </a:rPr>
              <a:t>future</a:t>
            </a:r>
          </a:p>
        </p:txBody>
      </p:sp>
      <p:sp>
        <p:nvSpPr>
          <p:cNvPr id="112" name="Google Shape;112;p2"/>
          <p:cNvSpPr txBox="1"/>
          <p:nvPr/>
        </p:nvSpPr>
        <p:spPr>
          <a:xfrm>
            <a:off x="1141953" y="4006233"/>
            <a:ext cx="26086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ts val="2400"/>
              </a:lnSpc>
              <a:buNone/>
              <a:defRPr sz="2400">
                <a:solidFill>
                  <a:srgbClr val="14274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it-IT" sz="1600" dirty="0" err="1">
                <a:sym typeface="Montserrat"/>
              </a:rPr>
              <a:t>Economical</a:t>
            </a:r>
            <a:r>
              <a:rPr lang="it-IT" sz="1600" dirty="0">
                <a:sym typeface="Montserrat"/>
              </a:rPr>
              <a:t> challenges</a:t>
            </a:r>
            <a:endParaRPr sz="1600" dirty="0"/>
          </a:p>
        </p:txBody>
      </p:sp>
      <p:sp>
        <p:nvSpPr>
          <p:cNvPr id="123" name="Google Shape;123;p2"/>
          <p:cNvSpPr/>
          <p:nvPr/>
        </p:nvSpPr>
        <p:spPr>
          <a:xfrm>
            <a:off x="4722995" y="1663304"/>
            <a:ext cx="2761781" cy="2820535"/>
          </a:xfrm>
          <a:custGeom>
            <a:avLst/>
            <a:gdLst/>
            <a:ahLst/>
            <a:cxnLst/>
            <a:rect l="l" t="t" r="r" b="b"/>
            <a:pathLst>
              <a:path w="3379625" h="3356237" extrusionOk="0">
                <a:moveTo>
                  <a:pt x="1551422" y="3348071"/>
                </a:moveTo>
                <a:cubicBezTo>
                  <a:pt x="1445261" y="3336091"/>
                  <a:pt x="1320230" y="3311530"/>
                  <a:pt x="1313983" y="3301429"/>
                </a:cubicBezTo>
                <a:cubicBezTo>
                  <a:pt x="1310192" y="3295301"/>
                  <a:pt x="1327471" y="3286336"/>
                  <a:pt x="1352378" y="3281506"/>
                </a:cubicBezTo>
                <a:cubicBezTo>
                  <a:pt x="1411953" y="3269955"/>
                  <a:pt x="1412977" y="3269952"/>
                  <a:pt x="1504088" y="3281085"/>
                </a:cubicBezTo>
                <a:cubicBezTo>
                  <a:pt x="1555895" y="3287415"/>
                  <a:pt x="1585778" y="3285451"/>
                  <a:pt x="1592060" y="3275304"/>
                </a:cubicBezTo>
                <a:cubicBezTo>
                  <a:pt x="1598759" y="3264474"/>
                  <a:pt x="1617934" y="3266480"/>
                  <a:pt x="1657000" y="3282097"/>
                </a:cubicBezTo>
                <a:cubicBezTo>
                  <a:pt x="1706706" y="3301968"/>
                  <a:pt x="1745565" y="3302896"/>
                  <a:pt x="1810028" y="3285752"/>
                </a:cubicBezTo>
                <a:cubicBezTo>
                  <a:pt x="1822282" y="3282493"/>
                  <a:pt x="1829305" y="3288142"/>
                  <a:pt x="1826929" y="3299346"/>
                </a:cubicBezTo>
                <a:cubicBezTo>
                  <a:pt x="1824070" y="3312822"/>
                  <a:pt x="1830299" y="3315380"/>
                  <a:pt x="1847896" y="3307958"/>
                </a:cubicBezTo>
                <a:cubicBezTo>
                  <a:pt x="1861665" y="3302151"/>
                  <a:pt x="1891800" y="3298417"/>
                  <a:pt x="1914864" y="3299662"/>
                </a:cubicBezTo>
                <a:lnTo>
                  <a:pt x="1956799" y="3301924"/>
                </a:lnTo>
                <a:lnTo>
                  <a:pt x="1923112" y="3278218"/>
                </a:lnTo>
                <a:lnTo>
                  <a:pt x="1889425" y="3254514"/>
                </a:lnTo>
                <a:lnTo>
                  <a:pt x="1921420" y="3242688"/>
                </a:lnTo>
                <a:cubicBezTo>
                  <a:pt x="1941831" y="3235144"/>
                  <a:pt x="1960469" y="3236712"/>
                  <a:pt x="1972900" y="3247021"/>
                </a:cubicBezTo>
                <a:cubicBezTo>
                  <a:pt x="1997910" y="3267758"/>
                  <a:pt x="2169885" y="3252964"/>
                  <a:pt x="2238951" y="3224133"/>
                </a:cubicBezTo>
                <a:cubicBezTo>
                  <a:pt x="2266316" y="3212710"/>
                  <a:pt x="2308380" y="3203141"/>
                  <a:pt x="2332424" y="3202868"/>
                </a:cubicBezTo>
                <a:cubicBezTo>
                  <a:pt x="2356471" y="3202596"/>
                  <a:pt x="2391872" y="3193391"/>
                  <a:pt x="2411095" y="3182415"/>
                </a:cubicBezTo>
                <a:cubicBezTo>
                  <a:pt x="2449944" y="3160226"/>
                  <a:pt x="2480986" y="3155745"/>
                  <a:pt x="2480986" y="3172323"/>
                </a:cubicBezTo>
                <a:cubicBezTo>
                  <a:pt x="2480986" y="3184910"/>
                  <a:pt x="2343940" y="3245899"/>
                  <a:pt x="2222391" y="3287409"/>
                </a:cubicBezTo>
                <a:cubicBezTo>
                  <a:pt x="2057318" y="3343777"/>
                  <a:pt x="1755330" y="3371080"/>
                  <a:pt x="1551433" y="3348072"/>
                </a:cubicBezTo>
                <a:close/>
                <a:moveTo>
                  <a:pt x="1924792" y="3123945"/>
                </a:moveTo>
                <a:cubicBezTo>
                  <a:pt x="1874576" y="3103332"/>
                  <a:pt x="1846512" y="3053487"/>
                  <a:pt x="1869254" y="3025297"/>
                </a:cubicBezTo>
                <a:cubicBezTo>
                  <a:pt x="1879186" y="3012983"/>
                  <a:pt x="1877682" y="3007777"/>
                  <a:pt x="1864150" y="3007626"/>
                </a:cubicBezTo>
                <a:cubicBezTo>
                  <a:pt x="1850669" y="3007475"/>
                  <a:pt x="1849752" y="3004362"/>
                  <a:pt x="1861068" y="2997152"/>
                </a:cubicBezTo>
                <a:cubicBezTo>
                  <a:pt x="1869924" y="2991508"/>
                  <a:pt x="1881434" y="2955468"/>
                  <a:pt x="1886647" y="2917060"/>
                </a:cubicBezTo>
                <a:cubicBezTo>
                  <a:pt x="1891859" y="2878654"/>
                  <a:pt x="1904339" y="2818947"/>
                  <a:pt x="1914381" y="2784387"/>
                </a:cubicBezTo>
                <a:cubicBezTo>
                  <a:pt x="1924421" y="2749821"/>
                  <a:pt x="1932540" y="2708975"/>
                  <a:pt x="1932422" y="2693607"/>
                </a:cubicBezTo>
                <a:cubicBezTo>
                  <a:pt x="1932195" y="2664018"/>
                  <a:pt x="1944439" y="2570849"/>
                  <a:pt x="1958725" y="2493477"/>
                </a:cubicBezTo>
                <a:cubicBezTo>
                  <a:pt x="1970171" y="2431480"/>
                  <a:pt x="1942596" y="2383388"/>
                  <a:pt x="1876189" y="2349544"/>
                </a:cubicBezTo>
                <a:cubicBezTo>
                  <a:pt x="1846734" y="2334531"/>
                  <a:pt x="1819213" y="2311532"/>
                  <a:pt x="1815030" y="2298437"/>
                </a:cubicBezTo>
                <a:cubicBezTo>
                  <a:pt x="1794251" y="2233384"/>
                  <a:pt x="1745921" y="2135998"/>
                  <a:pt x="1707406" y="2081579"/>
                </a:cubicBezTo>
                <a:cubicBezTo>
                  <a:pt x="1669808" y="2028453"/>
                  <a:pt x="1695475" y="1914931"/>
                  <a:pt x="1757618" y="1859500"/>
                </a:cubicBezTo>
                <a:cubicBezTo>
                  <a:pt x="1795118" y="1826050"/>
                  <a:pt x="1801526" y="1811424"/>
                  <a:pt x="1797775" y="1767845"/>
                </a:cubicBezTo>
                <a:cubicBezTo>
                  <a:pt x="1795320" y="1739326"/>
                  <a:pt x="1788236" y="1712849"/>
                  <a:pt x="1782032" y="1709009"/>
                </a:cubicBezTo>
                <a:cubicBezTo>
                  <a:pt x="1775828" y="1705168"/>
                  <a:pt x="1770151" y="1695741"/>
                  <a:pt x="1769417" y="1688060"/>
                </a:cubicBezTo>
                <a:cubicBezTo>
                  <a:pt x="1768684" y="1680379"/>
                  <a:pt x="1760220" y="1674094"/>
                  <a:pt x="1750610" y="1674094"/>
                </a:cubicBezTo>
                <a:cubicBezTo>
                  <a:pt x="1741000" y="1674094"/>
                  <a:pt x="1734654" y="1681782"/>
                  <a:pt x="1736506" y="1691177"/>
                </a:cubicBezTo>
                <a:cubicBezTo>
                  <a:pt x="1740878" y="1713338"/>
                  <a:pt x="1657075" y="1697858"/>
                  <a:pt x="1630859" y="1671663"/>
                </a:cubicBezTo>
                <a:cubicBezTo>
                  <a:pt x="1620666" y="1661478"/>
                  <a:pt x="1606485" y="1653145"/>
                  <a:pt x="1599345" y="1653145"/>
                </a:cubicBezTo>
                <a:cubicBezTo>
                  <a:pt x="1592206" y="1653145"/>
                  <a:pt x="1586366" y="1644814"/>
                  <a:pt x="1586366" y="1634630"/>
                </a:cubicBezTo>
                <a:cubicBezTo>
                  <a:pt x="1586366" y="1604705"/>
                  <a:pt x="1527343" y="1559189"/>
                  <a:pt x="1474537" y="1548399"/>
                </a:cubicBezTo>
                <a:cubicBezTo>
                  <a:pt x="1447629" y="1542900"/>
                  <a:pt x="1411826" y="1525758"/>
                  <a:pt x="1394976" y="1510306"/>
                </a:cubicBezTo>
                <a:cubicBezTo>
                  <a:pt x="1374437" y="1491471"/>
                  <a:pt x="1340973" y="1480951"/>
                  <a:pt x="1293454" y="1478389"/>
                </a:cubicBezTo>
                <a:cubicBezTo>
                  <a:pt x="1220624" y="1474463"/>
                  <a:pt x="1145724" y="1438840"/>
                  <a:pt x="1160403" y="1415110"/>
                </a:cubicBezTo>
                <a:cubicBezTo>
                  <a:pt x="1164955" y="1407751"/>
                  <a:pt x="1149840" y="1401757"/>
                  <a:pt x="1126728" y="1401757"/>
                </a:cubicBezTo>
                <a:cubicBezTo>
                  <a:pt x="1074357" y="1401757"/>
                  <a:pt x="1058207" y="1378346"/>
                  <a:pt x="1092228" y="1351745"/>
                </a:cubicBezTo>
                <a:cubicBezTo>
                  <a:pt x="1106452" y="1340623"/>
                  <a:pt x="1111239" y="1333186"/>
                  <a:pt x="1102867" y="1335217"/>
                </a:cubicBezTo>
                <a:cubicBezTo>
                  <a:pt x="1090177" y="1338296"/>
                  <a:pt x="1036450" y="1283775"/>
                  <a:pt x="996409" y="1227182"/>
                </a:cubicBezTo>
                <a:cubicBezTo>
                  <a:pt x="990974" y="1219501"/>
                  <a:pt x="967413" y="1191220"/>
                  <a:pt x="944051" y="1164336"/>
                </a:cubicBezTo>
                <a:lnTo>
                  <a:pt x="901575" y="1115455"/>
                </a:lnTo>
                <a:lnTo>
                  <a:pt x="923493" y="1160844"/>
                </a:lnTo>
                <a:cubicBezTo>
                  <a:pt x="935548" y="1185808"/>
                  <a:pt x="951043" y="1206233"/>
                  <a:pt x="957927" y="1206233"/>
                </a:cubicBezTo>
                <a:cubicBezTo>
                  <a:pt x="964810" y="1206233"/>
                  <a:pt x="967066" y="1215025"/>
                  <a:pt x="962939" y="1225770"/>
                </a:cubicBezTo>
                <a:cubicBezTo>
                  <a:pt x="958812" y="1236515"/>
                  <a:pt x="962155" y="1249455"/>
                  <a:pt x="970367" y="1254526"/>
                </a:cubicBezTo>
                <a:cubicBezTo>
                  <a:pt x="978579" y="1259597"/>
                  <a:pt x="985298" y="1273776"/>
                  <a:pt x="985298" y="1286035"/>
                </a:cubicBezTo>
                <a:cubicBezTo>
                  <a:pt x="985298" y="1305448"/>
                  <a:pt x="981690" y="1305062"/>
                  <a:pt x="957342" y="1283047"/>
                </a:cubicBezTo>
                <a:cubicBezTo>
                  <a:pt x="941966" y="1269144"/>
                  <a:pt x="929385" y="1249118"/>
                  <a:pt x="929385" y="1238546"/>
                </a:cubicBezTo>
                <a:cubicBezTo>
                  <a:pt x="929385" y="1227974"/>
                  <a:pt x="919762" y="1215634"/>
                  <a:pt x="908002" y="1211125"/>
                </a:cubicBezTo>
                <a:cubicBezTo>
                  <a:pt x="894944" y="1206119"/>
                  <a:pt x="889723" y="1193153"/>
                  <a:pt x="894593" y="1177824"/>
                </a:cubicBezTo>
                <a:cubicBezTo>
                  <a:pt x="898978" y="1164017"/>
                  <a:pt x="896020" y="1148679"/>
                  <a:pt x="888020" y="1143738"/>
                </a:cubicBezTo>
                <a:cubicBezTo>
                  <a:pt x="880020" y="1138798"/>
                  <a:pt x="873473" y="1123475"/>
                  <a:pt x="873473" y="1109688"/>
                </a:cubicBezTo>
                <a:cubicBezTo>
                  <a:pt x="873473" y="1095901"/>
                  <a:pt x="858319" y="1068283"/>
                  <a:pt x="839798" y="1048316"/>
                </a:cubicBezTo>
                <a:cubicBezTo>
                  <a:pt x="788423" y="992930"/>
                  <a:pt x="774290" y="903479"/>
                  <a:pt x="804973" y="827900"/>
                </a:cubicBezTo>
                <a:cubicBezTo>
                  <a:pt x="833144" y="758505"/>
                  <a:pt x="838594" y="703464"/>
                  <a:pt x="817294" y="703464"/>
                </a:cubicBezTo>
                <a:cubicBezTo>
                  <a:pt x="809253" y="703464"/>
                  <a:pt x="806703" y="688922"/>
                  <a:pt x="811437" y="670073"/>
                </a:cubicBezTo>
                <a:cubicBezTo>
                  <a:pt x="816051" y="651708"/>
                  <a:pt x="813026" y="632482"/>
                  <a:pt x="804715" y="627351"/>
                </a:cubicBezTo>
                <a:cubicBezTo>
                  <a:pt x="796354" y="622188"/>
                  <a:pt x="789604" y="627746"/>
                  <a:pt x="789604" y="639793"/>
                </a:cubicBezTo>
                <a:cubicBezTo>
                  <a:pt x="789604" y="651768"/>
                  <a:pt x="783075" y="661566"/>
                  <a:pt x="775096" y="661566"/>
                </a:cubicBezTo>
                <a:cubicBezTo>
                  <a:pt x="767117" y="661566"/>
                  <a:pt x="761805" y="647426"/>
                  <a:pt x="763292" y="630143"/>
                </a:cubicBezTo>
                <a:cubicBezTo>
                  <a:pt x="768421" y="570509"/>
                  <a:pt x="761563" y="549842"/>
                  <a:pt x="736646" y="549842"/>
                </a:cubicBezTo>
                <a:cubicBezTo>
                  <a:pt x="704904" y="549842"/>
                  <a:pt x="606302" y="599638"/>
                  <a:pt x="591877" y="622947"/>
                </a:cubicBezTo>
                <a:cubicBezTo>
                  <a:pt x="585865" y="632666"/>
                  <a:pt x="575999" y="640694"/>
                  <a:pt x="569953" y="640787"/>
                </a:cubicBezTo>
                <a:cubicBezTo>
                  <a:pt x="563907" y="640880"/>
                  <a:pt x="529881" y="661057"/>
                  <a:pt x="494344" y="685625"/>
                </a:cubicBezTo>
                <a:cubicBezTo>
                  <a:pt x="458803" y="710193"/>
                  <a:pt x="426032" y="726604"/>
                  <a:pt x="421514" y="722094"/>
                </a:cubicBezTo>
                <a:cubicBezTo>
                  <a:pt x="417000" y="717583"/>
                  <a:pt x="433454" y="700328"/>
                  <a:pt x="458080" y="683747"/>
                </a:cubicBezTo>
                <a:cubicBezTo>
                  <a:pt x="482704" y="667167"/>
                  <a:pt x="505003" y="641253"/>
                  <a:pt x="507632" y="626160"/>
                </a:cubicBezTo>
                <a:cubicBezTo>
                  <a:pt x="510260" y="611068"/>
                  <a:pt x="535465" y="578309"/>
                  <a:pt x="563641" y="553366"/>
                </a:cubicBezTo>
                <a:cubicBezTo>
                  <a:pt x="591819" y="528419"/>
                  <a:pt x="603006" y="512138"/>
                  <a:pt x="588503" y="517185"/>
                </a:cubicBezTo>
                <a:cubicBezTo>
                  <a:pt x="548349" y="531159"/>
                  <a:pt x="567341" y="490730"/>
                  <a:pt x="610905" y="469497"/>
                </a:cubicBezTo>
                <a:cubicBezTo>
                  <a:pt x="630651" y="459873"/>
                  <a:pt x="650569" y="437877"/>
                  <a:pt x="655166" y="420617"/>
                </a:cubicBezTo>
                <a:cubicBezTo>
                  <a:pt x="666216" y="379125"/>
                  <a:pt x="762775" y="312546"/>
                  <a:pt x="812805" y="311931"/>
                </a:cubicBezTo>
                <a:cubicBezTo>
                  <a:pt x="834640" y="311661"/>
                  <a:pt x="890245" y="303428"/>
                  <a:pt x="936374" y="293636"/>
                </a:cubicBezTo>
                <a:cubicBezTo>
                  <a:pt x="982501" y="283843"/>
                  <a:pt x="1043411" y="277395"/>
                  <a:pt x="1071726" y="279308"/>
                </a:cubicBezTo>
                <a:cubicBezTo>
                  <a:pt x="1114039" y="282166"/>
                  <a:pt x="1122870" y="278257"/>
                  <a:pt x="1121295" y="257366"/>
                </a:cubicBezTo>
                <a:cubicBezTo>
                  <a:pt x="1119741" y="236754"/>
                  <a:pt x="1114751" y="234834"/>
                  <a:pt x="1094908" y="247215"/>
                </a:cubicBezTo>
                <a:cubicBezTo>
                  <a:pt x="1081448" y="255613"/>
                  <a:pt x="1066109" y="258160"/>
                  <a:pt x="1060819" y="252876"/>
                </a:cubicBezTo>
                <a:cubicBezTo>
                  <a:pt x="1047457" y="239526"/>
                  <a:pt x="1082059" y="200695"/>
                  <a:pt x="1107317" y="200695"/>
                </a:cubicBezTo>
                <a:cubicBezTo>
                  <a:pt x="1119487" y="200695"/>
                  <a:pt x="1124923" y="192505"/>
                  <a:pt x="1120461" y="180890"/>
                </a:cubicBezTo>
                <a:cubicBezTo>
                  <a:pt x="1115450" y="167842"/>
                  <a:pt x="1130440" y="153349"/>
                  <a:pt x="1164395" y="138414"/>
                </a:cubicBezTo>
                <a:cubicBezTo>
                  <a:pt x="1192742" y="125946"/>
                  <a:pt x="1203355" y="118607"/>
                  <a:pt x="1187979" y="122107"/>
                </a:cubicBezTo>
                <a:cubicBezTo>
                  <a:pt x="1151084" y="130503"/>
                  <a:pt x="1068369" y="159453"/>
                  <a:pt x="1037904" y="174635"/>
                </a:cubicBezTo>
                <a:cubicBezTo>
                  <a:pt x="1024554" y="181287"/>
                  <a:pt x="1000966" y="186729"/>
                  <a:pt x="985486" y="186729"/>
                </a:cubicBezTo>
                <a:cubicBezTo>
                  <a:pt x="970005" y="186729"/>
                  <a:pt x="957339" y="192269"/>
                  <a:pt x="957339" y="199039"/>
                </a:cubicBezTo>
                <a:cubicBezTo>
                  <a:pt x="957339" y="211175"/>
                  <a:pt x="857707" y="251124"/>
                  <a:pt x="789604" y="266295"/>
                </a:cubicBezTo>
                <a:cubicBezTo>
                  <a:pt x="759340" y="273036"/>
                  <a:pt x="761212" y="269578"/>
                  <a:pt x="803582" y="240481"/>
                </a:cubicBezTo>
                <a:cubicBezTo>
                  <a:pt x="954945" y="136532"/>
                  <a:pt x="1089494" y="79300"/>
                  <a:pt x="1296880" y="30645"/>
                </a:cubicBezTo>
                <a:cubicBezTo>
                  <a:pt x="1403208" y="5700"/>
                  <a:pt x="1469400" y="368"/>
                  <a:pt x="1677221" y="6"/>
                </a:cubicBezTo>
                <a:cubicBezTo>
                  <a:pt x="1927963" y="-430"/>
                  <a:pt x="2116082" y="22069"/>
                  <a:pt x="2074810" y="47557"/>
                </a:cubicBezTo>
                <a:cubicBezTo>
                  <a:pt x="2064449" y="53955"/>
                  <a:pt x="2050704" y="55937"/>
                  <a:pt x="2044267" y="51962"/>
                </a:cubicBezTo>
                <a:cubicBezTo>
                  <a:pt x="2037830" y="47988"/>
                  <a:pt x="1967239" y="42844"/>
                  <a:pt x="1887403" y="40532"/>
                </a:cubicBezTo>
                <a:cubicBezTo>
                  <a:pt x="1765564" y="37003"/>
                  <a:pt x="1743488" y="39564"/>
                  <a:pt x="1749981" y="56466"/>
                </a:cubicBezTo>
                <a:cubicBezTo>
                  <a:pt x="1754235" y="67542"/>
                  <a:pt x="1765599" y="73581"/>
                  <a:pt x="1775236" y="69887"/>
                </a:cubicBezTo>
                <a:cubicBezTo>
                  <a:pt x="1799237" y="60685"/>
                  <a:pt x="1912123" y="119540"/>
                  <a:pt x="1985155" y="179324"/>
                </a:cubicBezTo>
                <a:cubicBezTo>
                  <a:pt x="2018272" y="206438"/>
                  <a:pt x="2050659" y="228621"/>
                  <a:pt x="2057127" y="228621"/>
                </a:cubicBezTo>
                <a:cubicBezTo>
                  <a:pt x="2063593" y="228621"/>
                  <a:pt x="2077050" y="241684"/>
                  <a:pt x="2087029" y="257651"/>
                </a:cubicBezTo>
                <a:cubicBezTo>
                  <a:pt x="2102919" y="283070"/>
                  <a:pt x="2101771" y="287570"/>
                  <a:pt x="2077802" y="293832"/>
                </a:cubicBezTo>
                <a:cubicBezTo>
                  <a:pt x="2041809" y="303236"/>
                  <a:pt x="2031988" y="359992"/>
                  <a:pt x="2055051" y="425304"/>
                </a:cubicBezTo>
                <a:cubicBezTo>
                  <a:pt x="2065186" y="454003"/>
                  <a:pt x="2070435" y="480524"/>
                  <a:pt x="2066715" y="484241"/>
                </a:cubicBezTo>
                <a:cubicBezTo>
                  <a:pt x="2053935" y="497010"/>
                  <a:pt x="1971331" y="446798"/>
                  <a:pt x="1917472" y="393519"/>
                </a:cubicBezTo>
                <a:cubicBezTo>
                  <a:pt x="1887815" y="364182"/>
                  <a:pt x="1856824" y="344331"/>
                  <a:pt x="1848606" y="349406"/>
                </a:cubicBezTo>
                <a:cubicBezTo>
                  <a:pt x="1840354" y="354501"/>
                  <a:pt x="1837690" y="352122"/>
                  <a:pt x="1842657" y="344092"/>
                </a:cubicBezTo>
                <a:cubicBezTo>
                  <a:pt x="1847604" y="336094"/>
                  <a:pt x="1841999" y="321547"/>
                  <a:pt x="1830202" y="311765"/>
                </a:cubicBezTo>
                <a:cubicBezTo>
                  <a:pt x="1818405" y="301982"/>
                  <a:pt x="1811987" y="285558"/>
                  <a:pt x="1815940" y="275268"/>
                </a:cubicBezTo>
                <a:cubicBezTo>
                  <a:pt x="1819977" y="264755"/>
                  <a:pt x="1813939" y="256556"/>
                  <a:pt x="1802158" y="256556"/>
                </a:cubicBezTo>
                <a:cubicBezTo>
                  <a:pt x="1790627" y="256556"/>
                  <a:pt x="1777571" y="247130"/>
                  <a:pt x="1773145" y="235607"/>
                </a:cubicBezTo>
                <a:cubicBezTo>
                  <a:pt x="1768719" y="224086"/>
                  <a:pt x="1758404" y="214659"/>
                  <a:pt x="1750222" y="214659"/>
                </a:cubicBezTo>
                <a:cubicBezTo>
                  <a:pt x="1742040" y="214659"/>
                  <a:pt x="1725138" y="205429"/>
                  <a:pt x="1712662" y="194148"/>
                </a:cubicBezTo>
                <a:cubicBezTo>
                  <a:pt x="1695945" y="179033"/>
                  <a:pt x="1679109" y="176880"/>
                  <a:pt x="1648659" y="185965"/>
                </a:cubicBezTo>
                <a:cubicBezTo>
                  <a:pt x="1625934" y="192744"/>
                  <a:pt x="1615695" y="198831"/>
                  <a:pt x="1625909" y="199492"/>
                </a:cubicBezTo>
                <a:cubicBezTo>
                  <a:pt x="1656044" y="201440"/>
                  <a:pt x="1756123" y="310875"/>
                  <a:pt x="1751794" y="337155"/>
                </a:cubicBezTo>
                <a:cubicBezTo>
                  <a:pt x="1749608" y="350437"/>
                  <a:pt x="1751965" y="367889"/>
                  <a:pt x="1757032" y="375937"/>
                </a:cubicBezTo>
                <a:cubicBezTo>
                  <a:pt x="1762099" y="383985"/>
                  <a:pt x="1760550" y="399697"/>
                  <a:pt x="1753590" y="410852"/>
                </a:cubicBezTo>
                <a:cubicBezTo>
                  <a:pt x="1742834" y="428090"/>
                  <a:pt x="1731960" y="426412"/>
                  <a:pt x="1681129" y="399671"/>
                </a:cubicBezTo>
                <a:cubicBezTo>
                  <a:pt x="1648234" y="382367"/>
                  <a:pt x="1610683" y="368227"/>
                  <a:pt x="1597681" y="368248"/>
                </a:cubicBezTo>
                <a:cubicBezTo>
                  <a:pt x="1566011" y="368300"/>
                  <a:pt x="1551337" y="342192"/>
                  <a:pt x="1577416" y="332194"/>
                </a:cubicBezTo>
                <a:cubicBezTo>
                  <a:pt x="1588841" y="327813"/>
                  <a:pt x="1601780" y="314877"/>
                  <a:pt x="1606170" y="303447"/>
                </a:cubicBezTo>
                <a:cubicBezTo>
                  <a:pt x="1612160" y="287850"/>
                  <a:pt x="1607198" y="284870"/>
                  <a:pt x="1586284" y="291502"/>
                </a:cubicBezTo>
                <a:cubicBezTo>
                  <a:pt x="1565759" y="298011"/>
                  <a:pt x="1558416" y="293958"/>
                  <a:pt x="1558416" y="276122"/>
                </a:cubicBezTo>
                <a:cubicBezTo>
                  <a:pt x="1558416" y="262802"/>
                  <a:pt x="1554277" y="256039"/>
                  <a:pt x="1549218" y="261093"/>
                </a:cubicBezTo>
                <a:cubicBezTo>
                  <a:pt x="1544159" y="266148"/>
                  <a:pt x="1533151" y="264589"/>
                  <a:pt x="1524756" y="257631"/>
                </a:cubicBezTo>
                <a:cubicBezTo>
                  <a:pt x="1514215" y="248893"/>
                  <a:pt x="1509544" y="260068"/>
                  <a:pt x="1509662" y="293745"/>
                </a:cubicBezTo>
                <a:cubicBezTo>
                  <a:pt x="1509775" y="325631"/>
                  <a:pt x="1518344" y="347269"/>
                  <a:pt x="1534419" y="356257"/>
                </a:cubicBezTo>
                <a:cubicBezTo>
                  <a:pt x="1547941" y="363817"/>
                  <a:pt x="1556059" y="374764"/>
                  <a:pt x="1552459" y="380584"/>
                </a:cubicBezTo>
                <a:cubicBezTo>
                  <a:pt x="1548859" y="386403"/>
                  <a:pt x="1562880" y="388702"/>
                  <a:pt x="1583616" y="385693"/>
                </a:cubicBezTo>
                <a:cubicBezTo>
                  <a:pt x="1609042" y="382004"/>
                  <a:pt x="1641799" y="394042"/>
                  <a:pt x="1684218" y="422666"/>
                </a:cubicBezTo>
                <a:cubicBezTo>
                  <a:pt x="1732711" y="455387"/>
                  <a:pt x="1748155" y="460419"/>
                  <a:pt x="1751639" y="444630"/>
                </a:cubicBezTo>
                <a:cubicBezTo>
                  <a:pt x="1758530" y="413408"/>
                  <a:pt x="1771608" y="419256"/>
                  <a:pt x="1831150" y="480179"/>
                </a:cubicBezTo>
                <a:cubicBezTo>
                  <a:pt x="1861267" y="510995"/>
                  <a:pt x="1892030" y="534170"/>
                  <a:pt x="1899510" y="531679"/>
                </a:cubicBezTo>
                <a:cubicBezTo>
                  <a:pt x="1915282" y="526426"/>
                  <a:pt x="1951762" y="560430"/>
                  <a:pt x="1985420" y="611756"/>
                </a:cubicBezTo>
                <a:cubicBezTo>
                  <a:pt x="2008970" y="647667"/>
                  <a:pt x="2043145" y="662988"/>
                  <a:pt x="2026441" y="630147"/>
                </a:cubicBezTo>
                <a:cubicBezTo>
                  <a:pt x="2021558" y="620545"/>
                  <a:pt x="2030622" y="627526"/>
                  <a:pt x="2046583" y="645660"/>
                </a:cubicBezTo>
                <a:cubicBezTo>
                  <a:pt x="2062545" y="663794"/>
                  <a:pt x="2075508" y="688933"/>
                  <a:pt x="2075391" y="701524"/>
                </a:cubicBezTo>
                <a:cubicBezTo>
                  <a:pt x="2075205" y="721407"/>
                  <a:pt x="2073395" y="721663"/>
                  <a:pt x="2061627" y="703468"/>
                </a:cubicBezTo>
                <a:cubicBezTo>
                  <a:pt x="2049582" y="684847"/>
                  <a:pt x="2047930" y="684847"/>
                  <a:pt x="2046759" y="703468"/>
                </a:cubicBezTo>
                <a:cubicBezTo>
                  <a:pt x="2045855" y="717845"/>
                  <a:pt x="2043230" y="718941"/>
                  <a:pt x="2038391" y="706959"/>
                </a:cubicBezTo>
                <a:cubicBezTo>
                  <a:pt x="2027120" y="679051"/>
                  <a:pt x="1966538" y="685127"/>
                  <a:pt x="1968827" y="713936"/>
                </a:cubicBezTo>
                <a:cubicBezTo>
                  <a:pt x="1970056" y="729407"/>
                  <a:pt x="1959232" y="740009"/>
                  <a:pt x="1939317" y="742839"/>
                </a:cubicBezTo>
                <a:cubicBezTo>
                  <a:pt x="1922019" y="745297"/>
                  <a:pt x="1907866" y="753983"/>
                  <a:pt x="1907866" y="762142"/>
                </a:cubicBezTo>
                <a:cubicBezTo>
                  <a:pt x="1907866" y="771385"/>
                  <a:pt x="1886797" y="774151"/>
                  <a:pt x="1851953" y="769482"/>
                </a:cubicBezTo>
                <a:cubicBezTo>
                  <a:pt x="1806298" y="763364"/>
                  <a:pt x="1795983" y="766229"/>
                  <a:pt x="1795729" y="785100"/>
                </a:cubicBezTo>
                <a:cubicBezTo>
                  <a:pt x="1795558" y="797811"/>
                  <a:pt x="1783117" y="823923"/>
                  <a:pt x="1768083" y="843126"/>
                </a:cubicBezTo>
                <a:cubicBezTo>
                  <a:pt x="1753050" y="862329"/>
                  <a:pt x="1740609" y="886666"/>
                  <a:pt x="1740437" y="897209"/>
                </a:cubicBezTo>
                <a:cubicBezTo>
                  <a:pt x="1740174" y="913455"/>
                  <a:pt x="1736435" y="913455"/>
                  <a:pt x="1715906" y="897209"/>
                </a:cubicBezTo>
                <a:cubicBezTo>
                  <a:pt x="1693436" y="879427"/>
                  <a:pt x="1693478" y="880846"/>
                  <a:pt x="1716487" y="916842"/>
                </a:cubicBezTo>
                <a:cubicBezTo>
                  <a:pt x="1743806" y="959582"/>
                  <a:pt x="1739098" y="973702"/>
                  <a:pt x="1681333" y="1022266"/>
                </a:cubicBezTo>
                <a:cubicBezTo>
                  <a:pt x="1641898" y="1055419"/>
                  <a:pt x="1629037" y="1112619"/>
                  <a:pt x="1657119" y="1129961"/>
                </a:cubicBezTo>
                <a:cubicBezTo>
                  <a:pt x="1677654" y="1142640"/>
                  <a:pt x="1700196" y="1205670"/>
                  <a:pt x="1690058" y="1222057"/>
                </a:cubicBezTo>
                <a:cubicBezTo>
                  <a:pt x="1677938" y="1241651"/>
                  <a:pt x="1641179" y="1206981"/>
                  <a:pt x="1619739" y="1155733"/>
                </a:cubicBezTo>
                <a:cubicBezTo>
                  <a:pt x="1606490" y="1124067"/>
                  <a:pt x="1589464" y="1109797"/>
                  <a:pt x="1557254" y="1103361"/>
                </a:cubicBezTo>
                <a:cubicBezTo>
                  <a:pt x="1488573" y="1089636"/>
                  <a:pt x="1460560" y="1092763"/>
                  <a:pt x="1460560" y="1114155"/>
                </a:cubicBezTo>
                <a:cubicBezTo>
                  <a:pt x="1460560" y="1126787"/>
                  <a:pt x="1450783" y="1131242"/>
                  <a:pt x="1433161" y="1126637"/>
                </a:cubicBezTo>
                <a:cubicBezTo>
                  <a:pt x="1401511" y="1118368"/>
                  <a:pt x="1316483" y="1166762"/>
                  <a:pt x="1285822" y="1210496"/>
                </a:cubicBezTo>
                <a:cubicBezTo>
                  <a:pt x="1258896" y="1248906"/>
                  <a:pt x="1259248" y="1294934"/>
                  <a:pt x="1286913" y="1353185"/>
                </a:cubicBezTo>
                <a:cubicBezTo>
                  <a:pt x="1312654" y="1407381"/>
                  <a:pt x="1333502" y="1418077"/>
                  <a:pt x="1391004" y="1406587"/>
                </a:cubicBezTo>
                <a:cubicBezTo>
                  <a:pt x="1419783" y="1400836"/>
                  <a:pt x="1435582" y="1387792"/>
                  <a:pt x="1441290" y="1365069"/>
                </a:cubicBezTo>
                <a:cubicBezTo>
                  <a:pt x="1445868" y="1346846"/>
                  <a:pt x="1456794" y="1331456"/>
                  <a:pt x="1465571" y="1330868"/>
                </a:cubicBezTo>
                <a:cubicBezTo>
                  <a:pt x="1474348" y="1330280"/>
                  <a:pt x="1492511" y="1327697"/>
                  <a:pt x="1505935" y="1325129"/>
                </a:cubicBezTo>
                <a:cubicBezTo>
                  <a:pt x="1542399" y="1318151"/>
                  <a:pt x="1548245" y="1339920"/>
                  <a:pt x="1523004" y="1388688"/>
                </a:cubicBezTo>
                <a:cubicBezTo>
                  <a:pt x="1510590" y="1412671"/>
                  <a:pt x="1503989" y="1435845"/>
                  <a:pt x="1508333" y="1440185"/>
                </a:cubicBezTo>
                <a:cubicBezTo>
                  <a:pt x="1512677" y="1444526"/>
                  <a:pt x="1509012" y="1456767"/>
                  <a:pt x="1500190" y="1467389"/>
                </a:cubicBezTo>
                <a:cubicBezTo>
                  <a:pt x="1486906" y="1483381"/>
                  <a:pt x="1493220" y="1485702"/>
                  <a:pt x="1536921" y="1480891"/>
                </a:cubicBezTo>
                <a:cubicBezTo>
                  <a:pt x="1623474" y="1471361"/>
                  <a:pt x="1640585" y="1481309"/>
                  <a:pt x="1639767" y="1540691"/>
                </a:cubicBezTo>
                <a:cubicBezTo>
                  <a:pt x="1638382" y="1640923"/>
                  <a:pt x="1670971" y="1682657"/>
                  <a:pt x="1727160" y="1652609"/>
                </a:cubicBezTo>
                <a:cubicBezTo>
                  <a:pt x="1745686" y="1642703"/>
                  <a:pt x="1762550" y="1642718"/>
                  <a:pt x="1781141" y="1652659"/>
                </a:cubicBezTo>
                <a:cubicBezTo>
                  <a:pt x="1817105" y="1671889"/>
                  <a:pt x="1818772" y="1671550"/>
                  <a:pt x="1849326" y="1638783"/>
                </a:cubicBezTo>
                <a:cubicBezTo>
                  <a:pt x="1863857" y="1623200"/>
                  <a:pt x="1887691" y="1608029"/>
                  <a:pt x="1902289" y="1605071"/>
                </a:cubicBezTo>
                <a:cubicBezTo>
                  <a:pt x="1916888" y="1602112"/>
                  <a:pt x="1940872" y="1594940"/>
                  <a:pt x="1955587" y="1589133"/>
                </a:cubicBezTo>
                <a:cubicBezTo>
                  <a:pt x="1974349" y="1581729"/>
                  <a:pt x="1979323" y="1583456"/>
                  <a:pt x="1972235" y="1594914"/>
                </a:cubicBezTo>
                <a:cubicBezTo>
                  <a:pt x="1966676" y="1603901"/>
                  <a:pt x="1968789" y="1611253"/>
                  <a:pt x="1976931" y="1611253"/>
                </a:cubicBezTo>
                <a:cubicBezTo>
                  <a:pt x="1985073" y="1611253"/>
                  <a:pt x="1991735" y="1605341"/>
                  <a:pt x="1991735" y="1598115"/>
                </a:cubicBezTo>
                <a:cubicBezTo>
                  <a:pt x="1991735" y="1590890"/>
                  <a:pt x="2008581" y="1593711"/>
                  <a:pt x="2029173" y="1604384"/>
                </a:cubicBezTo>
                <a:cubicBezTo>
                  <a:pt x="2049764" y="1615057"/>
                  <a:pt x="2072751" y="1619998"/>
                  <a:pt x="2080257" y="1615364"/>
                </a:cubicBezTo>
                <a:cubicBezTo>
                  <a:pt x="2087761" y="1610730"/>
                  <a:pt x="2089856" y="1613479"/>
                  <a:pt x="2084911" y="1621474"/>
                </a:cubicBezTo>
                <a:cubicBezTo>
                  <a:pt x="2079965" y="1629469"/>
                  <a:pt x="2090001" y="1639781"/>
                  <a:pt x="2107213" y="1644390"/>
                </a:cubicBezTo>
                <a:cubicBezTo>
                  <a:pt x="2151199" y="1656169"/>
                  <a:pt x="2162353" y="1655138"/>
                  <a:pt x="2153082" y="1640150"/>
                </a:cubicBezTo>
                <a:cubicBezTo>
                  <a:pt x="2148658" y="1633000"/>
                  <a:pt x="2152405" y="1622602"/>
                  <a:pt x="2161406" y="1617043"/>
                </a:cubicBezTo>
                <a:cubicBezTo>
                  <a:pt x="2171627" y="1610732"/>
                  <a:pt x="2174026" y="1612991"/>
                  <a:pt x="2167797" y="1623061"/>
                </a:cubicBezTo>
                <a:cubicBezTo>
                  <a:pt x="2158525" y="1638051"/>
                  <a:pt x="2177990" y="1644714"/>
                  <a:pt x="2225870" y="1642937"/>
                </a:cubicBezTo>
                <a:cubicBezTo>
                  <a:pt x="2235480" y="1642580"/>
                  <a:pt x="2243457" y="1652588"/>
                  <a:pt x="2243595" y="1665177"/>
                </a:cubicBezTo>
                <a:cubicBezTo>
                  <a:pt x="2243948" y="1697221"/>
                  <a:pt x="2339218" y="1772417"/>
                  <a:pt x="2392866" y="1782997"/>
                </a:cubicBezTo>
                <a:cubicBezTo>
                  <a:pt x="2446944" y="1793665"/>
                  <a:pt x="2494953" y="1832187"/>
                  <a:pt x="2494953" y="1864918"/>
                </a:cubicBezTo>
                <a:cubicBezTo>
                  <a:pt x="2494953" y="1878120"/>
                  <a:pt x="2501652" y="1893059"/>
                  <a:pt x="2509841" y="1898116"/>
                </a:cubicBezTo>
                <a:cubicBezTo>
                  <a:pt x="2519583" y="1904131"/>
                  <a:pt x="2516087" y="1917693"/>
                  <a:pt x="2499728" y="1937346"/>
                </a:cubicBezTo>
                <a:cubicBezTo>
                  <a:pt x="2485977" y="1953866"/>
                  <a:pt x="2483607" y="1959600"/>
                  <a:pt x="2494460" y="1950089"/>
                </a:cubicBezTo>
                <a:cubicBezTo>
                  <a:pt x="2510472" y="1936058"/>
                  <a:pt x="2530925" y="1941984"/>
                  <a:pt x="2602902" y="1981513"/>
                </a:cubicBezTo>
                <a:cubicBezTo>
                  <a:pt x="2651691" y="2008307"/>
                  <a:pt x="2702997" y="2030230"/>
                  <a:pt x="2716916" y="2030230"/>
                </a:cubicBezTo>
                <a:cubicBezTo>
                  <a:pt x="2730836" y="2030230"/>
                  <a:pt x="2753225" y="2042375"/>
                  <a:pt x="2766672" y="2057220"/>
                </a:cubicBezTo>
                <a:cubicBezTo>
                  <a:pt x="2780117" y="2072064"/>
                  <a:pt x="2799963" y="2080819"/>
                  <a:pt x="2810773" y="2076675"/>
                </a:cubicBezTo>
                <a:cubicBezTo>
                  <a:pt x="2824991" y="2071224"/>
                  <a:pt x="2830427" y="2080827"/>
                  <a:pt x="2830427" y="2111391"/>
                </a:cubicBezTo>
                <a:cubicBezTo>
                  <a:pt x="2830427" y="2141178"/>
                  <a:pt x="2812078" y="2175120"/>
                  <a:pt x="2768234" y="2226441"/>
                </a:cubicBezTo>
                <a:cubicBezTo>
                  <a:pt x="2734028" y="2266479"/>
                  <a:pt x="2701782" y="2318841"/>
                  <a:pt x="2696576" y="2342799"/>
                </a:cubicBezTo>
                <a:cubicBezTo>
                  <a:pt x="2682220" y="2408868"/>
                  <a:pt x="2619504" y="2488627"/>
                  <a:pt x="2568331" y="2505882"/>
                </a:cubicBezTo>
                <a:cubicBezTo>
                  <a:pt x="2543345" y="2514308"/>
                  <a:pt x="2522902" y="2529998"/>
                  <a:pt x="2522902" y="2540746"/>
                </a:cubicBezTo>
                <a:cubicBezTo>
                  <a:pt x="2522902" y="2551495"/>
                  <a:pt x="2505604" y="2571401"/>
                  <a:pt x="2484462" y="2584982"/>
                </a:cubicBezTo>
                <a:cubicBezTo>
                  <a:pt x="2463319" y="2598562"/>
                  <a:pt x="2434677" y="2623692"/>
                  <a:pt x="2420813" y="2640827"/>
                </a:cubicBezTo>
                <a:cubicBezTo>
                  <a:pt x="2352166" y="2725663"/>
                  <a:pt x="2277375" y="2785165"/>
                  <a:pt x="2246258" y="2779705"/>
                </a:cubicBezTo>
                <a:cubicBezTo>
                  <a:pt x="2222114" y="2775465"/>
                  <a:pt x="2215238" y="2779975"/>
                  <a:pt x="2218300" y="2798041"/>
                </a:cubicBezTo>
                <a:cubicBezTo>
                  <a:pt x="2222656" y="2823723"/>
                  <a:pt x="2192544" y="2868188"/>
                  <a:pt x="2170796" y="2868188"/>
                </a:cubicBezTo>
                <a:cubicBezTo>
                  <a:pt x="2163536" y="2868188"/>
                  <a:pt x="2123419" y="2897669"/>
                  <a:pt x="2081644" y="2933700"/>
                </a:cubicBezTo>
                <a:cubicBezTo>
                  <a:pt x="2031193" y="2977219"/>
                  <a:pt x="2011311" y="3002681"/>
                  <a:pt x="2022424" y="3009540"/>
                </a:cubicBezTo>
                <a:cubicBezTo>
                  <a:pt x="2034167" y="3016792"/>
                  <a:pt x="2028961" y="3028480"/>
                  <a:pt x="2004953" y="3048762"/>
                </a:cubicBezTo>
                <a:cubicBezTo>
                  <a:pt x="1972890" y="3075850"/>
                  <a:pt x="1972282" y="3078843"/>
                  <a:pt x="1995216" y="3096662"/>
                </a:cubicBezTo>
                <a:cubicBezTo>
                  <a:pt x="2008670" y="3107115"/>
                  <a:pt x="2019678" y="3118956"/>
                  <a:pt x="2019678" y="3122974"/>
                </a:cubicBezTo>
                <a:cubicBezTo>
                  <a:pt x="2019678" y="3140686"/>
                  <a:pt x="1966868" y="3141231"/>
                  <a:pt x="1924779" y="3123952"/>
                </a:cubicBezTo>
                <a:close/>
                <a:moveTo>
                  <a:pt x="1868554" y="721856"/>
                </a:moveTo>
                <a:cubicBezTo>
                  <a:pt x="1858463" y="717822"/>
                  <a:pt x="1846407" y="718318"/>
                  <a:pt x="1841763" y="722959"/>
                </a:cubicBezTo>
                <a:cubicBezTo>
                  <a:pt x="1837118" y="727599"/>
                  <a:pt x="1845374" y="730900"/>
                  <a:pt x="1860109" y="730294"/>
                </a:cubicBezTo>
                <a:cubicBezTo>
                  <a:pt x="1876393" y="729624"/>
                  <a:pt x="1879705" y="726314"/>
                  <a:pt x="1868554" y="721856"/>
                </a:cubicBezTo>
                <a:close/>
                <a:moveTo>
                  <a:pt x="1963286" y="658514"/>
                </a:moveTo>
                <a:cubicBezTo>
                  <a:pt x="1963558" y="652993"/>
                  <a:pt x="1954346" y="652095"/>
                  <a:pt x="1942814" y="656516"/>
                </a:cubicBezTo>
                <a:cubicBezTo>
                  <a:pt x="1930561" y="661213"/>
                  <a:pt x="1921757" y="656678"/>
                  <a:pt x="1921632" y="645603"/>
                </a:cubicBezTo>
                <a:cubicBezTo>
                  <a:pt x="1921458" y="630162"/>
                  <a:pt x="1919110" y="630294"/>
                  <a:pt x="1908960" y="646314"/>
                </a:cubicBezTo>
                <a:cubicBezTo>
                  <a:pt x="1901403" y="658240"/>
                  <a:pt x="1902508" y="679150"/>
                  <a:pt x="1911766" y="699452"/>
                </a:cubicBezTo>
                <a:lnTo>
                  <a:pt x="1927032" y="732927"/>
                </a:lnTo>
                <a:lnTo>
                  <a:pt x="1944912" y="700738"/>
                </a:lnTo>
                <a:cubicBezTo>
                  <a:pt x="1954746" y="683034"/>
                  <a:pt x="1963013" y="664033"/>
                  <a:pt x="1963286" y="658514"/>
                </a:cubicBezTo>
                <a:close/>
                <a:moveTo>
                  <a:pt x="1516478" y="697785"/>
                </a:moveTo>
                <a:cubicBezTo>
                  <a:pt x="1516478" y="694994"/>
                  <a:pt x="1502100" y="683298"/>
                  <a:pt x="1484527" y="671794"/>
                </a:cubicBezTo>
                <a:cubicBezTo>
                  <a:pt x="1455866" y="653031"/>
                  <a:pt x="1449605" y="653281"/>
                  <a:pt x="1423719" y="674224"/>
                </a:cubicBezTo>
                <a:cubicBezTo>
                  <a:pt x="1395652" y="696931"/>
                  <a:pt x="1396529" y="697644"/>
                  <a:pt x="1455670" y="700216"/>
                </a:cubicBezTo>
                <a:cubicBezTo>
                  <a:pt x="1489115" y="701670"/>
                  <a:pt x="1516478" y="700576"/>
                  <a:pt x="1516478" y="697785"/>
                </a:cubicBezTo>
                <a:close/>
                <a:moveTo>
                  <a:pt x="1482859" y="625894"/>
                </a:moveTo>
                <a:cubicBezTo>
                  <a:pt x="1457495" y="607363"/>
                  <a:pt x="1457433" y="606027"/>
                  <a:pt x="1481526" y="596789"/>
                </a:cubicBezTo>
                <a:cubicBezTo>
                  <a:pt x="1495415" y="591464"/>
                  <a:pt x="1530383" y="593402"/>
                  <a:pt x="1559234" y="601096"/>
                </a:cubicBezTo>
                <a:cubicBezTo>
                  <a:pt x="1603733" y="612963"/>
                  <a:pt x="1610469" y="611907"/>
                  <a:pt x="1603643" y="594136"/>
                </a:cubicBezTo>
                <a:cubicBezTo>
                  <a:pt x="1598435" y="580577"/>
                  <a:pt x="1601326" y="576726"/>
                  <a:pt x="1611841" y="583219"/>
                </a:cubicBezTo>
                <a:cubicBezTo>
                  <a:pt x="1620774" y="588735"/>
                  <a:pt x="1639142" y="586815"/>
                  <a:pt x="1652657" y="578951"/>
                </a:cubicBezTo>
                <a:cubicBezTo>
                  <a:pt x="1674974" y="565966"/>
                  <a:pt x="1674503" y="564615"/>
                  <a:pt x="1647525" y="564229"/>
                </a:cubicBezTo>
                <a:cubicBezTo>
                  <a:pt x="1624756" y="563904"/>
                  <a:pt x="1617822" y="555093"/>
                  <a:pt x="1617822" y="526488"/>
                </a:cubicBezTo>
                <a:cubicBezTo>
                  <a:pt x="1617822" y="505963"/>
                  <a:pt x="1606027" y="480554"/>
                  <a:pt x="1591612" y="470023"/>
                </a:cubicBezTo>
                <a:cubicBezTo>
                  <a:pt x="1577197" y="459492"/>
                  <a:pt x="1566975" y="448003"/>
                  <a:pt x="1568898" y="444493"/>
                </a:cubicBezTo>
                <a:cubicBezTo>
                  <a:pt x="1578574" y="426823"/>
                  <a:pt x="1570098" y="410179"/>
                  <a:pt x="1551425" y="410179"/>
                </a:cubicBezTo>
                <a:cubicBezTo>
                  <a:pt x="1539893" y="410179"/>
                  <a:pt x="1530458" y="403371"/>
                  <a:pt x="1530458" y="395050"/>
                </a:cubicBezTo>
                <a:cubicBezTo>
                  <a:pt x="1530458" y="386729"/>
                  <a:pt x="1522595" y="382737"/>
                  <a:pt x="1512985" y="386179"/>
                </a:cubicBezTo>
                <a:cubicBezTo>
                  <a:pt x="1503375" y="389622"/>
                  <a:pt x="1484352" y="386702"/>
                  <a:pt x="1470713" y="379689"/>
                </a:cubicBezTo>
                <a:cubicBezTo>
                  <a:pt x="1451458" y="369789"/>
                  <a:pt x="1437893" y="376464"/>
                  <a:pt x="1410032" y="409545"/>
                </a:cubicBezTo>
                <a:cubicBezTo>
                  <a:pt x="1390296" y="432979"/>
                  <a:pt x="1369091" y="449029"/>
                  <a:pt x="1362909" y="445212"/>
                </a:cubicBezTo>
                <a:cubicBezTo>
                  <a:pt x="1356728" y="441395"/>
                  <a:pt x="1348092" y="447587"/>
                  <a:pt x="1343719" y="458973"/>
                </a:cubicBezTo>
                <a:cubicBezTo>
                  <a:pt x="1339346" y="470359"/>
                  <a:pt x="1340259" y="478280"/>
                  <a:pt x="1345749" y="476577"/>
                </a:cubicBezTo>
                <a:cubicBezTo>
                  <a:pt x="1351238" y="474874"/>
                  <a:pt x="1373307" y="491226"/>
                  <a:pt x="1394791" y="512916"/>
                </a:cubicBezTo>
                <a:cubicBezTo>
                  <a:pt x="1419231" y="537591"/>
                  <a:pt x="1442206" y="549149"/>
                  <a:pt x="1456168" y="543796"/>
                </a:cubicBezTo>
                <a:cubicBezTo>
                  <a:pt x="1484997" y="532743"/>
                  <a:pt x="1533268" y="547958"/>
                  <a:pt x="1522846" y="564812"/>
                </a:cubicBezTo>
                <a:cubicBezTo>
                  <a:pt x="1518437" y="571940"/>
                  <a:pt x="1505394" y="577772"/>
                  <a:pt x="1493862" y="577772"/>
                </a:cubicBezTo>
                <a:cubicBezTo>
                  <a:pt x="1481573" y="577772"/>
                  <a:pt x="1477023" y="571099"/>
                  <a:pt x="1482868" y="561649"/>
                </a:cubicBezTo>
                <a:cubicBezTo>
                  <a:pt x="1489097" y="551578"/>
                  <a:pt x="1486697" y="549319"/>
                  <a:pt x="1476476" y="555631"/>
                </a:cubicBezTo>
                <a:cubicBezTo>
                  <a:pt x="1467475" y="561189"/>
                  <a:pt x="1463728" y="571587"/>
                  <a:pt x="1468152" y="578737"/>
                </a:cubicBezTo>
                <a:cubicBezTo>
                  <a:pt x="1472575" y="585888"/>
                  <a:pt x="1469533" y="591738"/>
                  <a:pt x="1461391" y="591738"/>
                </a:cubicBezTo>
                <a:cubicBezTo>
                  <a:pt x="1453249" y="591738"/>
                  <a:pt x="1446588" y="585454"/>
                  <a:pt x="1446588" y="577773"/>
                </a:cubicBezTo>
                <a:cubicBezTo>
                  <a:pt x="1446588" y="553201"/>
                  <a:pt x="1394188" y="562843"/>
                  <a:pt x="1387431" y="588659"/>
                </a:cubicBezTo>
                <a:cubicBezTo>
                  <a:pt x="1379749" y="618010"/>
                  <a:pt x="1412305" y="655163"/>
                  <a:pt x="1426126" y="632819"/>
                </a:cubicBezTo>
                <a:cubicBezTo>
                  <a:pt x="1432329" y="622791"/>
                  <a:pt x="1440506" y="622797"/>
                  <a:pt x="1452613" y="632837"/>
                </a:cubicBezTo>
                <a:cubicBezTo>
                  <a:pt x="1462246" y="640824"/>
                  <a:pt x="1474266" y="643225"/>
                  <a:pt x="1479325" y="638170"/>
                </a:cubicBezTo>
                <a:cubicBezTo>
                  <a:pt x="1484383" y="633116"/>
                  <a:pt x="1488523" y="637360"/>
                  <a:pt x="1488523" y="647602"/>
                </a:cubicBezTo>
                <a:cubicBezTo>
                  <a:pt x="1488523" y="657843"/>
                  <a:pt x="1493230" y="661520"/>
                  <a:pt x="1498985" y="655771"/>
                </a:cubicBezTo>
                <a:cubicBezTo>
                  <a:pt x="1504738" y="650022"/>
                  <a:pt x="1497483" y="636578"/>
                  <a:pt x="1482860" y="625896"/>
                </a:cubicBezTo>
                <a:close/>
                <a:moveTo>
                  <a:pt x="1586371" y="550662"/>
                </a:moveTo>
                <a:cubicBezTo>
                  <a:pt x="1586371" y="543435"/>
                  <a:pt x="1592589" y="533681"/>
                  <a:pt x="1600189" y="528988"/>
                </a:cubicBezTo>
                <a:cubicBezTo>
                  <a:pt x="1608114" y="524096"/>
                  <a:pt x="1610457" y="529702"/>
                  <a:pt x="1605683" y="542130"/>
                </a:cubicBezTo>
                <a:cubicBezTo>
                  <a:pt x="1596391" y="566324"/>
                  <a:pt x="1586371" y="570751"/>
                  <a:pt x="1586371" y="550662"/>
                </a:cubicBezTo>
                <a:close/>
                <a:moveTo>
                  <a:pt x="1410818" y="515367"/>
                </a:moveTo>
                <a:cubicBezTo>
                  <a:pt x="1395895" y="504089"/>
                  <a:pt x="1391033" y="494663"/>
                  <a:pt x="1400014" y="494418"/>
                </a:cubicBezTo>
                <a:cubicBezTo>
                  <a:pt x="1426570" y="493696"/>
                  <a:pt x="1460565" y="509967"/>
                  <a:pt x="1460565" y="523400"/>
                </a:cubicBezTo>
                <a:cubicBezTo>
                  <a:pt x="1460565" y="541704"/>
                  <a:pt x="1441621" y="538645"/>
                  <a:pt x="1410818" y="515367"/>
                </a:cubicBezTo>
                <a:close/>
                <a:moveTo>
                  <a:pt x="1879912" y="651584"/>
                </a:moveTo>
                <a:cubicBezTo>
                  <a:pt x="1879912" y="649934"/>
                  <a:pt x="1867993" y="642210"/>
                  <a:pt x="1853424" y="634420"/>
                </a:cubicBezTo>
                <a:cubicBezTo>
                  <a:pt x="1834538" y="624322"/>
                  <a:pt x="1822843" y="625183"/>
                  <a:pt x="1812677" y="637420"/>
                </a:cubicBezTo>
                <a:cubicBezTo>
                  <a:pt x="1801956" y="650327"/>
                  <a:pt x="1808526" y="654584"/>
                  <a:pt x="1839166" y="654584"/>
                </a:cubicBezTo>
                <a:cubicBezTo>
                  <a:pt x="1861576" y="654584"/>
                  <a:pt x="1879912" y="653234"/>
                  <a:pt x="1879912" y="651584"/>
                </a:cubicBezTo>
                <a:close/>
                <a:moveTo>
                  <a:pt x="1670239" y="619669"/>
                </a:moveTo>
                <a:cubicBezTo>
                  <a:pt x="1670239" y="611988"/>
                  <a:pt x="1660432" y="605703"/>
                  <a:pt x="1648447" y="605703"/>
                </a:cubicBezTo>
                <a:cubicBezTo>
                  <a:pt x="1636461" y="605703"/>
                  <a:pt x="1630542" y="611988"/>
                  <a:pt x="1635294" y="619669"/>
                </a:cubicBezTo>
                <a:cubicBezTo>
                  <a:pt x="1640045" y="627351"/>
                  <a:pt x="1649851" y="633635"/>
                  <a:pt x="1657086" y="633635"/>
                </a:cubicBezTo>
                <a:cubicBezTo>
                  <a:pt x="1664320" y="633635"/>
                  <a:pt x="1670239" y="627350"/>
                  <a:pt x="1670239" y="619669"/>
                </a:cubicBezTo>
                <a:close/>
                <a:moveTo>
                  <a:pt x="1719163" y="619669"/>
                </a:moveTo>
                <a:cubicBezTo>
                  <a:pt x="1714411" y="611988"/>
                  <a:pt x="1707750" y="605703"/>
                  <a:pt x="1704359" y="605703"/>
                </a:cubicBezTo>
                <a:cubicBezTo>
                  <a:pt x="1700969" y="605703"/>
                  <a:pt x="1698195" y="611988"/>
                  <a:pt x="1698195" y="619669"/>
                </a:cubicBezTo>
                <a:cubicBezTo>
                  <a:pt x="1698195" y="627351"/>
                  <a:pt x="1704857" y="633635"/>
                  <a:pt x="1712999" y="633635"/>
                </a:cubicBezTo>
                <a:cubicBezTo>
                  <a:pt x="1721140" y="633635"/>
                  <a:pt x="1723915" y="627350"/>
                  <a:pt x="1719163" y="619669"/>
                </a:cubicBezTo>
                <a:close/>
                <a:moveTo>
                  <a:pt x="1264870" y="549374"/>
                </a:moveTo>
                <a:cubicBezTo>
                  <a:pt x="1247137" y="537531"/>
                  <a:pt x="1249831" y="530129"/>
                  <a:pt x="1282343" y="501378"/>
                </a:cubicBezTo>
                <a:cubicBezTo>
                  <a:pt x="1303486" y="482681"/>
                  <a:pt x="1320783" y="459596"/>
                  <a:pt x="1320783" y="450079"/>
                </a:cubicBezTo>
                <a:cubicBezTo>
                  <a:pt x="1320783" y="440561"/>
                  <a:pt x="1311862" y="444963"/>
                  <a:pt x="1300959" y="459862"/>
                </a:cubicBezTo>
                <a:cubicBezTo>
                  <a:pt x="1290055" y="474760"/>
                  <a:pt x="1276427" y="482245"/>
                  <a:pt x="1270673" y="476497"/>
                </a:cubicBezTo>
                <a:cubicBezTo>
                  <a:pt x="1264919" y="470748"/>
                  <a:pt x="1267550" y="466044"/>
                  <a:pt x="1276519" y="466044"/>
                </a:cubicBezTo>
                <a:cubicBezTo>
                  <a:pt x="1285489" y="466044"/>
                  <a:pt x="1292828" y="456617"/>
                  <a:pt x="1292828" y="445095"/>
                </a:cubicBezTo>
                <a:cubicBezTo>
                  <a:pt x="1292828" y="417990"/>
                  <a:pt x="1266380" y="417932"/>
                  <a:pt x="1255978" y="445015"/>
                </a:cubicBezTo>
                <a:cubicBezTo>
                  <a:pt x="1251570" y="456492"/>
                  <a:pt x="1242230" y="462343"/>
                  <a:pt x="1235222" y="458016"/>
                </a:cubicBezTo>
                <a:cubicBezTo>
                  <a:pt x="1228214" y="453689"/>
                  <a:pt x="1226099" y="444298"/>
                  <a:pt x="1230522" y="437148"/>
                </a:cubicBezTo>
                <a:cubicBezTo>
                  <a:pt x="1234945" y="429997"/>
                  <a:pt x="1232274" y="424146"/>
                  <a:pt x="1224586" y="424146"/>
                </a:cubicBezTo>
                <a:cubicBezTo>
                  <a:pt x="1216898" y="424146"/>
                  <a:pt x="1206656" y="430534"/>
                  <a:pt x="1201828" y="438340"/>
                </a:cubicBezTo>
                <a:cubicBezTo>
                  <a:pt x="1196999" y="446147"/>
                  <a:pt x="1186521" y="448504"/>
                  <a:pt x="1178543" y="443577"/>
                </a:cubicBezTo>
                <a:cubicBezTo>
                  <a:pt x="1169191" y="437803"/>
                  <a:pt x="1170776" y="430356"/>
                  <a:pt x="1183004" y="422615"/>
                </a:cubicBezTo>
                <a:cubicBezTo>
                  <a:pt x="1198446" y="412839"/>
                  <a:pt x="1198074" y="410661"/>
                  <a:pt x="1181001" y="410889"/>
                </a:cubicBezTo>
                <a:cubicBezTo>
                  <a:pt x="1154462" y="411245"/>
                  <a:pt x="1083728" y="450915"/>
                  <a:pt x="1108439" y="451584"/>
                </a:cubicBezTo>
                <a:cubicBezTo>
                  <a:pt x="1118503" y="451856"/>
                  <a:pt x="1123212" y="457777"/>
                  <a:pt x="1118904" y="464742"/>
                </a:cubicBezTo>
                <a:cubicBezTo>
                  <a:pt x="1114596" y="471707"/>
                  <a:pt x="1125232" y="474455"/>
                  <a:pt x="1142541" y="470849"/>
                </a:cubicBezTo>
                <a:lnTo>
                  <a:pt x="1174011" y="464294"/>
                </a:lnTo>
                <a:lnTo>
                  <a:pt x="1141794" y="483527"/>
                </a:lnTo>
                <a:lnTo>
                  <a:pt x="1109576" y="502761"/>
                </a:lnTo>
                <a:lnTo>
                  <a:pt x="1148409" y="520439"/>
                </a:lnTo>
                <a:cubicBezTo>
                  <a:pt x="1176421" y="533191"/>
                  <a:pt x="1188698" y="533750"/>
                  <a:pt x="1192469" y="522446"/>
                </a:cubicBezTo>
                <a:cubicBezTo>
                  <a:pt x="1196242" y="511137"/>
                  <a:pt x="1203337" y="511453"/>
                  <a:pt x="1217967" y="523584"/>
                </a:cubicBezTo>
                <a:cubicBezTo>
                  <a:pt x="1234303" y="537130"/>
                  <a:pt x="1234717" y="542622"/>
                  <a:pt x="1220102" y="551885"/>
                </a:cubicBezTo>
                <a:cubicBezTo>
                  <a:pt x="1208290" y="559371"/>
                  <a:pt x="1216588" y="563378"/>
                  <a:pt x="1243902" y="563378"/>
                </a:cubicBezTo>
                <a:cubicBezTo>
                  <a:pt x="1276556" y="563378"/>
                  <a:pt x="1281196" y="560279"/>
                  <a:pt x="1264870" y="549374"/>
                </a:cubicBezTo>
                <a:close/>
                <a:moveTo>
                  <a:pt x="1211901" y="499493"/>
                </a:moveTo>
                <a:cubicBezTo>
                  <a:pt x="1191927" y="477903"/>
                  <a:pt x="1205415" y="473770"/>
                  <a:pt x="1234911" y="492444"/>
                </a:cubicBezTo>
                <a:cubicBezTo>
                  <a:pt x="1245342" y="499047"/>
                  <a:pt x="1248487" y="507719"/>
                  <a:pt x="1241900" y="511713"/>
                </a:cubicBezTo>
                <a:cubicBezTo>
                  <a:pt x="1235314" y="515708"/>
                  <a:pt x="1221814" y="510209"/>
                  <a:pt x="1211900" y="499493"/>
                </a:cubicBezTo>
                <a:close/>
                <a:moveTo>
                  <a:pt x="1760621" y="496069"/>
                </a:moveTo>
                <a:cubicBezTo>
                  <a:pt x="1752745" y="487785"/>
                  <a:pt x="1726155" y="508780"/>
                  <a:pt x="1726155" y="523282"/>
                </a:cubicBezTo>
                <a:cubicBezTo>
                  <a:pt x="1726155" y="530813"/>
                  <a:pt x="1734956" y="528871"/>
                  <a:pt x="1745713" y="518967"/>
                </a:cubicBezTo>
                <a:cubicBezTo>
                  <a:pt x="1756470" y="509062"/>
                  <a:pt x="1763179" y="498758"/>
                  <a:pt x="1760621" y="496069"/>
                </a:cubicBezTo>
                <a:close/>
                <a:moveTo>
                  <a:pt x="1362721" y="516419"/>
                </a:moveTo>
                <a:cubicBezTo>
                  <a:pt x="1362721" y="513400"/>
                  <a:pt x="1352959" y="507187"/>
                  <a:pt x="1341027" y="502613"/>
                </a:cubicBezTo>
                <a:cubicBezTo>
                  <a:pt x="1328588" y="497844"/>
                  <a:pt x="1322977" y="500185"/>
                  <a:pt x="1327874" y="508101"/>
                </a:cubicBezTo>
                <a:cubicBezTo>
                  <a:pt x="1336083" y="521372"/>
                  <a:pt x="1362721" y="527730"/>
                  <a:pt x="1362721" y="516419"/>
                </a:cubicBezTo>
                <a:close/>
                <a:moveTo>
                  <a:pt x="1150051" y="374713"/>
                </a:moveTo>
                <a:cubicBezTo>
                  <a:pt x="1162131" y="364203"/>
                  <a:pt x="1155214" y="360469"/>
                  <a:pt x="1125003" y="361193"/>
                </a:cubicBezTo>
                <a:cubicBezTo>
                  <a:pt x="1102047" y="361743"/>
                  <a:pt x="1072233" y="374352"/>
                  <a:pt x="1058749" y="389213"/>
                </a:cubicBezTo>
                <a:cubicBezTo>
                  <a:pt x="1034736" y="415682"/>
                  <a:pt x="1034848" y="415726"/>
                  <a:pt x="1064298" y="391350"/>
                </a:cubicBezTo>
                <a:cubicBezTo>
                  <a:pt x="1095565" y="365469"/>
                  <a:pt x="1121067" y="379840"/>
                  <a:pt x="1103914" y="413674"/>
                </a:cubicBezTo>
                <a:cubicBezTo>
                  <a:pt x="1099046" y="423276"/>
                  <a:pt x="1103680" y="421705"/>
                  <a:pt x="1114212" y="410183"/>
                </a:cubicBezTo>
                <a:cubicBezTo>
                  <a:pt x="1124744" y="398661"/>
                  <a:pt x="1140872" y="382699"/>
                  <a:pt x="1150051" y="374713"/>
                </a:cubicBezTo>
                <a:close/>
                <a:moveTo>
                  <a:pt x="1264876" y="395393"/>
                </a:moveTo>
                <a:cubicBezTo>
                  <a:pt x="1264876" y="387258"/>
                  <a:pt x="1258586" y="384487"/>
                  <a:pt x="1250898" y="389234"/>
                </a:cubicBezTo>
                <a:cubicBezTo>
                  <a:pt x="1243210" y="393981"/>
                  <a:pt x="1236920" y="400637"/>
                  <a:pt x="1236920" y="404024"/>
                </a:cubicBezTo>
                <a:cubicBezTo>
                  <a:pt x="1236920" y="407412"/>
                  <a:pt x="1243210" y="410183"/>
                  <a:pt x="1250898" y="410183"/>
                </a:cubicBezTo>
                <a:cubicBezTo>
                  <a:pt x="1258586" y="410183"/>
                  <a:pt x="1264876" y="403528"/>
                  <a:pt x="1264876" y="395393"/>
                </a:cubicBezTo>
                <a:close/>
                <a:moveTo>
                  <a:pt x="1191221" y="288776"/>
                </a:moveTo>
                <a:cubicBezTo>
                  <a:pt x="1177621" y="285235"/>
                  <a:pt x="1158750" y="285467"/>
                  <a:pt x="1149287" y="289293"/>
                </a:cubicBezTo>
                <a:cubicBezTo>
                  <a:pt x="1139824" y="293119"/>
                  <a:pt x="1150951" y="296016"/>
                  <a:pt x="1174015" y="295731"/>
                </a:cubicBezTo>
                <a:cubicBezTo>
                  <a:pt x="1197079" y="295447"/>
                  <a:pt x="1204822" y="292317"/>
                  <a:pt x="1191221" y="288776"/>
                </a:cubicBezTo>
                <a:close/>
                <a:moveTo>
                  <a:pt x="1300191" y="273220"/>
                </a:moveTo>
                <a:cubicBezTo>
                  <a:pt x="1295887" y="268920"/>
                  <a:pt x="1284609" y="273211"/>
                  <a:pt x="1275126" y="282755"/>
                </a:cubicBezTo>
                <a:cubicBezTo>
                  <a:pt x="1261424" y="296548"/>
                  <a:pt x="1263029" y="298152"/>
                  <a:pt x="1282950" y="290573"/>
                </a:cubicBezTo>
                <a:cubicBezTo>
                  <a:pt x="1296736" y="285329"/>
                  <a:pt x="1304495" y="277519"/>
                  <a:pt x="1300190" y="273220"/>
                </a:cubicBezTo>
                <a:close/>
                <a:moveTo>
                  <a:pt x="1460573" y="255733"/>
                </a:moveTo>
                <a:cubicBezTo>
                  <a:pt x="1460573" y="248504"/>
                  <a:pt x="1455331" y="242591"/>
                  <a:pt x="1448924" y="242591"/>
                </a:cubicBezTo>
                <a:cubicBezTo>
                  <a:pt x="1442518" y="242591"/>
                  <a:pt x="1437276" y="251742"/>
                  <a:pt x="1437276" y="262926"/>
                </a:cubicBezTo>
                <a:cubicBezTo>
                  <a:pt x="1437276" y="274110"/>
                  <a:pt x="1442518" y="280024"/>
                  <a:pt x="1448924" y="276067"/>
                </a:cubicBezTo>
                <a:cubicBezTo>
                  <a:pt x="1455331" y="272111"/>
                  <a:pt x="1460573" y="262961"/>
                  <a:pt x="1460573" y="255733"/>
                </a:cubicBezTo>
                <a:close/>
                <a:moveTo>
                  <a:pt x="1404505" y="228336"/>
                </a:moveTo>
                <a:cubicBezTo>
                  <a:pt x="1396191" y="212814"/>
                  <a:pt x="1394032" y="192389"/>
                  <a:pt x="1399707" y="182947"/>
                </a:cubicBezTo>
                <a:cubicBezTo>
                  <a:pt x="1406201" y="172142"/>
                  <a:pt x="1401129" y="172991"/>
                  <a:pt x="1386022" y="185238"/>
                </a:cubicBezTo>
                <a:cubicBezTo>
                  <a:pt x="1363531" y="203472"/>
                  <a:pt x="1363499" y="206330"/>
                  <a:pt x="1385506" y="230627"/>
                </a:cubicBezTo>
                <a:cubicBezTo>
                  <a:pt x="1416113" y="264418"/>
                  <a:pt x="1423364" y="263543"/>
                  <a:pt x="1404505" y="228336"/>
                </a:cubicBezTo>
                <a:close/>
                <a:moveTo>
                  <a:pt x="1333603" y="237572"/>
                </a:moveTo>
                <a:cubicBezTo>
                  <a:pt x="1330400" y="234812"/>
                  <a:pt x="1308908" y="228337"/>
                  <a:pt x="1285844" y="223182"/>
                </a:cubicBezTo>
                <a:cubicBezTo>
                  <a:pt x="1255219" y="216338"/>
                  <a:pt x="1249564" y="217633"/>
                  <a:pt x="1264877" y="227986"/>
                </a:cubicBezTo>
                <a:cubicBezTo>
                  <a:pt x="1283752" y="240749"/>
                  <a:pt x="1347630" y="249658"/>
                  <a:pt x="1333603" y="237572"/>
                </a:cubicBezTo>
                <a:close/>
                <a:moveTo>
                  <a:pt x="1208963" y="199415"/>
                </a:moveTo>
                <a:cubicBezTo>
                  <a:pt x="1227601" y="186246"/>
                  <a:pt x="1227601" y="185285"/>
                  <a:pt x="1208963" y="190759"/>
                </a:cubicBezTo>
                <a:cubicBezTo>
                  <a:pt x="1197430" y="194147"/>
                  <a:pt x="1175415" y="190454"/>
                  <a:pt x="1160039" y="182553"/>
                </a:cubicBezTo>
                <a:cubicBezTo>
                  <a:pt x="1135048" y="169711"/>
                  <a:pt x="1134117" y="170652"/>
                  <a:pt x="1151267" y="191423"/>
                </a:cubicBezTo>
                <a:cubicBezTo>
                  <a:pt x="1173606" y="218480"/>
                  <a:pt x="1180609" y="219449"/>
                  <a:pt x="1208963" y="199415"/>
                </a:cubicBezTo>
                <a:close/>
                <a:moveTo>
                  <a:pt x="1278854" y="180182"/>
                </a:moveTo>
                <a:cubicBezTo>
                  <a:pt x="1278854" y="167205"/>
                  <a:pt x="1270721" y="162790"/>
                  <a:pt x="1256714" y="168159"/>
                </a:cubicBezTo>
                <a:cubicBezTo>
                  <a:pt x="1238889" y="174993"/>
                  <a:pt x="1238207" y="178948"/>
                  <a:pt x="1253219" y="188456"/>
                </a:cubicBezTo>
                <a:cubicBezTo>
                  <a:pt x="1278047" y="204180"/>
                  <a:pt x="1278854" y="203919"/>
                  <a:pt x="1278854" y="180181"/>
                </a:cubicBezTo>
                <a:close/>
                <a:moveTo>
                  <a:pt x="1647881" y="172761"/>
                </a:moveTo>
                <a:cubicBezTo>
                  <a:pt x="1702798" y="172761"/>
                  <a:pt x="1646590" y="142141"/>
                  <a:pt x="1586000" y="139050"/>
                </a:cubicBezTo>
                <a:cubicBezTo>
                  <a:pt x="1549473" y="137187"/>
                  <a:pt x="1520303" y="127042"/>
                  <a:pt x="1509660" y="112500"/>
                </a:cubicBezTo>
                <a:cubicBezTo>
                  <a:pt x="1484750" y="78464"/>
                  <a:pt x="1474550" y="83419"/>
                  <a:pt x="1474550" y="129556"/>
                </a:cubicBezTo>
                <a:cubicBezTo>
                  <a:pt x="1474550" y="162835"/>
                  <a:pt x="1479429" y="168872"/>
                  <a:pt x="1501636" y="163069"/>
                </a:cubicBezTo>
                <a:cubicBezTo>
                  <a:pt x="1516533" y="159176"/>
                  <a:pt x="1543011" y="165991"/>
                  <a:pt x="1560474" y="178213"/>
                </a:cubicBezTo>
                <a:cubicBezTo>
                  <a:pt x="1581444" y="192888"/>
                  <a:pt x="1596929" y="195735"/>
                  <a:pt x="1606075" y="186597"/>
                </a:cubicBezTo>
                <a:cubicBezTo>
                  <a:pt x="1613692" y="178987"/>
                  <a:pt x="1632505" y="172761"/>
                  <a:pt x="1647880" y="172761"/>
                </a:cubicBezTo>
                <a:close/>
                <a:moveTo>
                  <a:pt x="1334768" y="172761"/>
                </a:moveTo>
                <a:cubicBezTo>
                  <a:pt x="1334768" y="165079"/>
                  <a:pt x="1328107" y="158795"/>
                  <a:pt x="1319965" y="158795"/>
                </a:cubicBezTo>
                <a:cubicBezTo>
                  <a:pt x="1311823" y="158795"/>
                  <a:pt x="1309049" y="165080"/>
                  <a:pt x="1313801" y="172761"/>
                </a:cubicBezTo>
                <a:cubicBezTo>
                  <a:pt x="1318552" y="180442"/>
                  <a:pt x="1325214" y="186727"/>
                  <a:pt x="1328604" y="186727"/>
                </a:cubicBezTo>
                <a:cubicBezTo>
                  <a:pt x="1331994" y="186727"/>
                  <a:pt x="1334768" y="180442"/>
                  <a:pt x="1334768" y="172761"/>
                </a:cubicBezTo>
                <a:close/>
                <a:moveTo>
                  <a:pt x="1714805" y="37528"/>
                </a:moveTo>
                <a:cubicBezTo>
                  <a:pt x="1704715" y="33493"/>
                  <a:pt x="1692658" y="33989"/>
                  <a:pt x="1688014" y="38630"/>
                </a:cubicBezTo>
                <a:cubicBezTo>
                  <a:pt x="1683368" y="43271"/>
                  <a:pt x="1691625" y="46571"/>
                  <a:pt x="1706360" y="45965"/>
                </a:cubicBezTo>
                <a:cubicBezTo>
                  <a:pt x="1722644" y="45295"/>
                  <a:pt x="1725956" y="41986"/>
                  <a:pt x="1714806" y="37527"/>
                </a:cubicBezTo>
                <a:close/>
                <a:moveTo>
                  <a:pt x="2085316" y="3096691"/>
                </a:moveTo>
                <a:cubicBezTo>
                  <a:pt x="2070411" y="3081799"/>
                  <a:pt x="2089475" y="3063725"/>
                  <a:pt x="2120089" y="3063725"/>
                </a:cubicBezTo>
                <a:cubicBezTo>
                  <a:pt x="2144142" y="3063725"/>
                  <a:pt x="2146042" y="3067204"/>
                  <a:pt x="2131531" y="3084674"/>
                </a:cubicBezTo>
                <a:cubicBezTo>
                  <a:pt x="2112740" y="3107294"/>
                  <a:pt x="2099401" y="3110763"/>
                  <a:pt x="2085316" y="3096691"/>
                </a:cubicBezTo>
                <a:close/>
                <a:moveTo>
                  <a:pt x="586956" y="2756966"/>
                </a:moveTo>
                <a:cubicBezTo>
                  <a:pt x="548516" y="2712200"/>
                  <a:pt x="514532" y="2677982"/>
                  <a:pt x="511426" y="2680918"/>
                </a:cubicBezTo>
                <a:cubicBezTo>
                  <a:pt x="508326" y="2683858"/>
                  <a:pt x="490871" y="2666061"/>
                  <a:pt x="472636" y="2641367"/>
                </a:cubicBezTo>
                <a:cubicBezTo>
                  <a:pt x="438730" y="2595450"/>
                  <a:pt x="391627" y="2562324"/>
                  <a:pt x="358983" y="2561442"/>
                </a:cubicBezTo>
                <a:cubicBezTo>
                  <a:pt x="348919" y="2561170"/>
                  <a:pt x="344417" y="2566980"/>
                  <a:pt x="348979" y="2574353"/>
                </a:cubicBezTo>
                <a:cubicBezTo>
                  <a:pt x="353933" y="2582362"/>
                  <a:pt x="340371" y="2581873"/>
                  <a:pt x="315295" y="2573139"/>
                </a:cubicBezTo>
                <a:cubicBezTo>
                  <a:pt x="282540" y="2561731"/>
                  <a:pt x="263648" y="2538077"/>
                  <a:pt x="229292" y="2465466"/>
                </a:cubicBezTo>
                <a:cubicBezTo>
                  <a:pt x="158491" y="2315820"/>
                  <a:pt x="157645" y="2312139"/>
                  <a:pt x="190102" y="2294783"/>
                </a:cubicBezTo>
                <a:cubicBezTo>
                  <a:pt x="206408" y="2286063"/>
                  <a:pt x="215418" y="2270947"/>
                  <a:pt x="211065" y="2259613"/>
                </a:cubicBezTo>
                <a:cubicBezTo>
                  <a:pt x="206866" y="2248680"/>
                  <a:pt x="209523" y="2239736"/>
                  <a:pt x="216970" y="2239736"/>
                </a:cubicBezTo>
                <a:cubicBezTo>
                  <a:pt x="224416" y="2239736"/>
                  <a:pt x="230509" y="2229913"/>
                  <a:pt x="230509" y="2217908"/>
                </a:cubicBezTo>
                <a:cubicBezTo>
                  <a:pt x="230509" y="2203289"/>
                  <a:pt x="240895" y="2197524"/>
                  <a:pt x="261960" y="2200451"/>
                </a:cubicBezTo>
                <a:cubicBezTo>
                  <a:pt x="283778" y="2203482"/>
                  <a:pt x="293466" y="2197636"/>
                  <a:pt x="293589" y="2181365"/>
                </a:cubicBezTo>
                <a:cubicBezTo>
                  <a:pt x="293687" y="2168465"/>
                  <a:pt x="298405" y="2153277"/>
                  <a:pt x="304073" y="2147614"/>
                </a:cubicBezTo>
                <a:cubicBezTo>
                  <a:pt x="309741" y="2141951"/>
                  <a:pt x="314379" y="2144151"/>
                  <a:pt x="314379" y="2152502"/>
                </a:cubicBezTo>
                <a:cubicBezTo>
                  <a:pt x="314379" y="2160853"/>
                  <a:pt x="333249" y="2171827"/>
                  <a:pt x="356313" y="2176888"/>
                </a:cubicBezTo>
                <a:cubicBezTo>
                  <a:pt x="379377" y="2181949"/>
                  <a:pt x="398248" y="2194010"/>
                  <a:pt x="398248" y="2203688"/>
                </a:cubicBezTo>
                <a:cubicBezTo>
                  <a:pt x="398248" y="2213366"/>
                  <a:pt x="415546" y="2229949"/>
                  <a:pt x="436688" y="2240536"/>
                </a:cubicBezTo>
                <a:cubicBezTo>
                  <a:pt x="457830" y="2251124"/>
                  <a:pt x="478595" y="2261668"/>
                  <a:pt x="482833" y="2263966"/>
                </a:cubicBezTo>
                <a:cubicBezTo>
                  <a:pt x="487071" y="2266264"/>
                  <a:pt x="487955" y="2246040"/>
                  <a:pt x="484798" y="2219024"/>
                </a:cubicBezTo>
                <a:cubicBezTo>
                  <a:pt x="477766" y="2158840"/>
                  <a:pt x="504123" y="2152940"/>
                  <a:pt x="517063" y="2211803"/>
                </a:cubicBezTo>
                <a:cubicBezTo>
                  <a:pt x="522129" y="2234847"/>
                  <a:pt x="531576" y="2253701"/>
                  <a:pt x="538057" y="2253701"/>
                </a:cubicBezTo>
                <a:cubicBezTo>
                  <a:pt x="544538" y="2253701"/>
                  <a:pt x="557548" y="2277268"/>
                  <a:pt x="566968" y="2306073"/>
                </a:cubicBezTo>
                <a:cubicBezTo>
                  <a:pt x="576389" y="2334877"/>
                  <a:pt x="597320" y="2371993"/>
                  <a:pt x="613482" y="2388551"/>
                </a:cubicBezTo>
                <a:cubicBezTo>
                  <a:pt x="655591" y="2431694"/>
                  <a:pt x="677813" y="2460511"/>
                  <a:pt x="677813" y="2471976"/>
                </a:cubicBezTo>
                <a:cubicBezTo>
                  <a:pt x="677813" y="2477456"/>
                  <a:pt x="687724" y="2492883"/>
                  <a:pt x="699838" y="2506256"/>
                </a:cubicBezTo>
                <a:cubicBezTo>
                  <a:pt x="729265" y="2538743"/>
                  <a:pt x="736229" y="2643441"/>
                  <a:pt x="711326" y="2678964"/>
                </a:cubicBezTo>
                <a:cubicBezTo>
                  <a:pt x="700582" y="2694289"/>
                  <a:pt x="691792" y="2717879"/>
                  <a:pt x="691792" y="2731386"/>
                </a:cubicBezTo>
                <a:cubicBezTo>
                  <a:pt x="691792" y="2746062"/>
                  <a:pt x="677449" y="2759541"/>
                  <a:pt x="656149" y="2764882"/>
                </a:cubicBezTo>
                <a:cubicBezTo>
                  <a:pt x="620933" y="2773713"/>
                  <a:pt x="620849" y="2774060"/>
                  <a:pt x="649160" y="2793872"/>
                </a:cubicBezTo>
                <a:cubicBezTo>
                  <a:pt x="677137" y="2813451"/>
                  <a:pt x="688239" y="2841221"/>
                  <a:pt x="667330" y="2839318"/>
                </a:cubicBezTo>
                <a:cubicBezTo>
                  <a:pt x="661564" y="2838794"/>
                  <a:pt x="625395" y="2801737"/>
                  <a:pt x="586958" y="2756971"/>
                </a:cubicBezTo>
                <a:close/>
                <a:moveTo>
                  <a:pt x="696613" y="2539400"/>
                </a:moveTo>
                <a:cubicBezTo>
                  <a:pt x="692061" y="2527547"/>
                  <a:pt x="685338" y="2520844"/>
                  <a:pt x="681674" y="2524505"/>
                </a:cubicBezTo>
                <a:cubicBezTo>
                  <a:pt x="678009" y="2528166"/>
                  <a:pt x="679158" y="2537864"/>
                  <a:pt x="684226" y="2546056"/>
                </a:cubicBezTo>
                <a:cubicBezTo>
                  <a:pt x="698008" y="2568339"/>
                  <a:pt x="706065" y="2564010"/>
                  <a:pt x="696613" y="2539400"/>
                </a:cubicBezTo>
                <a:close/>
                <a:moveTo>
                  <a:pt x="825365" y="2813605"/>
                </a:moveTo>
                <a:cubicBezTo>
                  <a:pt x="817050" y="2800162"/>
                  <a:pt x="924244" y="2742659"/>
                  <a:pt x="958292" y="2742296"/>
                </a:cubicBezTo>
                <a:cubicBezTo>
                  <a:pt x="975090" y="2742117"/>
                  <a:pt x="974941" y="2739887"/>
                  <a:pt x="957374" y="2728544"/>
                </a:cubicBezTo>
                <a:cubicBezTo>
                  <a:pt x="940858" y="2717880"/>
                  <a:pt x="940486" y="2714960"/>
                  <a:pt x="955626" y="2714792"/>
                </a:cubicBezTo>
                <a:cubicBezTo>
                  <a:pt x="969505" y="2714637"/>
                  <a:pt x="972516" y="2702936"/>
                  <a:pt x="966460" y="2672680"/>
                </a:cubicBezTo>
                <a:cubicBezTo>
                  <a:pt x="961729" y="2649045"/>
                  <a:pt x="964014" y="2630782"/>
                  <a:pt x="971702" y="2630782"/>
                </a:cubicBezTo>
                <a:cubicBezTo>
                  <a:pt x="979197" y="2630782"/>
                  <a:pt x="985331" y="2637067"/>
                  <a:pt x="985331" y="2644748"/>
                </a:cubicBezTo>
                <a:cubicBezTo>
                  <a:pt x="985331" y="2652429"/>
                  <a:pt x="998488" y="2671859"/>
                  <a:pt x="1014569" y="2687926"/>
                </a:cubicBezTo>
                <a:lnTo>
                  <a:pt x="1043807" y="2717138"/>
                </a:lnTo>
                <a:lnTo>
                  <a:pt x="1011075" y="2740197"/>
                </a:lnTo>
                <a:cubicBezTo>
                  <a:pt x="993072" y="2752879"/>
                  <a:pt x="975198" y="2763311"/>
                  <a:pt x="971353" y="2763379"/>
                </a:cubicBezTo>
                <a:cubicBezTo>
                  <a:pt x="967510" y="2763447"/>
                  <a:pt x="944523" y="2777633"/>
                  <a:pt x="920272" y="2794904"/>
                </a:cubicBezTo>
                <a:cubicBezTo>
                  <a:pt x="873916" y="2827918"/>
                  <a:pt x="838532" y="2834891"/>
                  <a:pt x="825366" y="2813605"/>
                </a:cubicBezTo>
                <a:close/>
                <a:moveTo>
                  <a:pt x="960167" y="2474365"/>
                </a:moveTo>
                <a:cubicBezTo>
                  <a:pt x="950941" y="2465148"/>
                  <a:pt x="943393" y="2452578"/>
                  <a:pt x="943393" y="2446433"/>
                </a:cubicBezTo>
                <a:cubicBezTo>
                  <a:pt x="943393" y="2425856"/>
                  <a:pt x="964446" y="2434976"/>
                  <a:pt x="982084" y="2463193"/>
                </a:cubicBezTo>
                <a:cubicBezTo>
                  <a:pt x="1001199" y="2493773"/>
                  <a:pt x="986891" y="2501066"/>
                  <a:pt x="960167" y="2474365"/>
                </a:cubicBezTo>
                <a:close/>
                <a:moveTo>
                  <a:pt x="3158886" y="2459702"/>
                </a:moveTo>
                <a:cubicBezTo>
                  <a:pt x="3164498" y="2442418"/>
                  <a:pt x="3174821" y="2359144"/>
                  <a:pt x="3181826" y="2274656"/>
                </a:cubicBezTo>
                <a:cubicBezTo>
                  <a:pt x="3189367" y="2183703"/>
                  <a:pt x="3203474" y="2105065"/>
                  <a:pt x="3216407" y="2081894"/>
                </a:cubicBezTo>
                <a:cubicBezTo>
                  <a:pt x="3234800" y="2048948"/>
                  <a:pt x="3235644" y="2031902"/>
                  <a:pt x="3221757" y="1974062"/>
                </a:cubicBezTo>
                <a:cubicBezTo>
                  <a:pt x="3212585" y="1935864"/>
                  <a:pt x="3209486" y="1880383"/>
                  <a:pt x="3214777" y="1849098"/>
                </a:cubicBezTo>
                <a:cubicBezTo>
                  <a:pt x="3223363" y="1798315"/>
                  <a:pt x="3221446" y="1792829"/>
                  <a:pt x="3195107" y="1792829"/>
                </a:cubicBezTo>
                <a:cubicBezTo>
                  <a:pt x="3178482" y="1792829"/>
                  <a:pt x="3165921" y="1783813"/>
                  <a:pt x="3165921" y="1771881"/>
                </a:cubicBezTo>
                <a:cubicBezTo>
                  <a:pt x="3165921" y="1745481"/>
                  <a:pt x="3139074" y="1745701"/>
                  <a:pt x="3103752" y="1772390"/>
                </a:cubicBezTo>
                <a:cubicBezTo>
                  <a:pt x="3088780" y="1783703"/>
                  <a:pt x="3065430" y="1789440"/>
                  <a:pt x="3051862" y="1785138"/>
                </a:cubicBezTo>
                <a:cubicBezTo>
                  <a:pt x="3038295" y="1780836"/>
                  <a:pt x="3015049" y="1783811"/>
                  <a:pt x="3000205" y="1791748"/>
                </a:cubicBezTo>
                <a:cubicBezTo>
                  <a:pt x="2965141" y="1810497"/>
                  <a:pt x="2904944" y="1765367"/>
                  <a:pt x="2877512" y="1699761"/>
                </a:cubicBezTo>
                <a:cubicBezTo>
                  <a:pt x="2866821" y="1674196"/>
                  <a:pt x="2850285" y="1654826"/>
                  <a:pt x="2840765" y="1656716"/>
                </a:cubicBezTo>
                <a:cubicBezTo>
                  <a:pt x="2828396" y="1659172"/>
                  <a:pt x="2823458" y="1633635"/>
                  <a:pt x="2823458" y="1567223"/>
                </a:cubicBezTo>
                <a:cubicBezTo>
                  <a:pt x="2823458" y="1516112"/>
                  <a:pt x="2828407" y="1477348"/>
                  <a:pt x="2834456" y="1481079"/>
                </a:cubicBezTo>
                <a:cubicBezTo>
                  <a:pt x="2840505" y="1484811"/>
                  <a:pt x="2844134" y="1466924"/>
                  <a:pt x="2842519" y="1441332"/>
                </a:cubicBezTo>
                <a:cubicBezTo>
                  <a:pt x="2840905" y="1415740"/>
                  <a:pt x="2851610" y="1372804"/>
                  <a:pt x="2866308" y="1345917"/>
                </a:cubicBezTo>
                <a:cubicBezTo>
                  <a:pt x="2881005" y="1319032"/>
                  <a:pt x="2893111" y="1287610"/>
                  <a:pt x="2893208" y="1276087"/>
                </a:cubicBezTo>
                <a:cubicBezTo>
                  <a:pt x="2893306" y="1264566"/>
                  <a:pt x="2899667" y="1256019"/>
                  <a:pt x="2907345" y="1257095"/>
                </a:cubicBezTo>
                <a:cubicBezTo>
                  <a:pt x="2926582" y="1259791"/>
                  <a:pt x="3001643" y="1205061"/>
                  <a:pt x="2991973" y="1195394"/>
                </a:cubicBezTo>
                <a:cubicBezTo>
                  <a:pt x="2987669" y="1191094"/>
                  <a:pt x="2994572" y="1176067"/>
                  <a:pt x="3007313" y="1162002"/>
                </a:cubicBezTo>
                <a:cubicBezTo>
                  <a:pt x="3020053" y="1147937"/>
                  <a:pt x="3025587" y="1136428"/>
                  <a:pt x="3019609" y="1136428"/>
                </a:cubicBezTo>
                <a:cubicBezTo>
                  <a:pt x="3013632" y="1136428"/>
                  <a:pt x="3017375" y="1125430"/>
                  <a:pt x="3027927" y="1111988"/>
                </a:cubicBezTo>
                <a:cubicBezTo>
                  <a:pt x="3045314" y="1089837"/>
                  <a:pt x="3044820" y="1089343"/>
                  <a:pt x="3022649" y="1106715"/>
                </a:cubicBezTo>
                <a:cubicBezTo>
                  <a:pt x="3009195" y="1117258"/>
                  <a:pt x="2997401" y="1121970"/>
                  <a:pt x="2996440" y="1117190"/>
                </a:cubicBezTo>
                <a:cubicBezTo>
                  <a:pt x="2995479" y="1112408"/>
                  <a:pt x="2993765" y="1100640"/>
                  <a:pt x="2992632" y="1091039"/>
                </a:cubicBezTo>
                <a:cubicBezTo>
                  <a:pt x="2991498" y="1081437"/>
                  <a:pt x="2978802" y="1075635"/>
                  <a:pt x="2964419" y="1078145"/>
                </a:cubicBezTo>
                <a:cubicBezTo>
                  <a:pt x="2941239" y="1082190"/>
                  <a:pt x="2939431" y="1076638"/>
                  <a:pt x="2948499" y="1029264"/>
                </a:cubicBezTo>
                <a:cubicBezTo>
                  <a:pt x="2954126" y="999870"/>
                  <a:pt x="2958191" y="961049"/>
                  <a:pt x="2957532" y="942997"/>
                </a:cubicBezTo>
                <a:cubicBezTo>
                  <a:pt x="2955666" y="891861"/>
                  <a:pt x="2968463" y="883410"/>
                  <a:pt x="3012960" y="906400"/>
                </a:cubicBezTo>
                <a:cubicBezTo>
                  <a:pt x="3051264" y="926190"/>
                  <a:pt x="3054101" y="925892"/>
                  <a:pt x="3054101" y="902079"/>
                </a:cubicBezTo>
                <a:cubicBezTo>
                  <a:pt x="3054101" y="888012"/>
                  <a:pt x="3038375" y="855206"/>
                  <a:pt x="3019155" y="829176"/>
                </a:cubicBezTo>
                <a:cubicBezTo>
                  <a:pt x="2977562" y="772850"/>
                  <a:pt x="2977384" y="772045"/>
                  <a:pt x="3008672" y="781874"/>
                </a:cubicBezTo>
                <a:cubicBezTo>
                  <a:pt x="3030807" y="788828"/>
                  <a:pt x="3031007" y="787789"/>
                  <a:pt x="3010779" y="770961"/>
                </a:cubicBezTo>
                <a:cubicBezTo>
                  <a:pt x="2986535" y="750791"/>
                  <a:pt x="2985012" y="746959"/>
                  <a:pt x="2982588" y="699991"/>
                </a:cubicBezTo>
                <a:cubicBezTo>
                  <a:pt x="2981368" y="676345"/>
                  <a:pt x="2979385" y="674617"/>
                  <a:pt x="2974574" y="693008"/>
                </a:cubicBezTo>
                <a:cubicBezTo>
                  <a:pt x="2971058" y="706451"/>
                  <a:pt x="2959941" y="717449"/>
                  <a:pt x="2949869" y="717449"/>
                </a:cubicBezTo>
                <a:cubicBezTo>
                  <a:pt x="2924179" y="717449"/>
                  <a:pt x="2911812" y="661670"/>
                  <a:pt x="2935489" y="652592"/>
                </a:cubicBezTo>
                <a:cubicBezTo>
                  <a:pt x="2945939" y="648585"/>
                  <a:pt x="2951041" y="636329"/>
                  <a:pt x="2946825" y="625356"/>
                </a:cubicBezTo>
                <a:cubicBezTo>
                  <a:pt x="2941261" y="610868"/>
                  <a:pt x="2945995" y="608023"/>
                  <a:pt x="2964113" y="614970"/>
                </a:cubicBezTo>
                <a:cubicBezTo>
                  <a:pt x="2983679" y="622472"/>
                  <a:pt x="2987066" y="619336"/>
                  <a:pt x="2979808" y="600437"/>
                </a:cubicBezTo>
                <a:cubicBezTo>
                  <a:pt x="2973974" y="585250"/>
                  <a:pt x="2976014" y="579711"/>
                  <a:pt x="2985323" y="585460"/>
                </a:cubicBezTo>
                <a:cubicBezTo>
                  <a:pt x="2993447" y="590476"/>
                  <a:pt x="2996555" y="603796"/>
                  <a:pt x="2992229" y="615058"/>
                </a:cubicBezTo>
                <a:cubicBezTo>
                  <a:pt x="2987903" y="626321"/>
                  <a:pt x="2999887" y="663316"/>
                  <a:pt x="3018860" y="697269"/>
                </a:cubicBezTo>
                <a:cubicBezTo>
                  <a:pt x="3037833" y="731222"/>
                  <a:pt x="3050184" y="770078"/>
                  <a:pt x="3046307" y="783615"/>
                </a:cubicBezTo>
                <a:cubicBezTo>
                  <a:pt x="3042302" y="797600"/>
                  <a:pt x="3046223" y="795062"/>
                  <a:pt x="3055387" y="777739"/>
                </a:cubicBezTo>
                <a:cubicBezTo>
                  <a:pt x="3068721" y="752536"/>
                  <a:pt x="3066096" y="738488"/>
                  <a:pt x="3040247" y="696700"/>
                </a:cubicBezTo>
                <a:cubicBezTo>
                  <a:pt x="3023049" y="668897"/>
                  <a:pt x="3011696" y="643434"/>
                  <a:pt x="3015019" y="640113"/>
                </a:cubicBezTo>
                <a:cubicBezTo>
                  <a:pt x="3023254" y="631884"/>
                  <a:pt x="3104779" y="748791"/>
                  <a:pt x="3116468" y="785593"/>
                </a:cubicBezTo>
                <a:cubicBezTo>
                  <a:pt x="3121643" y="801884"/>
                  <a:pt x="3130456" y="815212"/>
                  <a:pt x="3136052" y="815212"/>
                </a:cubicBezTo>
                <a:cubicBezTo>
                  <a:pt x="3157452" y="815212"/>
                  <a:pt x="3305713" y="1144935"/>
                  <a:pt x="3305713" y="1192527"/>
                </a:cubicBezTo>
                <a:cubicBezTo>
                  <a:pt x="3305713" y="1204760"/>
                  <a:pt x="3295567" y="1200641"/>
                  <a:pt x="3277211" y="1180957"/>
                </a:cubicBezTo>
                <a:cubicBezTo>
                  <a:pt x="3251608" y="1153499"/>
                  <a:pt x="3221844" y="1140393"/>
                  <a:pt x="3221844" y="1156576"/>
                </a:cubicBezTo>
                <a:cubicBezTo>
                  <a:pt x="3221844" y="1166189"/>
                  <a:pt x="3279872" y="1262115"/>
                  <a:pt x="3285688" y="1262115"/>
                </a:cubicBezTo>
                <a:cubicBezTo>
                  <a:pt x="3288531" y="1262115"/>
                  <a:pt x="3286900" y="1251812"/>
                  <a:pt x="3282063" y="1239218"/>
                </a:cubicBezTo>
                <a:cubicBezTo>
                  <a:pt x="3274846" y="1220428"/>
                  <a:pt x="3277877" y="1218897"/>
                  <a:pt x="3298960" y="1230685"/>
                </a:cubicBezTo>
                <a:cubicBezTo>
                  <a:pt x="3313090" y="1238586"/>
                  <a:pt x="3325887" y="1256745"/>
                  <a:pt x="3327398" y="1271040"/>
                </a:cubicBezTo>
                <a:cubicBezTo>
                  <a:pt x="3328910" y="1285334"/>
                  <a:pt x="3334135" y="1315885"/>
                  <a:pt x="3339011" y="1338928"/>
                </a:cubicBezTo>
                <a:cubicBezTo>
                  <a:pt x="3343887" y="1361972"/>
                  <a:pt x="3357090" y="1445126"/>
                  <a:pt x="3368351" y="1523713"/>
                </a:cubicBezTo>
                <a:cubicBezTo>
                  <a:pt x="3390484" y="1678168"/>
                  <a:pt x="3379616" y="1877351"/>
                  <a:pt x="3339410" y="2054059"/>
                </a:cubicBezTo>
                <a:cubicBezTo>
                  <a:pt x="3328564" y="2101724"/>
                  <a:pt x="3319656" y="2161428"/>
                  <a:pt x="3319614" y="2186732"/>
                </a:cubicBezTo>
                <a:cubicBezTo>
                  <a:pt x="3319483" y="2263757"/>
                  <a:pt x="3292235" y="2339972"/>
                  <a:pt x="3262000" y="2347869"/>
                </a:cubicBezTo>
                <a:cubicBezTo>
                  <a:pt x="3246854" y="2351827"/>
                  <a:pt x="3218935" y="2385675"/>
                  <a:pt x="3199960" y="2423086"/>
                </a:cubicBezTo>
                <a:cubicBezTo>
                  <a:pt x="3164094" y="2493803"/>
                  <a:pt x="3141189" y="2514220"/>
                  <a:pt x="3158896" y="2459686"/>
                </a:cubicBezTo>
                <a:close/>
                <a:moveTo>
                  <a:pt x="3252352" y="1119446"/>
                </a:moveTo>
                <a:cubicBezTo>
                  <a:pt x="3242322" y="1109425"/>
                  <a:pt x="3235811" y="1108600"/>
                  <a:pt x="3235811" y="1117351"/>
                </a:cubicBezTo>
                <a:cubicBezTo>
                  <a:pt x="3235811" y="1135993"/>
                  <a:pt x="3252342" y="1152509"/>
                  <a:pt x="3261671" y="1143188"/>
                </a:cubicBezTo>
                <a:cubicBezTo>
                  <a:pt x="3265643" y="1139219"/>
                  <a:pt x="3261449" y="1128535"/>
                  <a:pt x="3252352" y="1119446"/>
                </a:cubicBezTo>
                <a:close/>
                <a:moveTo>
                  <a:pt x="3215527" y="1118980"/>
                </a:moveTo>
                <a:cubicBezTo>
                  <a:pt x="3203840" y="1065730"/>
                  <a:pt x="3156023" y="983082"/>
                  <a:pt x="3136827" y="982952"/>
                </a:cubicBezTo>
                <a:cubicBezTo>
                  <a:pt x="3111259" y="982787"/>
                  <a:pt x="3075873" y="1041117"/>
                  <a:pt x="3084982" y="1068416"/>
                </a:cubicBezTo>
                <a:cubicBezTo>
                  <a:pt x="3088382" y="1078609"/>
                  <a:pt x="3103267" y="1087580"/>
                  <a:pt x="3118057" y="1088353"/>
                </a:cubicBezTo>
                <a:cubicBezTo>
                  <a:pt x="3190706" y="1092150"/>
                  <a:pt x="3207723" y="1095367"/>
                  <a:pt x="3206195" y="1105011"/>
                </a:cubicBezTo>
                <a:cubicBezTo>
                  <a:pt x="3203640" y="1121182"/>
                  <a:pt x="3207236" y="1136434"/>
                  <a:pt x="3213603" y="1136434"/>
                </a:cubicBezTo>
                <a:cubicBezTo>
                  <a:pt x="3216767" y="1136434"/>
                  <a:pt x="3217631" y="1128578"/>
                  <a:pt x="3215523" y="1118977"/>
                </a:cubicBezTo>
                <a:close/>
                <a:moveTo>
                  <a:pt x="1250889" y="2399212"/>
                </a:moveTo>
                <a:cubicBezTo>
                  <a:pt x="1250889" y="2387051"/>
                  <a:pt x="1258358" y="2379587"/>
                  <a:pt x="1267488" y="2382628"/>
                </a:cubicBezTo>
                <a:cubicBezTo>
                  <a:pt x="1293407" y="2391260"/>
                  <a:pt x="1297705" y="2421325"/>
                  <a:pt x="1273021" y="2421325"/>
                </a:cubicBezTo>
                <a:cubicBezTo>
                  <a:pt x="1260848" y="2421325"/>
                  <a:pt x="1250888" y="2411374"/>
                  <a:pt x="1250888" y="2399212"/>
                </a:cubicBezTo>
                <a:close/>
                <a:moveTo>
                  <a:pt x="1299954" y="2379655"/>
                </a:moveTo>
                <a:cubicBezTo>
                  <a:pt x="1295125" y="2371848"/>
                  <a:pt x="1300980" y="2365462"/>
                  <a:pt x="1312966" y="2365462"/>
                </a:cubicBezTo>
                <a:cubicBezTo>
                  <a:pt x="1337519" y="2365462"/>
                  <a:pt x="1341135" y="2373842"/>
                  <a:pt x="1321746" y="2385814"/>
                </a:cubicBezTo>
                <a:cubicBezTo>
                  <a:pt x="1314589" y="2390233"/>
                  <a:pt x="1304783" y="2387462"/>
                  <a:pt x="1299954" y="2379656"/>
                </a:cubicBezTo>
                <a:close/>
                <a:moveTo>
                  <a:pt x="1007433" y="2342514"/>
                </a:moveTo>
                <a:cubicBezTo>
                  <a:pt x="995730" y="2312044"/>
                  <a:pt x="1011268" y="2297882"/>
                  <a:pt x="1027779" y="2323968"/>
                </a:cubicBezTo>
                <a:cubicBezTo>
                  <a:pt x="1044309" y="2350082"/>
                  <a:pt x="1044660" y="2365461"/>
                  <a:pt x="1028728" y="2365461"/>
                </a:cubicBezTo>
                <a:cubicBezTo>
                  <a:pt x="1021863" y="2365461"/>
                  <a:pt x="1012279" y="2355134"/>
                  <a:pt x="1007433" y="2342514"/>
                </a:cubicBezTo>
                <a:close/>
                <a:moveTo>
                  <a:pt x="887454" y="2198306"/>
                </a:moveTo>
                <a:cubicBezTo>
                  <a:pt x="887454" y="2190866"/>
                  <a:pt x="878019" y="2188395"/>
                  <a:pt x="866487" y="2192817"/>
                </a:cubicBezTo>
                <a:cubicBezTo>
                  <a:pt x="841009" y="2202585"/>
                  <a:pt x="838705" y="2179007"/>
                  <a:pt x="863155" y="2158732"/>
                </a:cubicBezTo>
                <a:cubicBezTo>
                  <a:pt x="876221" y="2147898"/>
                  <a:pt x="884936" y="2152884"/>
                  <a:pt x="896785" y="2177971"/>
                </a:cubicBezTo>
                <a:cubicBezTo>
                  <a:pt x="905582" y="2196595"/>
                  <a:pt x="907081" y="2211833"/>
                  <a:pt x="900117" y="2211833"/>
                </a:cubicBezTo>
                <a:cubicBezTo>
                  <a:pt x="893152" y="2211833"/>
                  <a:pt x="887454" y="2205746"/>
                  <a:pt x="887454" y="2198306"/>
                </a:cubicBezTo>
                <a:close/>
                <a:moveTo>
                  <a:pt x="614577" y="2180337"/>
                </a:moveTo>
                <a:cubicBezTo>
                  <a:pt x="599366" y="2171959"/>
                  <a:pt x="578700" y="2153622"/>
                  <a:pt x="568654" y="2139589"/>
                </a:cubicBezTo>
                <a:cubicBezTo>
                  <a:pt x="549209" y="2112423"/>
                  <a:pt x="510039" y="2104705"/>
                  <a:pt x="510039" y="2128038"/>
                </a:cubicBezTo>
                <a:cubicBezTo>
                  <a:pt x="510039" y="2135720"/>
                  <a:pt x="497458" y="2142004"/>
                  <a:pt x="482082" y="2142004"/>
                </a:cubicBezTo>
                <a:cubicBezTo>
                  <a:pt x="466706" y="2142004"/>
                  <a:pt x="454126" y="2135719"/>
                  <a:pt x="454126" y="2128038"/>
                </a:cubicBezTo>
                <a:cubicBezTo>
                  <a:pt x="454126" y="2120357"/>
                  <a:pt x="441545" y="2114072"/>
                  <a:pt x="426170" y="2114072"/>
                </a:cubicBezTo>
                <a:cubicBezTo>
                  <a:pt x="410794" y="2114072"/>
                  <a:pt x="398213" y="2107787"/>
                  <a:pt x="398213" y="2100106"/>
                </a:cubicBezTo>
                <a:cubicBezTo>
                  <a:pt x="398213" y="2092425"/>
                  <a:pt x="404556" y="2086140"/>
                  <a:pt x="412310" y="2086140"/>
                </a:cubicBezTo>
                <a:cubicBezTo>
                  <a:pt x="439912" y="2086140"/>
                  <a:pt x="393058" y="2032994"/>
                  <a:pt x="345466" y="2010316"/>
                </a:cubicBezTo>
                <a:cubicBezTo>
                  <a:pt x="313659" y="1995161"/>
                  <a:pt x="300327" y="1980689"/>
                  <a:pt x="305578" y="1967016"/>
                </a:cubicBezTo>
                <a:cubicBezTo>
                  <a:pt x="310265" y="1954814"/>
                  <a:pt x="305312" y="1946478"/>
                  <a:pt x="293376" y="1946478"/>
                </a:cubicBezTo>
                <a:cubicBezTo>
                  <a:pt x="281261" y="1946478"/>
                  <a:pt x="276480" y="1954793"/>
                  <a:pt x="281332" y="1967427"/>
                </a:cubicBezTo>
                <a:cubicBezTo>
                  <a:pt x="287187" y="1982669"/>
                  <a:pt x="279678" y="1988375"/>
                  <a:pt x="253762" y="1988375"/>
                </a:cubicBezTo>
                <a:cubicBezTo>
                  <a:pt x="234173" y="1988375"/>
                  <a:pt x="214258" y="1982090"/>
                  <a:pt x="209507" y="1974410"/>
                </a:cubicBezTo>
                <a:cubicBezTo>
                  <a:pt x="204755" y="1966728"/>
                  <a:pt x="213820" y="1960444"/>
                  <a:pt x="229649" y="1960444"/>
                </a:cubicBezTo>
                <a:cubicBezTo>
                  <a:pt x="245479" y="1960444"/>
                  <a:pt x="259217" y="1954159"/>
                  <a:pt x="260178" y="1946478"/>
                </a:cubicBezTo>
                <a:cubicBezTo>
                  <a:pt x="261139" y="1938796"/>
                  <a:pt x="262712" y="1926751"/>
                  <a:pt x="263673" y="1919709"/>
                </a:cubicBezTo>
                <a:cubicBezTo>
                  <a:pt x="266506" y="1898950"/>
                  <a:pt x="286387" y="1884392"/>
                  <a:pt x="286387" y="1903076"/>
                </a:cubicBezTo>
                <a:cubicBezTo>
                  <a:pt x="286387" y="1912491"/>
                  <a:pt x="291965" y="1916750"/>
                  <a:pt x="298782" y="1912541"/>
                </a:cubicBezTo>
                <a:cubicBezTo>
                  <a:pt x="305599" y="1908332"/>
                  <a:pt x="318949" y="1914245"/>
                  <a:pt x="328450" y="1925683"/>
                </a:cubicBezTo>
                <a:cubicBezTo>
                  <a:pt x="337951" y="1937120"/>
                  <a:pt x="340551" y="1946478"/>
                  <a:pt x="334227" y="1946478"/>
                </a:cubicBezTo>
                <a:cubicBezTo>
                  <a:pt x="327904" y="1946478"/>
                  <a:pt x="330013" y="1953753"/>
                  <a:pt x="338912" y="1962645"/>
                </a:cubicBezTo>
                <a:cubicBezTo>
                  <a:pt x="351169" y="1974890"/>
                  <a:pt x="360056" y="1974698"/>
                  <a:pt x="375550" y="1961850"/>
                </a:cubicBezTo>
                <a:cubicBezTo>
                  <a:pt x="391964" y="1948240"/>
                  <a:pt x="409513" y="1951727"/>
                  <a:pt x="464383" y="1979509"/>
                </a:cubicBezTo>
                <a:cubicBezTo>
                  <a:pt x="501991" y="1998550"/>
                  <a:pt x="540998" y="2024045"/>
                  <a:pt x="551066" y="2036167"/>
                </a:cubicBezTo>
                <a:cubicBezTo>
                  <a:pt x="561135" y="2048288"/>
                  <a:pt x="586702" y="2058206"/>
                  <a:pt x="607884" y="2058206"/>
                </a:cubicBezTo>
                <a:cubicBezTo>
                  <a:pt x="646796" y="2058206"/>
                  <a:pt x="685296" y="2028478"/>
                  <a:pt x="668335" y="2011532"/>
                </a:cubicBezTo>
                <a:cubicBezTo>
                  <a:pt x="663277" y="2006477"/>
                  <a:pt x="666105" y="2002342"/>
                  <a:pt x="674621" y="2002342"/>
                </a:cubicBezTo>
                <a:cubicBezTo>
                  <a:pt x="704433" y="2002342"/>
                  <a:pt x="706916" y="2030173"/>
                  <a:pt x="679707" y="2059353"/>
                </a:cubicBezTo>
                <a:cubicBezTo>
                  <a:pt x="661299" y="2079093"/>
                  <a:pt x="643030" y="2085867"/>
                  <a:pt x="624257" y="2079914"/>
                </a:cubicBezTo>
                <a:cubicBezTo>
                  <a:pt x="575362" y="2064409"/>
                  <a:pt x="572398" y="2101912"/>
                  <a:pt x="619216" y="2143708"/>
                </a:cubicBezTo>
                <a:cubicBezTo>
                  <a:pt x="664952" y="2184537"/>
                  <a:pt x="662163" y="2206544"/>
                  <a:pt x="614575" y="2180335"/>
                </a:cubicBezTo>
                <a:close/>
                <a:moveTo>
                  <a:pt x="781025" y="2139435"/>
                </a:moveTo>
                <a:cubicBezTo>
                  <a:pt x="774524" y="2128925"/>
                  <a:pt x="778562" y="2126176"/>
                  <a:pt x="792596" y="2131556"/>
                </a:cubicBezTo>
                <a:cubicBezTo>
                  <a:pt x="804452" y="2136102"/>
                  <a:pt x="820499" y="2133480"/>
                  <a:pt x="828256" y="2125730"/>
                </a:cubicBezTo>
                <a:cubicBezTo>
                  <a:pt x="837743" y="2116252"/>
                  <a:pt x="845435" y="2116609"/>
                  <a:pt x="851751" y="2126821"/>
                </a:cubicBezTo>
                <a:cubicBezTo>
                  <a:pt x="856917" y="2135171"/>
                  <a:pt x="859199" y="2142471"/>
                  <a:pt x="856824" y="2143042"/>
                </a:cubicBezTo>
                <a:cubicBezTo>
                  <a:pt x="812467" y="2153699"/>
                  <a:pt x="789161" y="2152590"/>
                  <a:pt x="781026" y="2139435"/>
                </a:cubicBezTo>
                <a:close/>
                <a:moveTo>
                  <a:pt x="151730" y="2097954"/>
                </a:moveTo>
                <a:cubicBezTo>
                  <a:pt x="145065" y="2087247"/>
                  <a:pt x="122536" y="2067639"/>
                  <a:pt x="101664" y="2054381"/>
                </a:cubicBezTo>
                <a:cubicBezTo>
                  <a:pt x="48221" y="2020434"/>
                  <a:pt x="28219" y="1979916"/>
                  <a:pt x="59067" y="1968085"/>
                </a:cubicBezTo>
                <a:cubicBezTo>
                  <a:pt x="72147" y="1963070"/>
                  <a:pt x="78308" y="1963503"/>
                  <a:pt x="72760" y="1969047"/>
                </a:cubicBezTo>
                <a:cubicBezTo>
                  <a:pt x="58607" y="1983186"/>
                  <a:pt x="105256" y="2031558"/>
                  <a:pt x="122674" y="2020804"/>
                </a:cubicBezTo>
                <a:cubicBezTo>
                  <a:pt x="130715" y="2015837"/>
                  <a:pt x="132701" y="2018850"/>
                  <a:pt x="127223" y="2027706"/>
                </a:cubicBezTo>
                <a:cubicBezTo>
                  <a:pt x="121343" y="2037212"/>
                  <a:pt x="131535" y="2046940"/>
                  <a:pt x="153020" y="2052327"/>
                </a:cubicBezTo>
                <a:cubicBezTo>
                  <a:pt x="191319" y="2061931"/>
                  <a:pt x="194717" y="2068733"/>
                  <a:pt x="175977" y="2098287"/>
                </a:cubicBezTo>
                <a:cubicBezTo>
                  <a:pt x="165736" y="2114441"/>
                  <a:pt x="161959" y="2114388"/>
                  <a:pt x="151730" y="2097952"/>
                </a:cubicBezTo>
                <a:close/>
                <a:moveTo>
                  <a:pt x="197045" y="2094202"/>
                </a:moveTo>
                <a:cubicBezTo>
                  <a:pt x="201242" y="2083274"/>
                  <a:pt x="214325" y="2070633"/>
                  <a:pt x="226119" y="2066112"/>
                </a:cubicBezTo>
                <a:cubicBezTo>
                  <a:pt x="241491" y="2060218"/>
                  <a:pt x="245142" y="2064191"/>
                  <a:pt x="239017" y="2080140"/>
                </a:cubicBezTo>
                <a:cubicBezTo>
                  <a:pt x="234317" y="2092378"/>
                  <a:pt x="230471" y="2105018"/>
                  <a:pt x="230471" y="2108230"/>
                </a:cubicBezTo>
                <a:cubicBezTo>
                  <a:pt x="230471" y="2111442"/>
                  <a:pt x="221233" y="2114071"/>
                  <a:pt x="209943" y="2114071"/>
                </a:cubicBezTo>
                <a:cubicBezTo>
                  <a:pt x="197934" y="2114071"/>
                  <a:pt x="192581" y="2105826"/>
                  <a:pt x="197045" y="2094202"/>
                </a:cubicBezTo>
                <a:close/>
                <a:moveTo>
                  <a:pt x="733693" y="2086140"/>
                </a:moveTo>
                <a:cubicBezTo>
                  <a:pt x="714840" y="2050945"/>
                  <a:pt x="730594" y="2050945"/>
                  <a:pt x="775627" y="2086140"/>
                </a:cubicBezTo>
                <a:cubicBezTo>
                  <a:pt x="810204" y="2113162"/>
                  <a:pt x="810246" y="2113454"/>
                  <a:pt x="779614" y="2113761"/>
                </a:cubicBezTo>
                <a:cubicBezTo>
                  <a:pt x="762586" y="2113932"/>
                  <a:pt x="741922" y="2101503"/>
                  <a:pt x="733692" y="2086140"/>
                </a:cubicBezTo>
                <a:close/>
                <a:moveTo>
                  <a:pt x="286385" y="2079981"/>
                </a:moveTo>
                <a:cubicBezTo>
                  <a:pt x="286385" y="2076593"/>
                  <a:pt x="292675" y="2069938"/>
                  <a:pt x="300363" y="2065191"/>
                </a:cubicBezTo>
                <a:cubicBezTo>
                  <a:pt x="308052" y="2060443"/>
                  <a:pt x="314341" y="2063215"/>
                  <a:pt x="314341" y="2071349"/>
                </a:cubicBezTo>
                <a:cubicBezTo>
                  <a:pt x="314341" y="2079484"/>
                  <a:pt x="308051" y="2086140"/>
                  <a:pt x="300363" y="2086140"/>
                </a:cubicBezTo>
                <a:cubicBezTo>
                  <a:pt x="292675" y="2086140"/>
                  <a:pt x="286385" y="2083368"/>
                  <a:pt x="286385" y="2079981"/>
                </a:cubicBezTo>
                <a:close/>
                <a:moveTo>
                  <a:pt x="336468" y="2060082"/>
                </a:moveTo>
                <a:cubicBezTo>
                  <a:pt x="330447" y="2050347"/>
                  <a:pt x="329295" y="2038612"/>
                  <a:pt x="333909" y="2034002"/>
                </a:cubicBezTo>
                <a:cubicBezTo>
                  <a:pt x="346419" y="2021502"/>
                  <a:pt x="360059" y="2039885"/>
                  <a:pt x="353302" y="2060138"/>
                </a:cubicBezTo>
                <a:cubicBezTo>
                  <a:pt x="348568" y="2074330"/>
                  <a:pt x="345275" y="2074319"/>
                  <a:pt x="336468" y="2060082"/>
                </a:cubicBezTo>
                <a:close/>
                <a:moveTo>
                  <a:pt x="142154" y="2007210"/>
                </a:moveTo>
                <a:cubicBezTo>
                  <a:pt x="136913" y="2001973"/>
                  <a:pt x="131881" y="1968884"/>
                  <a:pt x="130971" y="1933677"/>
                </a:cubicBezTo>
                <a:cubicBezTo>
                  <a:pt x="129579" y="1879775"/>
                  <a:pt x="127923" y="1876158"/>
                  <a:pt x="120488" y="1910773"/>
                </a:cubicBezTo>
                <a:cubicBezTo>
                  <a:pt x="115631" y="1933381"/>
                  <a:pt x="106940" y="1950664"/>
                  <a:pt x="101174" y="1949179"/>
                </a:cubicBezTo>
                <a:cubicBezTo>
                  <a:pt x="95408" y="1947695"/>
                  <a:pt x="85101" y="1946480"/>
                  <a:pt x="78268" y="1946480"/>
                </a:cubicBezTo>
                <a:cubicBezTo>
                  <a:pt x="49873" y="1946480"/>
                  <a:pt x="48306" y="1851071"/>
                  <a:pt x="75597" y="1783874"/>
                </a:cubicBezTo>
                <a:cubicBezTo>
                  <a:pt x="102433" y="1717795"/>
                  <a:pt x="106152" y="1718864"/>
                  <a:pt x="111733" y="1794266"/>
                </a:cubicBezTo>
                <a:cubicBezTo>
                  <a:pt x="115701" y="1847876"/>
                  <a:pt x="131879" y="1866085"/>
                  <a:pt x="169209" y="1858955"/>
                </a:cubicBezTo>
                <a:cubicBezTo>
                  <a:pt x="191107" y="1854773"/>
                  <a:pt x="202516" y="1859106"/>
                  <a:pt x="202516" y="1871606"/>
                </a:cubicBezTo>
                <a:cubicBezTo>
                  <a:pt x="202516" y="1882063"/>
                  <a:pt x="188363" y="1891016"/>
                  <a:pt x="171065" y="1891503"/>
                </a:cubicBezTo>
                <a:lnTo>
                  <a:pt x="139614" y="1892389"/>
                </a:lnTo>
                <a:lnTo>
                  <a:pt x="171065" y="1905019"/>
                </a:lnTo>
                <a:cubicBezTo>
                  <a:pt x="188363" y="1911966"/>
                  <a:pt x="202420" y="1925709"/>
                  <a:pt x="202302" y="1935558"/>
                </a:cubicBezTo>
                <a:cubicBezTo>
                  <a:pt x="202137" y="1949341"/>
                  <a:pt x="199320" y="1949100"/>
                  <a:pt x="190071" y="1934516"/>
                </a:cubicBezTo>
                <a:cubicBezTo>
                  <a:pt x="183461" y="1924095"/>
                  <a:pt x="174538" y="1921253"/>
                  <a:pt x="170240" y="1928200"/>
                </a:cubicBezTo>
                <a:cubicBezTo>
                  <a:pt x="165942" y="1935148"/>
                  <a:pt x="168205" y="1949959"/>
                  <a:pt x="175268" y="1961115"/>
                </a:cubicBezTo>
                <a:cubicBezTo>
                  <a:pt x="182331" y="1972270"/>
                  <a:pt x="187709" y="1990824"/>
                  <a:pt x="187220" y="2002346"/>
                </a:cubicBezTo>
                <a:cubicBezTo>
                  <a:pt x="186523" y="2018753"/>
                  <a:pt x="184688" y="2019168"/>
                  <a:pt x="178753" y="2004257"/>
                </a:cubicBezTo>
                <a:cubicBezTo>
                  <a:pt x="173417" y="1990852"/>
                  <a:pt x="168292" y="1989882"/>
                  <a:pt x="161428" y="2000975"/>
                </a:cubicBezTo>
                <a:cubicBezTo>
                  <a:pt x="156068" y="2009641"/>
                  <a:pt x="147394" y="2012447"/>
                  <a:pt x="142153" y="2007211"/>
                </a:cubicBezTo>
                <a:close/>
                <a:moveTo>
                  <a:pt x="1532811" y="1960446"/>
                </a:moveTo>
                <a:cubicBezTo>
                  <a:pt x="1539847" y="1939357"/>
                  <a:pt x="1562326" y="1937183"/>
                  <a:pt x="1568922" y="1956955"/>
                </a:cubicBezTo>
                <a:cubicBezTo>
                  <a:pt x="1572125" y="1966556"/>
                  <a:pt x="1564263" y="1974412"/>
                  <a:pt x="1551449" y="1974412"/>
                </a:cubicBezTo>
                <a:cubicBezTo>
                  <a:pt x="1538636" y="1974412"/>
                  <a:pt x="1530249" y="1968127"/>
                  <a:pt x="1532811" y="1960446"/>
                </a:cubicBezTo>
                <a:close/>
                <a:moveTo>
                  <a:pt x="357415" y="1940661"/>
                </a:moveTo>
                <a:cubicBezTo>
                  <a:pt x="356809" y="1925939"/>
                  <a:pt x="360112" y="1917690"/>
                  <a:pt x="364757" y="1922331"/>
                </a:cubicBezTo>
                <a:cubicBezTo>
                  <a:pt x="369402" y="1926972"/>
                  <a:pt x="369898" y="1939017"/>
                  <a:pt x="365860" y="1949099"/>
                </a:cubicBezTo>
                <a:cubicBezTo>
                  <a:pt x="361398" y="1960240"/>
                  <a:pt x="358086" y="1956931"/>
                  <a:pt x="357416" y="1940661"/>
                </a:cubicBezTo>
                <a:close/>
                <a:moveTo>
                  <a:pt x="12903" y="1859196"/>
                </a:moveTo>
                <a:cubicBezTo>
                  <a:pt x="-3109" y="1728309"/>
                  <a:pt x="-3339" y="1722343"/>
                  <a:pt x="7376" y="1715726"/>
                </a:cubicBezTo>
                <a:cubicBezTo>
                  <a:pt x="12827" y="1712360"/>
                  <a:pt x="21616" y="1748763"/>
                  <a:pt x="26907" y="1796620"/>
                </a:cubicBezTo>
                <a:cubicBezTo>
                  <a:pt x="32197" y="1844478"/>
                  <a:pt x="39968" y="1897777"/>
                  <a:pt x="44175" y="1915061"/>
                </a:cubicBezTo>
                <a:cubicBezTo>
                  <a:pt x="48382" y="1932344"/>
                  <a:pt x="45469" y="1946484"/>
                  <a:pt x="37702" y="1946484"/>
                </a:cubicBezTo>
                <a:cubicBezTo>
                  <a:pt x="29936" y="1946484"/>
                  <a:pt x="18776" y="1907205"/>
                  <a:pt x="12903" y="1859197"/>
                </a:cubicBezTo>
                <a:close/>
                <a:moveTo>
                  <a:pt x="229475" y="1942990"/>
                </a:moveTo>
                <a:cubicBezTo>
                  <a:pt x="218962" y="1907653"/>
                  <a:pt x="219183" y="1869653"/>
                  <a:pt x="230008" y="1851111"/>
                </a:cubicBezTo>
                <a:cubicBezTo>
                  <a:pt x="240422" y="1833280"/>
                  <a:pt x="243742" y="1841785"/>
                  <a:pt x="244067" y="1887123"/>
                </a:cubicBezTo>
                <a:cubicBezTo>
                  <a:pt x="244301" y="1919769"/>
                  <a:pt x="241347" y="1946478"/>
                  <a:pt x="237503" y="1946478"/>
                </a:cubicBezTo>
                <a:cubicBezTo>
                  <a:pt x="233659" y="1946478"/>
                  <a:pt x="230046" y="1944907"/>
                  <a:pt x="229475" y="1942987"/>
                </a:cubicBezTo>
                <a:close/>
                <a:moveTo>
                  <a:pt x="859537" y="1827470"/>
                </a:moveTo>
                <a:cubicBezTo>
                  <a:pt x="859537" y="1815784"/>
                  <a:pt x="843812" y="1799063"/>
                  <a:pt x="824592" y="1790314"/>
                </a:cubicBezTo>
                <a:cubicBezTo>
                  <a:pt x="794181" y="1776470"/>
                  <a:pt x="776182" y="1750957"/>
                  <a:pt x="796825" y="1750957"/>
                </a:cubicBezTo>
                <a:cubicBezTo>
                  <a:pt x="809715" y="1750957"/>
                  <a:pt x="866274" y="1785528"/>
                  <a:pt x="876799" y="1799838"/>
                </a:cubicBezTo>
                <a:cubicBezTo>
                  <a:pt x="891697" y="1820097"/>
                  <a:pt x="889776" y="1848718"/>
                  <a:pt x="873518" y="1848718"/>
                </a:cubicBezTo>
                <a:cubicBezTo>
                  <a:pt x="865831" y="1848718"/>
                  <a:pt x="859540" y="1839157"/>
                  <a:pt x="859540" y="1827469"/>
                </a:cubicBezTo>
                <a:close/>
                <a:moveTo>
                  <a:pt x="160626" y="1736994"/>
                </a:moveTo>
                <a:cubicBezTo>
                  <a:pt x="150482" y="1718056"/>
                  <a:pt x="150323" y="1709061"/>
                  <a:pt x="160134" y="1709061"/>
                </a:cubicBezTo>
                <a:cubicBezTo>
                  <a:pt x="168093" y="1709061"/>
                  <a:pt x="174604" y="1699264"/>
                  <a:pt x="174604" y="1687289"/>
                </a:cubicBezTo>
                <a:cubicBezTo>
                  <a:pt x="174604" y="1675314"/>
                  <a:pt x="180894" y="1669400"/>
                  <a:pt x="188582" y="1674147"/>
                </a:cubicBezTo>
                <a:cubicBezTo>
                  <a:pt x="206506" y="1685215"/>
                  <a:pt x="206937" y="1764927"/>
                  <a:pt x="189074" y="1764927"/>
                </a:cubicBezTo>
                <a:cubicBezTo>
                  <a:pt x="181656" y="1764927"/>
                  <a:pt x="168854" y="1752357"/>
                  <a:pt x="160625" y="1736995"/>
                </a:cubicBezTo>
                <a:close/>
                <a:moveTo>
                  <a:pt x="90948" y="1692429"/>
                </a:moveTo>
                <a:cubicBezTo>
                  <a:pt x="91066" y="1682374"/>
                  <a:pt x="97260" y="1664720"/>
                  <a:pt x="104712" y="1653198"/>
                </a:cubicBezTo>
                <a:cubicBezTo>
                  <a:pt x="115729" y="1636167"/>
                  <a:pt x="118303" y="1637972"/>
                  <a:pt x="118476" y="1662849"/>
                </a:cubicBezTo>
                <a:cubicBezTo>
                  <a:pt x="118594" y="1679678"/>
                  <a:pt x="112400" y="1697332"/>
                  <a:pt x="104712" y="1702079"/>
                </a:cubicBezTo>
                <a:cubicBezTo>
                  <a:pt x="97024" y="1706826"/>
                  <a:pt x="90830" y="1702484"/>
                  <a:pt x="90948" y="1692429"/>
                </a:cubicBezTo>
                <a:close/>
                <a:moveTo>
                  <a:pt x="5061" y="1649707"/>
                </a:moveTo>
                <a:cubicBezTo>
                  <a:pt x="-477" y="1510358"/>
                  <a:pt x="48961" y="1190883"/>
                  <a:pt x="77645" y="1180686"/>
                </a:cubicBezTo>
                <a:cubicBezTo>
                  <a:pt x="84846" y="1178125"/>
                  <a:pt x="90738" y="1161926"/>
                  <a:pt x="90738" y="1144687"/>
                </a:cubicBezTo>
                <a:cubicBezTo>
                  <a:pt x="90738" y="1106849"/>
                  <a:pt x="155765" y="941382"/>
                  <a:pt x="180838" y="915412"/>
                </a:cubicBezTo>
                <a:cubicBezTo>
                  <a:pt x="195676" y="900048"/>
                  <a:pt x="200239" y="900770"/>
                  <a:pt x="207482" y="919629"/>
                </a:cubicBezTo>
                <a:cubicBezTo>
                  <a:pt x="213050" y="934125"/>
                  <a:pt x="210662" y="938953"/>
                  <a:pt x="200907" y="932929"/>
                </a:cubicBezTo>
                <a:cubicBezTo>
                  <a:pt x="190770" y="926670"/>
                  <a:pt x="188662" y="933137"/>
                  <a:pt x="194672" y="952057"/>
                </a:cubicBezTo>
                <a:cubicBezTo>
                  <a:pt x="200756" y="971211"/>
                  <a:pt x="194634" y="989128"/>
                  <a:pt x="176112" y="1006368"/>
                </a:cubicBezTo>
                <a:cubicBezTo>
                  <a:pt x="146697" y="1033748"/>
                  <a:pt x="118696" y="1095535"/>
                  <a:pt x="118696" y="1133054"/>
                </a:cubicBezTo>
                <a:cubicBezTo>
                  <a:pt x="118696" y="1152024"/>
                  <a:pt x="122075" y="1151299"/>
                  <a:pt x="139218" y="1128653"/>
                </a:cubicBezTo>
                <a:cubicBezTo>
                  <a:pt x="150506" y="1113742"/>
                  <a:pt x="159941" y="1084260"/>
                  <a:pt x="160186" y="1063137"/>
                </a:cubicBezTo>
                <a:cubicBezTo>
                  <a:pt x="160430" y="1042014"/>
                  <a:pt x="166920" y="1024731"/>
                  <a:pt x="174608" y="1024731"/>
                </a:cubicBezTo>
                <a:cubicBezTo>
                  <a:pt x="199882" y="1024731"/>
                  <a:pt x="189208" y="1120450"/>
                  <a:pt x="157136" y="1181420"/>
                </a:cubicBezTo>
                <a:cubicBezTo>
                  <a:pt x="130201" y="1232620"/>
                  <a:pt x="125043" y="1236693"/>
                  <a:pt x="121218" y="1209782"/>
                </a:cubicBezTo>
                <a:cubicBezTo>
                  <a:pt x="118761" y="1192499"/>
                  <a:pt x="111632" y="1178359"/>
                  <a:pt x="105375" y="1178359"/>
                </a:cubicBezTo>
                <a:cubicBezTo>
                  <a:pt x="78094" y="1178359"/>
                  <a:pt x="64706" y="1350821"/>
                  <a:pt x="90739" y="1366897"/>
                </a:cubicBezTo>
                <a:cubicBezTo>
                  <a:pt x="113991" y="1381255"/>
                  <a:pt x="107825" y="1433923"/>
                  <a:pt x="83963" y="1424775"/>
                </a:cubicBezTo>
                <a:cubicBezTo>
                  <a:pt x="53169" y="1412969"/>
                  <a:pt x="38839" y="1453388"/>
                  <a:pt x="37642" y="1555438"/>
                </a:cubicBezTo>
                <a:cubicBezTo>
                  <a:pt x="36024" y="1693340"/>
                  <a:pt x="35813" y="1695097"/>
                  <a:pt x="20848" y="1695097"/>
                </a:cubicBezTo>
                <a:cubicBezTo>
                  <a:pt x="13160" y="1695097"/>
                  <a:pt x="6058" y="1674672"/>
                  <a:pt x="5066" y="1649708"/>
                </a:cubicBezTo>
                <a:close/>
                <a:moveTo>
                  <a:pt x="135846" y="1647490"/>
                </a:moveTo>
                <a:cubicBezTo>
                  <a:pt x="140141" y="1625043"/>
                  <a:pt x="136668" y="1616003"/>
                  <a:pt x="125406" y="1620320"/>
                </a:cubicBezTo>
                <a:cubicBezTo>
                  <a:pt x="103254" y="1628813"/>
                  <a:pt x="84001" y="1514679"/>
                  <a:pt x="104185" y="1494517"/>
                </a:cubicBezTo>
                <a:cubicBezTo>
                  <a:pt x="114207" y="1484504"/>
                  <a:pt x="118690" y="1492522"/>
                  <a:pt x="118690" y="1520459"/>
                </a:cubicBezTo>
                <a:cubicBezTo>
                  <a:pt x="118690" y="1545181"/>
                  <a:pt x="133099" y="1575920"/>
                  <a:pt x="155767" y="1599560"/>
                </a:cubicBezTo>
                <a:cubicBezTo>
                  <a:pt x="186732" y="1631851"/>
                  <a:pt x="189906" y="1641762"/>
                  <a:pt x="175023" y="1659679"/>
                </a:cubicBezTo>
                <a:cubicBezTo>
                  <a:pt x="148386" y="1691746"/>
                  <a:pt x="128559" y="1685579"/>
                  <a:pt x="135846" y="1647493"/>
                </a:cubicBezTo>
                <a:close/>
                <a:moveTo>
                  <a:pt x="1779330" y="1412980"/>
                </a:moveTo>
                <a:cubicBezTo>
                  <a:pt x="1792377" y="1399945"/>
                  <a:pt x="1799832" y="1399945"/>
                  <a:pt x="1812878" y="1412980"/>
                </a:cubicBezTo>
                <a:cubicBezTo>
                  <a:pt x="1825924" y="1426014"/>
                  <a:pt x="1822197" y="1429738"/>
                  <a:pt x="1796105" y="1429738"/>
                </a:cubicBezTo>
                <a:cubicBezTo>
                  <a:pt x="1770011" y="1429738"/>
                  <a:pt x="1766284" y="1426014"/>
                  <a:pt x="1779330" y="1412980"/>
                </a:cubicBezTo>
                <a:close/>
                <a:moveTo>
                  <a:pt x="1865999" y="1414977"/>
                </a:moveTo>
                <a:cubicBezTo>
                  <a:pt x="1865999" y="1406090"/>
                  <a:pt x="1874914" y="1402236"/>
                  <a:pt x="1885810" y="1406414"/>
                </a:cubicBezTo>
                <a:cubicBezTo>
                  <a:pt x="1896706" y="1410591"/>
                  <a:pt x="1909242" y="1404581"/>
                  <a:pt x="1913668" y="1393057"/>
                </a:cubicBezTo>
                <a:cubicBezTo>
                  <a:pt x="1918541" y="1380368"/>
                  <a:pt x="1928646" y="1376415"/>
                  <a:pt x="1939287" y="1383033"/>
                </a:cubicBezTo>
                <a:cubicBezTo>
                  <a:pt x="1948952" y="1389044"/>
                  <a:pt x="1970410" y="1392214"/>
                  <a:pt x="1986974" y="1390077"/>
                </a:cubicBezTo>
                <a:cubicBezTo>
                  <a:pt x="2003538" y="1387940"/>
                  <a:pt x="2021207" y="1392847"/>
                  <a:pt x="2026239" y="1400982"/>
                </a:cubicBezTo>
                <a:cubicBezTo>
                  <a:pt x="2031344" y="1409234"/>
                  <a:pt x="2024209" y="1416156"/>
                  <a:pt x="2010102" y="1416641"/>
                </a:cubicBezTo>
                <a:cubicBezTo>
                  <a:pt x="1996194" y="1417119"/>
                  <a:pt x="1958082" y="1420575"/>
                  <a:pt x="1925409" y="1424323"/>
                </a:cubicBezTo>
                <a:cubicBezTo>
                  <a:pt x="1885820" y="1428863"/>
                  <a:pt x="1866001" y="1425745"/>
                  <a:pt x="1866001" y="1414977"/>
                </a:cubicBezTo>
                <a:close/>
                <a:moveTo>
                  <a:pt x="2058902" y="1412980"/>
                </a:moveTo>
                <a:cubicBezTo>
                  <a:pt x="2071949" y="1399945"/>
                  <a:pt x="2079404" y="1399945"/>
                  <a:pt x="2092451" y="1412980"/>
                </a:cubicBezTo>
                <a:cubicBezTo>
                  <a:pt x="2105497" y="1426014"/>
                  <a:pt x="2101769" y="1429738"/>
                  <a:pt x="2075676" y="1429738"/>
                </a:cubicBezTo>
                <a:cubicBezTo>
                  <a:pt x="2049584" y="1429738"/>
                  <a:pt x="2045856" y="1426014"/>
                  <a:pt x="2058902" y="1412980"/>
                </a:cubicBezTo>
                <a:close/>
                <a:moveTo>
                  <a:pt x="1736372" y="1337784"/>
                </a:moveTo>
                <a:cubicBezTo>
                  <a:pt x="1715048" y="1326229"/>
                  <a:pt x="1690488" y="1321167"/>
                  <a:pt x="1681794" y="1326535"/>
                </a:cubicBezTo>
                <a:cubicBezTo>
                  <a:pt x="1672119" y="1332510"/>
                  <a:pt x="1669856" y="1330041"/>
                  <a:pt x="1675961" y="1320172"/>
                </a:cubicBezTo>
                <a:cubicBezTo>
                  <a:pt x="1682301" y="1309922"/>
                  <a:pt x="1675148" y="1304048"/>
                  <a:pt x="1656328" y="1304048"/>
                </a:cubicBezTo>
                <a:cubicBezTo>
                  <a:pt x="1640045" y="1304048"/>
                  <a:pt x="1629777" y="1308986"/>
                  <a:pt x="1633510" y="1315021"/>
                </a:cubicBezTo>
                <a:cubicBezTo>
                  <a:pt x="1637243" y="1321057"/>
                  <a:pt x="1628179" y="1325995"/>
                  <a:pt x="1613367" y="1325995"/>
                </a:cubicBezTo>
                <a:cubicBezTo>
                  <a:pt x="1576185" y="1325995"/>
                  <a:pt x="1579631" y="1306548"/>
                  <a:pt x="1620076" y="1288136"/>
                </a:cubicBezTo>
                <a:cubicBezTo>
                  <a:pt x="1647218" y="1275780"/>
                  <a:pt x="1670164" y="1279195"/>
                  <a:pt x="1738890" y="1305822"/>
                </a:cubicBezTo>
                <a:cubicBezTo>
                  <a:pt x="1822620" y="1338261"/>
                  <a:pt x="1847794" y="1360454"/>
                  <a:pt x="1799604" y="1359353"/>
                </a:cubicBezTo>
                <a:cubicBezTo>
                  <a:pt x="1786150" y="1359045"/>
                  <a:pt x="1757695" y="1349340"/>
                  <a:pt x="1736371" y="1337784"/>
                </a:cubicBezTo>
                <a:close/>
                <a:moveTo>
                  <a:pt x="2984294" y="1151249"/>
                </a:moveTo>
                <a:cubicBezTo>
                  <a:pt x="2984294" y="1143115"/>
                  <a:pt x="2990584" y="1136459"/>
                  <a:pt x="2998272" y="1136459"/>
                </a:cubicBezTo>
                <a:cubicBezTo>
                  <a:pt x="3005960" y="1136459"/>
                  <a:pt x="3012250" y="1139230"/>
                  <a:pt x="3012250" y="1142618"/>
                </a:cubicBezTo>
                <a:cubicBezTo>
                  <a:pt x="3012250" y="1146005"/>
                  <a:pt x="3005960" y="1152660"/>
                  <a:pt x="2998272" y="1157408"/>
                </a:cubicBezTo>
                <a:cubicBezTo>
                  <a:pt x="2990584" y="1162155"/>
                  <a:pt x="2984294" y="1159384"/>
                  <a:pt x="2984294" y="1151249"/>
                </a:cubicBezTo>
                <a:close/>
                <a:moveTo>
                  <a:pt x="3012251" y="892881"/>
                </a:moveTo>
                <a:cubicBezTo>
                  <a:pt x="3012251" y="889494"/>
                  <a:pt x="3018542" y="882839"/>
                  <a:pt x="3026229" y="878091"/>
                </a:cubicBezTo>
                <a:cubicBezTo>
                  <a:pt x="3033917" y="873344"/>
                  <a:pt x="3040207" y="876115"/>
                  <a:pt x="3040207" y="884250"/>
                </a:cubicBezTo>
                <a:cubicBezTo>
                  <a:pt x="3040207" y="892384"/>
                  <a:pt x="3033917" y="899040"/>
                  <a:pt x="3026229" y="899040"/>
                </a:cubicBezTo>
                <a:cubicBezTo>
                  <a:pt x="3018542" y="899040"/>
                  <a:pt x="3012251" y="896269"/>
                  <a:pt x="3012251" y="892881"/>
                </a:cubicBezTo>
                <a:close/>
                <a:moveTo>
                  <a:pt x="244544" y="823876"/>
                </a:moveTo>
                <a:cubicBezTo>
                  <a:pt x="244544" y="812354"/>
                  <a:pt x="250835" y="799042"/>
                  <a:pt x="258523" y="794295"/>
                </a:cubicBezTo>
                <a:cubicBezTo>
                  <a:pt x="266211" y="789548"/>
                  <a:pt x="272501" y="795091"/>
                  <a:pt x="272501" y="806613"/>
                </a:cubicBezTo>
                <a:cubicBezTo>
                  <a:pt x="272501" y="818134"/>
                  <a:pt x="266211" y="831446"/>
                  <a:pt x="258523" y="836193"/>
                </a:cubicBezTo>
                <a:cubicBezTo>
                  <a:pt x="250834" y="840940"/>
                  <a:pt x="244544" y="835398"/>
                  <a:pt x="244544" y="823876"/>
                </a:cubicBezTo>
                <a:close/>
                <a:moveTo>
                  <a:pt x="300457" y="823051"/>
                </a:moveTo>
                <a:cubicBezTo>
                  <a:pt x="300457" y="819664"/>
                  <a:pt x="306748" y="813008"/>
                  <a:pt x="314436" y="808261"/>
                </a:cubicBezTo>
                <a:cubicBezTo>
                  <a:pt x="322124" y="803513"/>
                  <a:pt x="328414" y="806285"/>
                  <a:pt x="328414" y="814420"/>
                </a:cubicBezTo>
                <a:cubicBezTo>
                  <a:pt x="328414" y="822554"/>
                  <a:pt x="322124" y="829210"/>
                  <a:pt x="314436" y="829210"/>
                </a:cubicBezTo>
                <a:cubicBezTo>
                  <a:pt x="306747" y="829210"/>
                  <a:pt x="300457" y="826439"/>
                  <a:pt x="300457" y="823051"/>
                </a:cubicBezTo>
                <a:close/>
                <a:moveTo>
                  <a:pt x="384325" y="746236"/>
                </a:moveTo>
                <a:cubicBezTo>
                  <a:pt x="384325" y="738101"/>
                  <a:pt x="390616" y="731445"/>
                  <a:pt x="398304" y="731445"/>
                </a:cubicBezTo>
                <a:cubicBezTo>
                  <a:pt x="405991" y="731445"/>
                  <a:pt x="412282" y="734217"/>
                  <a:pt x="412282" y="737604"/>
                </a:cubicBezTo>
                <a:cubicBezTo>
                  <a:pt x="412282" y="740992"/>
                  <a:pt x="405992" y="747647"/>
                  <a:pt x="398304" y="752394"/>
                </a:cubicBezTo>
                <a:cubicBezTo>
                  <a:pt x="390615" y="757142"/>
                  <a:pt x="384325" y="754371"/>
                  <a:pt x="384325" y="746236"/>
                </a:cubicBezTo>
                <a:close/>
                <a:moveTo>
                  <a:pt x="404975" y="619203"/>
                </a:moveTo>
                <a:cubicBezTo>
                  <a:pt x="400243" y="611554"/>
                  <a:pt x="388944" y="609747"/>
                  <a:pt x="379865" y="615187"/>
                </a:cubicBezTo>
                <a:cubicBezTo>
                  <a:pt x="370461" y="620822"/>
                  <a:pt x="371614" y="614911"/>
                  <a:pt x="382542" y="601449"/>
                </a:cubicBezTo>
                <a:cubicBezTo>
                  <a:pt x="402493" y="576876"/>
                  <a:pt x="447477" y="569591"/>
                  <a:pt x="459476" y="588990"/>
                </a:cubicBezTo>
                <a:cubicBezTo>
                  <a:pt x="463277" y="595134"/>
                  <a:pt x="454504" y="607575"/>
                  <a:pt x="439982" y="616636"/>
                </a:cubicBezTo>
                <a:cubicBezTo>
                  <a:pt x="422927" y="627277"/>
                  <a:pt x="410532" y="628186"/>
                  <a:pt x="404975" y="619203"/>
                </a:cubicBezTo>
                <a:close/>
                <a:moveTo>
                  <a:pt x="2253080" y="422602"/>
                </a:moveTo>
                <a:cubicBezTo>
                  <a:pt x="2239159" y="414511"/>
                  <a:pt x="2218390" y="411488"/>
                  <a:pt x="2206925" y="415883"/>
                </a:cubicBezTo>
                <a:cubicBezTo>
                  <a:pt x="2195154" y="420396"/>
                  <a:pt x="2189798" y="417865"/>
                  <a:pt x="2194621" y="410069"/>
                </a:cubicBezTo>
                <a:cubicBezTo>
                  <a:pt x="2199318" y="402476"/>
                  <a:pt x="2195451" y="396263"/>
                  <a:pt x="2186028" y="396263"/>
                </a:cubicBezTo>
                <a:cubicBezTo>
                  <a:pt x="2155039" y="396263"/>
                  <a:pt x="2186667" y="377774"/>
                  <a:pt x="2224560" y="373738"/>
                </a:cubicBezTo>
                <a:cubicBezTo>
                  <a:pt x="2268091" y="369101"/>
                  <a:pt x="2345914" y="405427"/>
                  <a:pt x="2333935" y="424790"/>
                </a:cubicBezTo>
                <a:cubicBezTo>
                  <a:pt x="2323168" y="442196"/>
                  <a:pt x="2285015" y="441163"/>
                  <a:pt x="2253078" y="422602"/>
                </a:cubicBezTo>
                <a:close/>
              </a:path>
            </a:pathLst>
          </a:custGeom>
          <a:solidFill>
            <a:srgbClr val="5DE1E6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99AAEE-F3F1-324F-8C97-E7D19D7CE6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2" y="5916550"/>
            <a:ext cx="1553783" cy="1144893"/>
          </a:xfrm>
          <a:prstGeom prst="rect">
            <a:avLst/>
          </a:prstGeom>
        </p:spPr>
      </p:pic>
      <p:sp>
        <p:nvSpPr>
          <p:cNvPr id="5" name="Google Shape;114;p2">
            <a:extLst>
              <a:ext uri="{FF2B5EF4-FFF2-40B4-BE49-F238E27FC236}">
                <a16:creationId xmlns:a16="http://schemas.microsoft.com/office/drawing/2014/main" id="{393DC35D-E413-227E-14BB-9600130FF7D3}"/>
              </a:ext>
            </a:extLst>
          </p:cNvPr>
          <p:cNvSpPr txBox="1"/>
          <p:nvPr/>
        </p:nvSpPr>
        <p:spPr>
          <a:xfrm>
            <a:off x="1207681" y="6087514"/>
            <a:ext cx="2263114" cy="40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3291"/>
              </a:lnSpc>
            </a:pPr>
            <a:r>
              <a:rPr lang="it-IT" sz="1600" b="1" dirty="0">
                <a:solidFill>
                  <a:srgbClr val="262323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EXTRACTION</a:t>
            </a:r>
            <a:endParaRPr sz="1200" b="1" dirty="0">
              <a:latin typeface="Montserrat" pitchFamily="2" charset="0"/>
            </a:endParaRPr>
          </a:p>
        </p:txBody>
      </p:sp>
      <p:sp>
        <p:nvSpPr>
          <p:cNvPr id="6" name="Google Shape;115;p2">
            <a:extLst>
              <a:ext uri="{FF2B5EF4-FFF2-40B4-BE49-F238E27FC236}">
                <a16:creationId xmlns:a16="http://schemas.microsoft.com/office/drawing/2014/main" id="{91DEF71D-CB61-BF99-FC54-7505EB982284}"/>
              </a:ext>
            </a:extLst>
          </p:cNvPr>
          <p:cNvSpPr txBox="1"/>
          <p:nvPr/>
        </p:nvSpPr>
        <p:spPr>
          <a:xfrm>
            <a:off x="4469506" y="6069975"/>
            <a:ext cx="2263114" cy="40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3291"/>
              </a:lnSpc>
            </a:pPr>
            <a:r>
              <a:rPr lang="it-IT" sz="1600" b="1" dirty="0">
                <a:solidFill>
                  <a:srgbClr val="262323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PROCESSING</a:t>
            </a:r>
            <a:endParaRPr sz="1200" b="1" dirty="0">
              <a:latin typeface="Montserrat" pitchFamily="2" charset="0"/>
            </a:endParaRPr>
          </a:p>
        </p:txBody>
      </p:sp>
      <p:sp>
        <p:nvSpPr>
          <p:cNvPr id="7" name="Google Shape;116;p2">
            <a:extLst>
              <a:ext uri="{FF2B5EF4-FFF2-40B4-BE49-F238E27FC236}">
                <a16:creationId xmlns:a16="http://schemas.microsoft.com/office/drawing/2014/main" id="{451E0E0E-CD4F-6BB3-6EC7-CF18D34A1495}"/>
              </a:ext>
            </a:extLst>
          </p:cNvPr>
          <p:cNvSpPr txBox="1"/>
          <p:nvPr/>
        </p:nvSpPr>
        <p:spPr>
          <a:xfrm>
            <a:off x="6651661" y="6180429"/>
            <a:ext cx="4222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262323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CO2 CAPTURING </a:t>
            </a:r>
            <a:endParaRPr sz="1200" b="1" dirty="0">
              <a:latin typeface="Montserrat" pitchFamily="2" charset="0"/>
            </a:endParaRPr>
          </a:p>
          <a:p>
            <a:pPr algn="ctr"/>
            <a:r>
              <a:rPr lang="it-IT" sz="1600" b="1" dirty="0">
                <a:solidFill>
                  <a:srgbClr val="262323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AND OFFSETTING</a:t>
            </a:r>
            <a:endParaRPr sz="1200" b="1" dirty="0">
              <a:latin typeface="Montserrat" pitchFamily="2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1CFBE12-7FE5-76E0-CBF6-4ABCBE9FA552}"/>
              </a:ext>
            </a:extLst>
          </p:cNvPr>
          <p:cNvGrpSpPr/>
          <p:nvPr/>
        </p:nvGrpSpPr>
        <p:grpSpPr>
          <a:xfrm>
            <a:off x="1079382" y="5864668"/>
            <a:ext cx="9855200" cy="146804"/>
            <a:chOff x="2146788" y="11767789"/>
            <a:chExt cx="14782800" cy="220206"/>
          </a:xfrm>
        </p:grpSpPr>
        <p:cxnSp>
          <p:nvCxnSpPr>
            <p:cNvPr id="14" name="Google Shape;118;p2">
              <a:extLst>
                <a:ext uri="{FF2B5EF4-FFF2-40B4-BE49-F238E27FC236}">
                  <a16:creationId xmlns:a16="http://schemas.microsoft.com/office/drawing/2014/main" id="{32050D84-B3BD-E76C-F5F6-76A70B5CA798}"/>
                </a:ext>
              </a:extLst>
            </p:cNvPr>
            <p:cNvCxnSpPr/>
            <p:nvPr/>
          </p:nvCxnSpPr>
          <p:spPr>
            <a:xfrm flipH="1">
              <a:off x="2146788" y="11866832"/>
              <a:ext cx="14782800" cy="8237"/>
            </a:xfrm>
            <a:prstGeom prst="straightConnector1">
              <a:avLst/>
            </a:prstGeom>
            <a:noFill/>
            <a:ln w="63500" cap="rnd" cmpd="sng">
              <a:solidFill>
                <a:srgbClr val="01185D"/>
              </a:solidFill>
              <a:prstDash val="dot"/>
              <a:round/>
              <a:headEnd type="stealth" w="lg" len="lg"/>
              <a:tailEnd type="none" w="sm" len="sm"/>
            </a:ln>
          </p:spPr>
        </p:cxnSp>
        <p:sp>
          <p:nvSpPr>
            <p:cNvPr id="15" name="Google Shape;119;p2">
              <a:extLst>
                <a:ext uri="{FF2B5EF4-FFF2-40B4-BE49-F238E27FC236}">
                  <a16:creationId xmlns:a16="http://schemas.microsoft.com/office/drawing/2014/main" id="{7BE63117-4B43-7011-AEB6-1AE7DF064A48}"/>
                </a:ext>
              </a:extLst>
            </p:cNvPr>
            <p:cNvSpPr/>
            <p:nvPr/>
          </p:nvSpPr>
          <p:spPr>
            <a:xfrm>
              <a:off x="3962640" y="11767789"/>
              <a:ext cx="214561" cy="214561"/>
            </a:xfrm>
            <a:prstGeom prst="ellipse">
              <a:avLst/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0;p2">
              <a:extLst>
                <a:ext uri="{FF2B5EF4-FFF2-40B4-BE49-F238E27FC236}">
                  <a16:creationId xmlns:a16="http://schemas.microsoft.com/office/drawing/2014/main" id="{304277C8-1C2B-87E0-FADF-C5E6282EF075}"/>
                </a:ext>
              </a:extLst>
            </p:cNvPr>
            <p:cNvSpPr/>
            <p:nvPr/>
          </p:nvSpPr>
          <p:spPr>
            <a:xfrm>
              <a:off x="13667027" y="11773434"/>
              <a:ext cx="214561" cy="214561"/>
            </a:xfrm>
            <a:prstGeom prst="ellipse">
              <a:avLst/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21;p2">
              <a:extLst>
                <a:ext uri="{FF2B5EF4-FFF2-40B4-BE49-F238E27FC236}">
                  <a16:creationId xmlns:a16="http://schemas.microsoft.com/office/drawing/2014/main" id="{D72024C4-ED87-1459-17C2-64F6CB445C59}"/>
                </a:ext>
              </a:extLst>
            </p:cNvPr>
            <p:cNvSpPr/>
            <p:nvPr/>
          </p:nvSpPr>
          <p:spPr>
            <a:xfrm>
              <a:off x="8929310" y="11767789"/>
              <a:ext cx="214561" cy="214561"/>
            </a:xfrm>
            <a:prstGeom prst="ellipse">
              <a:avLst/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TextBox 21">
            <a:extLst>
              <a:ext uri="{FF2B5EF4-FFF2-40B4-BE49-F238E27FC236}">
                <a16:creationId xmlns:a16="http://schemas.microsoft.com/office/drawing/2014/main" id="{C0451719-FCAA-388E-9766-E604BCB1D655}"/>
              </a:ext>
            </a:extLst>
          </p:cNvPr>
          <p:cNvSpPr txBox="1"/>
          <p:nvPr/>
        </p:nvSpPr>
        <p:spPr>
          <a:xfrm>
            <a:off x="466828" y="31357"/>
            <a:ext cx="11296277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>
              <a:lnSpc>
                <a:spcPct val="108888"/>
              </a:lnSpc>
              <a:defRPr sz="3600" b="1">
                <a:solidFill>
                  <a:schemeClr val="lt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dirty="0"/>
              <a:t>SOLUTIONS TO ENABLE </a:t>
            </a:r>
          </a:p>
          <a:p>
            <a:r>
              <a:rPr lang="en-US" dirty="0">
                <a:solidFill>
                  <a:srgbClr val="5DE1E6"/>
                </a:solidFill>
              </a:rPr>
              <a:t>FASTER INTEGRATION OF RENEWABLES</a:t>
            </a:r>
          </a:p>
        </p:txBody>
      </p:sp>
      <p:sp>
        <p:nvSpPr>
          <p:cNvPr id="32" name="Google Shape;113;p2">
            <a:extLst>
              <a:ext uri="{FF2B5EF4-FFF2-40B4-BE49-F238E27FC236}">
                <a16:creationId xmlns:a16="http://schemas.microsoft.com/office/drawing/2014/main" id="{3F568C83-C0E1-948B-913F-D83D00820DDD}"/>
              </a:ext>
            </a:extLst>
          </p:cNvPr>
          <p:cNvSpPr txBox="1"/>
          <p:nvPr/>
        </p:nvSpPr>
        <p:spPr>
          <a:xfrm>
            <a:off x="2455204" y="4996596"/>
            <a:ext cx="7103556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9964"/>
              </a:lnSpc>
            </a:pPr>
            <a:r>
              <a:rPr lang="it-IT" sz="2667" b="1" dirty="0">
                <a:solidFill>
                  <a:srgbClr val="5DE1E6"/>
                </a:solidFill>
                <a:latin typeface="Montserrat"/>
                <a:ea typeface="Montserrat"/>
                <a:cs typeface="Montserrat"/>
                <a:sym typeface="Montserrat"/>
              </a:rPr>
              <a:t>LINEAR SUPPLY CHAIN </a:t>
            </a:r>
            <a:endParaRPr sz="1333" dirty="0"/>
          </a:p>
        </p:txBody>
      </p:sp>
      <p:grpSp>
        <p:nvGrpSpPr>
          <p:cNvPr id="2" name="Google Shape;135;p3">
            <a:extLst>
              <a:ext uri="{FF2B5EF4-FFF2-40B4-BE49-F238E27FC236}">
                <a16:creationId xmlns:a16="http://schemas.microsoft.com/office/drawing/2014/main" id="{B9D7B2BE-8686-D6DA-6857-0CF4E571FA48}"/>
              </a:ext>
            </a:extLst>
          </p:cNvPr>
          <p:cNvGrpSpPr/>
          <p:nvPr/>
        </p:nvGrpSpPr>
        <p:grpSpPr>
          <a:xfrm rot="7344185">
            <a:off x="-2274216" y="-4925536"/>
            <a:ext cx="16620155" cy="16133797"/>
            <a:chOff x="5894074" y="2437587"/>
            <a:chExt cx="6273323" cy="6413937"/>
          </a:xfrm>
        </p:grpSpPr>
        <p:sp>
          <p:nvSpPr>
            <p:cNvPr id="18" name="Google Shape;136;p3">
              <a:extLst>
                <a:ext uri="{FF2B5EF4-FFF2-40B4-BE49-F238E27FC236}">
                  <a16:creationId xmlns:a16="http://schemas.microsoft.com/office/drawing/2014/main" id="{F4150DF9-9E5C-0F2B-60DC-828D551689E4}"/>
                </a:ext>
              </a:extLst>
            </p:cNvPr>
            <p:cNvSpPr/>
            <p:nvPr/>
          </p:nvSpPr>
          <p:spPr>
            <a:xfrm>
              <a:off x="5894074" y="2437587"/>
              <a:ext cx="6273323" cy="6185337"/>
            </a:xfrm>
            <a:prstGeom prst="ellipse">
              <a:avLst/>
            </a:prstGeom>
            <a:noFill/>
            <a:ln w="53975" cap="rnd" cmpd="sng">
              <a:solidFill>
                <a:srgbClr val="17365D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137;p3">
              <a:extLst>
                <a:ext uri="{FF2B5EF4-FFF2-40B4-BE49-F238E27FC236}">
                  <a16:creationId xmlns:a16="http://schemas.microsoft.com/office/drawing/2014/main" id="{16E09879-8D38-4B00-3415-6896823F2C5F}"/>
                </a:ext>
              </a:extLst>
            </p:cNvPr>
            <p:cNvSpPr/>
            <p:nvPr/>
          </p:nvSpPr>
          <p:spPr>
            <a:xfrm rot="-2496447">
              <a:off x="6445083" y="3307796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;p3">
              <a:extLst>
                <a:ext uri="{FF2B5EF4-FFF2-40B4-BE49-F238E27FC236}">
                  <a16:creationId xmlns:a16="http://schemas.microsoft.com/office/drawing/2014/main" id="{391D3CE2-AA69-6E3E-B216-584435C9AF7E}"/>
                </a:ext>
              </a:extLst>
            </p:cNvPr>
            <p:cNvSpPr/>
            <p:nvPr/>
          </p:nvSpPr>
          <p:spPr>
            <a:xfrm rot="10800000">
              <a:off x="9033957" y="8394324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9;p3">
              <a:extLst>
                <a:ext uri="{FF2B5EF4-FFF2-40B4-BE49-F238E27FC236}">
                  <a16:creationId xmlns:a16="http://schemas.microsoft.com/office/drawing/2014/main" id="{22E9E625-3730-C43E-D8CE-858B40CF351B}"/>
                </a:ext>
              </a:extLst>
            </p:cNvPr>
            <p:cNvSpPr/>
            <p:nvPr/>
          </p:nvSpPr>
          <p:spPr>
            <a:xfrm rot="2596135">
              <a:off x="10940464" y="3039261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40;p3">
              <a:extLst>
                <a:ext uri="{FF2B5EF4-FFF2-40B4-BE49-F238E27FC236}">
                  <a16:creationId xmlns:a16="http://schemas.microsoft.com/office/drawing/2014/main" id="{5B15A3DF-1A64-89DB-3B2E-0900804AD635}"/>
                </a:ext>
              </a:extLst>
            </p:cNvPr>
            <p:cNvSpPr/>
            <p:nvPr/>
          </p:nvSpPr>
          <p:spPr>
            <a:xfrm rot="6880028">
              <a:off x="11633424" y="6636159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41;p3">
              <a:extLst>
                <a:ext uri="{FF2B5EF4-FFF2-40B4-BE49-F238E27FC236}">
                  <a16:creationId xmlns:a16="http://schemas.microsoft.com/office/drawing/2014/main" id="{94272BE9-C02E-3DD5-CA91-F6F1686AC745}"/>
                </a:ext>
              </a:extLst>
            </p:cNvPr>
            <p:cNvSpPr/>
            <p:nvPr/>
          </p:nvSpPr>
          <p:spPr>
            <a:xfrm rot="-7949810">
              <a:off x="6216225" y="7044037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Google Shape;152;p3">
            <a:extLst>
              <a:ext uri="{FF2B5EF4-FFF2-40B4-BE49-F238E27FC236}">
                <a16:creationId xmlns:a16="http://schemas.microsoft.com/office/drawing/2014/main" id="{A4DFF71F-7BC0-F228-45C5-056B2D1F1EC9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105" y="6806201"/>
            <a:ext cx="1965391" cy="185103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01;p14">
            <a:extLst>
              <a:ext uri="{FF2B5EF4-FFF2-40B4-BE49-F238E27FC236}">
                <a16:creationId xmlns:a16="http://schemas.microsoft.com/office/drawing/2014/main" id="{5C8F3FD5-7CB3-E427-ECC0-1C06E5B2259D}"/>
              </a:ext>
            </a:extLst>
          </p:cNvPr>
          <p:cNvSpPr txBox="1"/>
          <p:nvPr/>
        </p:nvSpPr>
        <p:spPr>
          <a:xfrm>
            <a:off x="-11377557" y="134177"/>
            <a:ext cx="11296200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chemeClr val="lt1"/>
                </a:solidFill>
                <a:latin typeface="Montserrat"/>
                <a:sym typeface="Montserrat"/>
              </a:rPr>
              <a:t>COLLABORATIVE APPROACH</a:t>
            </a:r>
            <a:endParaRPr sz="1200" dirty="0"/>
          </a:p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rgbClr val="5DE1E6"/>
                </a:solidFill>
                <a:latin typeface="Montserrat"/>
                <a:sym typeface="Montserrat"/>
              </a:rPr>
              <a:t>FOR REGENARITVE BIOMASS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951834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/>
          <p:nvPr/>
        </p:nvSpPr>
        <p:spPr>
          <a:xfrm>
            <a:off x="0" y="0"/>
            <a:ext cx="12271021" cy="1270483"/>
          </a:xfrm>
          <a:prstGeom prst="rect">
            <a:avLst/>
          </a:prstGeom>
          <a:solidFill>
            <a:srgbClr val="02175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4232116" y="1605369"/>
            <a:ext cx="4096162" cy="3976295"/>
            <a:chOff x="5894074" y="2437587"/>
            <a:chExt cx="6273323" cy="6413937"/>
          </a:xfrm>
        </p:grpSpPr>
        <p:sp>
          <p:nvSpPr>
            <p:cNvPr id="136" name="Google Shape;136;p3"/>
            <p:cNvSpPr/>
            <p:nvPr/>
          </p:nvSpPr>
          <p:spPr>
            <a:xfrm>
              <a:off x="5894074" y="2437587"/>
              <a:ext cx="6273323" cy="6185337"/>
            </a:xfrm>
            <a:prstGeom prst="ellipse">
              <a:avLst/>
            </a:prstGeom>
            <a:noFill/>
            <a:ln w="53975" cap="rnd" cmpd="sng">
              <a:solidFill>
                <a:srgbClr val="17365D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 rot="-2496447">
              <a:off x="6445083" y="3307796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10800000">
              <a:off x="9033957" y="8394324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 rot="2596135">
              <a:off x="10940464" y="3039261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 rot="6880028">
              <a:off x="11633424" y="6636159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 rot="-7949810">
              <a:off x="6216225" y="7044037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3"/>
          <p:cNvSpPr txBox="1"/>
          <p:nvPr/>
        </p:nvSpPr>
        <p:spPr>
          <a:xfrm>
            <a:off x="8858567" y="5204034"/>
            <a:ext cx="3333400" cy="23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1333" b="1">
              <a:solidFill>
                <a:srgbClr val="1427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206" y="2522760"/>
            <a:ext cx="1965391" cy="18510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p2">
            <a:extLst>
              <a:ext uri="{FF2B5EF4-FFF2-40B4-BE49-F238E27FC236}">
                <a16:creationId xmlns:a16="http://schemas.microsoft.com/office/drawing/2014/main" id="{04A71EFB-BF6A-80FD-6D4A-83C73BE3544A}"/>
              </a:ext>
            </a:extLst>
          </p:cNvPr>
          <p:cNvSpPr txBox="1"/>
          <p:nvPr/>
        </p:nvSpPr>
        <p:spPr>
          <a:xfrm>
            <a:off x="13481931" y="134177"/>
            <a:ext cx="11296277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CLIMATE CHANGE: </a:t>
            </a:r>
            <a:endParaRPr sz="1200" dirty="0"/>
          </a:p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rgbClr val="5DE1E6"/>
                </a:solidFill>
                <a:latin typeface="Montserrat"/>
                <a:ea typeface="Montserrat"/>
                <a:cs typeface="Montserrat"/>
                <a:sym typeface="Montserrat"/>
              </a:rPr>
              <a:t>CHALLENGES AND OPPORTUNITIES?</a:t>
            </a:r>
            <a:endParaRPr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35310-B632-E7B2-5110-26FA815852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6850" y="7104306"/>
            <a:ext cx="1553783" cy="1144893"/>
          </a:xfrm>
          <a:prstGeom prst="rect">
            <a:avLst/>
          </a:prstGeom>
        </p:spPr>
      </p:pic>
      <p:sp>
        <p:nvSpPr>
          <p:cNvPr id="3" name="Google Shape;101;p14">
            <a:extLst>
              <a:ext uri="{FF2B5EF4-FFF2-40B4-BE49-F238E27FC236}">
                <a16:creationId xmlns:a16="http://schemas.microsoft.com/office/drawing/2014/main" id="{4CF0348F-1818-D481-2DDA-876D7898AB38}"/>
              </a:ext>
            </a:extLst>
          </p:cNvPr>
          <p:cNvSpPr txBox="1"/>
          <p:nvPr/>
        </p:nvSpPr>
        <p:spPr>
          <a:xfrm>
            <a:off x="387723" y="73217"/>
            <a:ext cx="11296200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chemeClr val="lt1"/>
                </a:solidFill>
                <a:latin typeface="Montserrat"/>
                <a:sym typeface="Montserrat"/>
              </a:rPr>
              <a:t>CULTIVATED SEAWEED AS </a:t>
            </a:r>
            <a:endParaRPr sz="1200" dirty="0"/>
          </a:p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rgbClr val="5DE1E6"/>
                </a:solidFill>
                <a:latin typeface="Montserrat"/>
                <a:sym typeface="Montserrat"/>
              </a:rPr>
              <a:t>A REGENERATIVE BIOMASS </a:t>
            </a:r>
            <a:endParaRPr sz="1200" dirty="0"/>
          </a:p>
        </p:txBody>
      </p:sp>
      <p:pic>
        <p:nvPicPr>
          <p:cNvPr id="17" name="Google Shape;143;p3">
            <a:extLst>
              <a:ext uri="{FF2B5EF4-FFF2-40B4-BE49-F238E27FC236}">
                <a16:creationId xmlns:a16="http://schemas.microsoft.com/office/drawing/2014/main" id="{651FF4DC-4962-9868-6DA5-BE4323B9583F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56402" y="4775955"/>
            <a:ext cx="1108181" cy="72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5DFDA765-FE2D-085B-D2BB-65DDA8C000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982147" y="2511651"/>
            <a:ext cx="931505" cy="931505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9EA41641-8899-0E4C-6032-BB1D82B896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83047" y="747916"/>
            <a:ext cx="832931" cy="786078"/>
          </a:xfrm>
          <a:prstGeom prst="rect">
            <a:avLst/>
          </a:prstGeom>
        </p:spPr>
      </p:pic>
      <p:sp>
        <p:nvSpPr>
          <p:cNvPr id="20" name="TextBox 27">
            <a:extLst>
              <a:ext uri="{FF2B5EF4-FFF2-40B4-BE49-F238E27FC236}">
                <a16:creationId xmlns:a16="http://schemas.microsoft.com/office/drawing/2014/main" id="{E6546529-0B10-E4DB-B200-71DA328636C6}"/>
              </a:ext>
            </a:extLst>
          </p:cNvPr>
          <p:cNvSpPr txBox="1"/>
          <p:nvPr/>
        </p:nvSpPr>
        <p:spPr>
          <a:xfrm>
            <a:off x="13891244" y="1678131"/>
            <a:ext cx="208859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CARBON</a:t>
            </a:r>
          </a:p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 SEQUESTRATION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F828B875-420E-2E18-4A0C-DFF956C347C9}"/>
              </a:ext>
            </a:extLst>
          </p:cNvPr>
          <p:cNvSpPr txBox="1"/>
          <p:nvPr/>
        </p:nvSpPr>
        <p:spPr>
          <a:xfrm>
            <a:off x="-3103772" y="5576296"/>
            <a:ext cx="180291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CARBON-NEUTRAL PRODUCTS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955BDC1D-FE55-7D92-EE3C-5E95D185D742}"/>
              </a:ext>
            </a:extLst>
          </p:cNvPr>
          <p:cNvSpPr txBox="1"/>
          <p:nvPr/>
        </p:nvSpPr>
        <p:spPr>
          <a:xfrm>
            <a:off x="12869367" y="7169847"/>
            <a:ext cx="180291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JOB</a:t>
            </a:r>
          </a:p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CREATION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87E4A443-18E7-7CC9-94E9-8714023AB7C6}"/>
              </a:ext>
            </a:extLst>
          </p:cNvPr>
          <p:cNvSpPr txBox="1"/>
          <p:nvPr/>
        </p:nvSpPr>
        <p:spPr>
          <a:xfrm>
            <a:off x="-3076131" y="1268826"/>
            <a:ext cx="180291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SUSTAINABLE FUELS, BUILDING MATERIALS, AND FERTILIZERS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D1872519-3116-E613-DE9F-393A1C658F39}"/>
              </a:ext>
            </a:extLst>
          </p:cNvPr>
          <p:cNvSpPr txBox="1"/>
          <p:nvPr/>
        </p:nvSpPr>
        <p:spPr>
          <a:xfrm>
            <a:off x="-3903917" y="3608763"/>
            <a:ext cx="180291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NEW </a:t>
            </a:r>
          </a:p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REVENUE </a:t>
            </a:r>
          </a:p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STREAMS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FFCF09B6-61D0-FE0E-607A-7ABAB8C409A8}"/>
              </a:ext>
            </a:extLst>
          </p:cNvPr>
          <p:cNvSpPr txBox="1"/>
          <p:nvPr/>
        </p:nvSpPr>
        <p:spPr>
          <a:xfrm>
            <a:off x="14672286" y="3351630"/>
            <a:ext cx="146563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WATER REMEDIATION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60B77A-DC13-DAF3-3EE2-5C8796106E3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547" y="6429659"/>
            <a:ext cx="856682" cy="8566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E430703-F100-A2B0-9582-07805EC4D1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761" y="790647"/>
            <a:ext cx="846141" cy="8461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10866A-EEF9-FFA0-740C-5D02697B3DF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8070" y="2512871"/>
            <a:ext cx="827033" cy="827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/>
          <p:nvPr/>
        </p:nvSpPr>
        <p:spPr>
          <a:xfrm>
            <a:off x="144686" y="-1569901"/>
            <a:ext cx="12271021" cy="1270483"/>
          </a:xfrm>
          <a:prstGeom prst="rect">
            <a:avLst/>
          </a:prstGeom>
          <a:solidFill>
            <a:srgbClr val="02175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8858567" y="5204034"/>
            <a:ext cx="3333400" cy="23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1333" b="1">
              <a:solidFill>
                <a:srgbClr val="1427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7;p2">
            <a:extLst>
              <a:ext uri="{FF2B5EF4-FFF2-40B4-BE49-F238E27FC236}">
                <a16:creationId xmlns:a16="http://schemas.microsoft.com/office/drawing/2014/main" id="{04A71EFB-BF6A-80FD-6D4A-83C73BE3544A}"/>
              </a:ext>
            </a:extLst>
          </p:cNvPr>
          <p:cNvSpPr txBox="1"/>
          <p:nvPr/>
        </p:nvSpPr>
        <p:spPr>
          <a:xfrm>
            <a:off x="13481931" y="134177"/>
            <a:ext cx="11296277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CLIMATE CHANGE: </a:t>
            </a:r>
            <a:endParaRPr sz="1200" dirty="0"/>
          </a:p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rgbClr val="5DE1E6"/>
                </a:solidFill>
                <a:latin typeface="Montserrat"/>
                <a:ea typeface="Montserrat"/>
                <a:cs typeface="Montserrat"/>
                <a:sym typeface="Montserrat"/>
              </a:rPr>
              <a:t>CHALLENGES AND OPPORTUNITIES?</a:t>
            </a:r>
            <a:endParaRPr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35310-B632-E7B2-5110-26FA8158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1924" y="6933263"/>
            <a:ext cx="1553783" cy="1144893"/>
          </a:xfrm>
          <a:prstGeom prst="rect">
            <a:avLst/>
          </a:prstGeom>
        </p:spPr>
      </p:pic>
      <p:sp>
        <p:nvSpPr>
          <p:cNvPr id="3" name="Google Shape;101;p14">
            <a:extLst>
              <a:ext uri="{FF2B5EF4-FFF2-40B4-BE49-F238E27FC236}">
                <a16:creationId xmlns:a16="http://schemas.microsoft.com/office/drawing/2014/main" id="{4CF0348F-1818-D481-2DDA-876D7898AB38}"/>
              </a:ext>
            </a:extLst>
          </p:cNvPr>
          <p:cNvSpPr txBox="1"/>
          <p:nvPr/>
        </p:nvSpPr>
        <p:spPr>
          <a:xfrm>
            <a:off x="273993" y="139727"/>
            <a:ext cx="11296200" cy="53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8888"/>
              </a:lnSpc>
            </a:pPr>
            <a:r>
              <a:rPr lang="it-IT" sz="1600" b="1" dirty="0">
                <a:latin typeface="Montserrat"/>
                <a:sym typeface="Montserrat"/>
              </a:rPr>
              <a:t>COLLABORATIVE APPROACH</a:t>
            </a:r>
            <a:endParaRPr sz="700" dirty="0"/>
          </a:p>
          <a:p>
            <a:pPr>
              <a:lnSpc>
                <a:spcPct val="108888"/>
              </a:lnSpc>
            </a:pPr>
            <a:r>
              <a:rPr lang="it-IT" sz="1600" b="1" dirty="0">
                <a:latin typeface="Montserrat"/>
                <a:sym typeface="Montserrat"/>
              </a:rPr>
              <a:t>FOR REGENARITVE BIOMASS </a:t>
            </a:r>
            <a:endParaRPr sz="700" dirty="0"/>
          </a:p>
        </p:txBody>
      </p:sp>
      <p:pic>
        <p:nvPicPr>
          <p:cNvPr id="4" name="Google Shape;143;p3">
            <a:extLst>
              <a:ext uri="{FF2B5EF4-FFF2-40B4-BE49-F238E27FC236}">
                <a16:creationId xmlns:a16="http://schemas.microsoft.com/office/drawing/2014/main" id="{71A32420-2763-8A04-C2CD-8CEAFDACF5C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807" y="4775955"/>
            <a:ext cx="1108181" cy="72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9B1243F2-3EC6-AC7D-C5F9-7DB3B6BD8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90062" y="2511651"/>
            <a:ext cx="931505" cy="93150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084992DE-6B58-9C75-DEBA-9D5077F4D7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89162" y="747916"/>
            <a:ext cx="832931" cy="786078"/>
          </a:xfrm>
          <a:prstGeom prst="rect">
            <a:avLst/>
          </a:prstGeom>
        </p:spPr>
      </p:pic>
      <p:grpSp>
        <p:nvGrpSpPr>
          <p:cNvPr id="8" name="Google Shape;135;p3">
            <a:extLst>
              <a:ext uri="{FF2B5EF4-FFF2-40B4-BE49-F238E27FC236}">
                <a16:creationId xmlns:a16="http://schemas.microsoft.com/office/drawing/2014/main" id="{25E05B62-0A04-05BA-B009-50F6D4E05079}"/>
              </a:ext>
            </a:extLst>
          </p:cNvPr>
          <p:cNvGrpSpPr/>
          <p:nvPr/>
        </p:nvGrpSpPr>
        <p:grpSpPr>
          <a:xfrm>
            <a:off x="4232116" y="1605369"/>
            <a:ext cx="4096162" cy="3976295"/>
            <a:chOff x="5894074" y="2437587"/>
            <a:chExt cx="6273323" cy="6413937"/>
          </a:xfrm>
        </p:grpSpPr>
        <p:sp>
          <p:nvSpPr>
            <p:cNvPr id="11" name="Google Shape;136;p3">
              <a:extLst>
                <a:ext uri="{FF2B5EF4-FFF2-40B4-BE49-F238E27FC236}">
                  <a16:creationId xmlns:a16="http://schemas.microsoft.com/office/drawing/2014/main" id="{D155BFB6-EF62-CEC5-F8DC-95697B2AFA48}"/>
                </a:ext>
              </a:extLst>
            </p:cNvPr>
            <p:cNvSpPr/>
            <p:nvPr/>
          </p:nvSpPr>
          <p:spPr>
            <a:xfrm>
              <a:off x="5894074" y="2437587"/>
              <a:ext cx="6273323" cy="6185337"/>
            </a:xfrm>
            <a:prstGeom prst="ellipse">
              <a:avLst/>
            </a:prstGeom>
            <a:noFill/>
            <a:ln w="53975" cap="rnd" cmpd="sng">
              <a:solidFill>
                <a:srgbClr val="17365D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" name="Google Shape;137;p3">
              <a:extLst>
                <a:ext uri="{FF2B5EF4-FFF2-40B4-BE49-F238E27FC236}">
                  <a16:creationId xmlns:a16="http://schemas.microsoft.com/office/drawing/2014/main" id="{C4559063-8CEC-B6BA-1E37-CE479720D726}"/>
                </a:ext>
              </a:extLst>
            </p:cNvPr>
            <p:cNvSpPr/>
            <p:nvPr/>
          </p:nvSpPr>
          <p:spPr>
            <a:xfrm rot="-2496447">
              <a:off x="6445083" y="3307796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;p3">
              <a:extLst>
                <a:ext uri="{FF2B5EF4-FFF2-40B4-BE49-F238E27FC236}">
                  <a16:creationId xmlns:a16="http://schemas.microsoft.com/office/drawing/2014/main" id="{BA970014-C247-CBFE-BB01-7ECBF2CC56BD}"/>
                </a:ext>
              </a:extLst>
            </p:cNvPr>
            <p:cNvSpPr/>
            <p:nvPr/>
          </p:nvSpPr>
          <p:spPr>
            <a:xfrm rot="10800000">
              <a:off x="9033957" y="8394324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;p3">
              <a:extLst>
                <a:ext uri="{FF2B5EF4-FFF2-40B4-BE49-F238E27FC236}">
                  <a16:creationId xmlns:a16="http://schemas.microsoft.com/office/drawing/2014/main" id="{8145ADD4-F960-3EE3-243D-CDFC9E926229}"/>
                </a:ext>
              </a:extLst>
            </p:cNvPr>
            <p:cNvSpPr/>
            <p:nvPr/>
          </p:nvSpPr>
          <p:spPr>
            <a:xfrm rot="2596135">
              <a:off x="10940464" y="3039261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0;p3">
              <a:extLst>
                <a:ext uri="{FF2B5EF4-FFF2-40B4-BE49-F238E27FC236}">
                  <a16:creationId xmlns:a16="http://schemas.microsoft.com/office/drawing/2014/main" id="{B2655945-57C8-5635-103A-B8E43E1D8143}"/>
                </a:ext>
              </a:extLst>
            </p:cNvPr>
            <p:cNvSpPr/>
            <p:nvPr/>
          </p:nvSpPr>
          <p:spPr>
            <a:xfrm rot="6880028">
              <a:off x="11633424" y="6636159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1;p3">
              <a:extLst>
                <a:ext uri="{FF2B5EF4-FFF2-40B4-BE49-F238E27FC236}">
                  <a16:creationId xmlns:a16="http://schemas.microsoft.com/office/drawing/2014/main" id="{2D3E3822-C354-472B-CAB1-FAC7F7AECD39}"/>
                </a:ext>
              </a:extLst>
            </p:cNvPr>
            <p:cNvSpPr/>
            <p:nvPr/>
          </p:nvSpPr>
          <p:spPr>
            <a:xfrm rot="-7949810">
              <a:off x="6216225" y="7044037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TextBox 27">
            <a:extLst>
              <a:ext uri="{FF2B5EF4-FFF2-40B4-BE49-F238E27FC236}">
                <a16:creationId xmlns:a16="http://schemas.microsoft.com/office/drawing/2014/main" id="{9D3EA80A-6249-A877-09B0-CA3A15F8FC8F}"/>
              </a:ext>
            </a:extLst>
          </p:cNvPr>
          <p:cNvSpPr txBox="1"/>
          <p:nvPr/>
        </p:nvSpPr>
        <p:spPr>
          <a:xfrm>
            <a:off x="7751693" y="1678131"/>
            <a:ext cx="208859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CARBON</a:t>
            </a:r>
          </a:p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 SEQUESTRATION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7A748067-FCAA-5158-4BBF-2FCA13B33CAA}"/>
              </a:ext>
            </a:extLst>
          </p:cNvPr>
          <p:cNvSpPr txBox="1"/>
          <p:nvPr/>
        </p:nvSpPr>
        <p:spPr>
          <a:xfrm>
            <a:off x="3068437" y="5576296"/>
            <a:ext cx="180291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CARBON-NEUTRAL PRODUCTS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54F824E4-E93B-A0D0-4090-F1F8A351E7BF}"/>
              </a:ext>
            </a:extLst>
          </p:cNvPr>
          <p:cNvSpPr txBox="1"/>
          <p:nvPr/>
        </p:nvSpPr>
        <p:spPr>
          <a:xfrm>
            <a:off x="7490061" y="5514720"/>
            <a:ext cx="180291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JOB</a:t>
            </a:r>
          </a:p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CREATION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62606C16-6096-4EAD-29EA-076840A34E27}"/>
              </a:ext>
            </a:extLst>
          </p:cNvPr>
          <p:cNvSpPr txBox="1"/>
          <p:nvPr/>
        </p:nvSpPr>
        <p:spPr>
          <a:xfrm>
            <a:off x="3096078" y="1268826"/>
            <a:ext cx="180291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SUSTAINABLE FUELS, BUILDING MATERIALS, AND FERTILIZERS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E04F6F0C-CABF-CB19-AC99-EF0595E01A50}"/>
              </a:ext>
            </a:extLst>
          </p:cNvPr>
          <p:cNvSpPr txBox="1"/>
          <p:nvPr/>
        </p:nvSpPr>
        <p:spPr>
          <a:xfrm>
            <a:off x="2268292" y="3608763"/>
            <a:ext cx="180291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NEW </a:t>
            </a:r>
          </a:p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REVENUE </a:t>
            </a:r>
          </a:p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STREAMS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5FA83F23-0D5E-709F-187D-B7F016A5C3A0}"/>
              </a:ext>
            </a:extLst>
          </p:cNvPr>
          <p:cNvSpPr txBox="1"/>
          <p:nvPr/>
        </p:nvSpPr>
        <p:spPr>
          <a:xfrm>
            <a:off x="8532735" y="3351630"/>
            <a:ext cx="146563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WATER REMEDIATION</a:t>
            </a:r>
          </a:p>
        </p:txBody>
      </p:sp>
      <p:sp>
        <p:nvSpPr>
          <p:cNvPr id="24" name="Овал 17">
            <a:extLst>
              <a:ext uri="{FF2B5EF4-FFF2-40B4-BE49-F238E27FC236}">
                <a16:creationId xmlns:a16="http://schemas.microsoft.com/office/drawing/2014/main" id="{B3D21254-A110-0FB6-1C67-1B59381ED17A}"/>
              </a:ext>
            </a:extLst>
          </p:cNvPr>
          <p:cNvSpPr/>
          <p:nvPr/>
        </p:nvSpPr>
        <p:spPr>
          <a:xfrm>
            <a:off x="12745316" y="-933994"/>
            <a:ext cx="5090764" cy="5090764"/>
          </a:xfrm>
          <a:prstGeom prst="ellipse">
            <a:avLst/>
          </a:prstGeom>
          <a:solidFill>
            <a:srgbClr val="5DE1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054C293-204B-33D7-4E16-332396498F1C}"/>
              </a:ext>
            </a:extLst>
          </p:cNvPr>
          <p:cNvSpPr txBox="1"/>
          <p:nvPr/>
        </p:nvSpPr>
        <p:spPr>
          <a:xfrm>
            <a:off x="13161454" y="1494719"/>
            <a:ext cx="5399171" cy="105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400" b="1">
                <a:solidFill>
                  <a:srgbClr val="FFFFFF"/>
                </a:solidFill>
                <a:latin typeface="Montserrat" pitchFamily="2" charset="0"/>
              </a:defRPr>
            </a:lvl1pPr>
          </a:lstStyle>
          <a:p>
            <a:r>
              <a:rPr lang="en-US" sz="2000" dirty="0"/>
              <a:t>OCEAN </a:t>
            </a:r>
          </a:p>
          <a:p>
            <a:r>
              <a:rPr lang="en-US" sz="2000" dirty="0"/>
              <a:t>HEALTH AND </a:t>
            </a:r>
          </a:p>
          <a:p>
            <a:r>
              <a:rPr lang="en-US" sz="2000" dirty="0"/>
              <a:t>ENVIRONMENT</a:t>
            </a:r>
          </a:p>
        </p:txBody>
      </p:sp>
      <p:sp>
        <p:nvSpPr>
          <p:cNvPr id="26" name="Овал 17">
            <a:extLst>
              <a:ext uri="{FF2B5EF4-FFF2-40B4-BE49-F238E27FC236}">
                <a16:creationId xmlns:a16="http://schemas.microsoft.com/office/drawing/2014/main" id="{04CCF923-10C5-5C99-8E6E-2791D4A8D20A}"/>
              </a:ext>
            </a:extLst>
          </p:cNvPr>
          <p:cNvSpPr/>
          <p:nvPr/>
        </p:nvSpPr>
        <p:spPr>
          <a:xfrm>
            <a:off x="-6647998" y="848624"/>
            <a:ext cx="6108644" cy="6108644"/>
          </a:xfrm>
          <a:prstGeom prst="ellipse">
            <a:avLst/>
          </a:prstGeom>
          <a:solidFill>
            <a:srgbClr val="011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894FFF53-E755-36C9-3378-1FF7D96584BE}"/>
              </a:ext>
            </a:extLst>
          </p:cNvPr>
          <p:cNvSpPr txBox="1"/>
          <p:nvPr/>
        </p:nvSpPr>
        <p:spPr>
          <a:xfrm>
            <a:off x="-3555360" y="3172094"/>
            <a:ext cx="25961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Montserrat" pitchFamily="2" charset="0"/>
              </a:rPr>
              <a:t>INDUSTRIES RELY ON FOSSIL</a:t>
            </a:r>
            <a:r>
              <a:rPr lang="ru-RU" sz="2400" b="1" dirty="0">
                <a:solidFill>
                  <a:srgbClr val="FFFFFF"/>
                </a:solidFill>
                <a:latin typeface="Montserrat" pitchFamily="2" charset="0"/>
              </a:rPr>
              <a:t> </a:t>
            </a:r>
            <a:r>
              <a:rPr lang="it-IT" sz="2400" b="1" dirty="0">
                <a:solidFill>
                  <a:srgbClr val="FFFFFF"/>
                </a:solidFill>
                <a:latin typeface="Montserrat" pitchFamily="2" charset="0"/>
              </a:rPr>
              <a:t>FUELS</a:t>
            </a:r>
            <a:endParaRPr lang="en-US" sz="2400" b="1" dirty="0">
              <a:solidFill>
                <a:srgbClr val="FFFFFF"/>
              </a:solidFill>
              <a:latin typeface="Montserrat" pitchFamily="2" charset="0"/>
            </a:endParaRPr>
          </a:p>
        </p:txBody>
      </p:sp>
      <p:sp>
        <p:nvSpPr>
          <p:cNvPr id="28" name="Овал 17">
            <a:extLst>
              <a:ext uri="{FF2B5EF4-FFF2-40B4-BE49-F238E27FC236}">
                <a16:creationId xmlns:a16="http://schemas.microsoft.com/office/drawing/2014/main" id="{68B982A2-631C-DDF5-87DC-3F21771F15C7}"/>
              </a:ext>
            </a:extLst>
          </p:cNvPr>
          <p:cNvSpPr/>
          <p:nvPr/>
        </p:nvSpPr>
        <p:spPr>
          <a:xfrm>
            <a:off x="8118332" y="7341744"/>
            <a:ext cx="4780529" cy="4780529"/>
          </a:xfrm>
          <a:prstGeom prst="ellips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4C080F5E-03C9-D273-0940-C09F74DF6995}"/>
              </a:ext>
            </a:extLst>
          </p:cNvPr>
          <p:cNvSpPr txBox="1"/>
          <p:nvPr/>
        </p:nvSpPr>
        <p:spPr>
          <a:xfrm>
            <a:off x="7571706" y="8115839"/>
            <a:ext cx="570205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400" b="1">
                <a:solidFill>
                  <a:srgbClr val="FFFFFF"/>
                </a:solidFill>
                <a:latin typeface="Montserrat" pitchFamily="2" charset="0"/>
              </a:defRPr>
            </a:lvl1pPr>
          </a:lstStyle>
          <a:p>
            <a:pPr algn="ctr"/>
            <a:r>
              <a:rPr lang="en-US" sz="2000" dirty="0"/>
              <a:t>COASTAL CITIES AND </a:t>
            </a:r>
          </a:p>
          <a:p>
            <a:pPr algn="ctr"/>
            <a:r>
              <a:rPr lang="en-US" sz="2000" dirty="0"/>
              <a:t>COMMUNITIES</a:t>
            </a:r>
          </a:p>
        </p:txBody>
      </p:sp>
      <p:pic>
        <p:nvPicPr>
          <p:cNvPr id="30" name="Google Shape;152;p3">
            <a:extLst>
              <a:ext uri="{FF2B5EF4-FFF2-40B4-BE49-F238E27FC236}">
                <a16:creationId xmlns:a16="http://schemas.microsoft.com/office/drawing/2014/main" id="{35AFB9E5-B991-6A80-6963-F037615CB4CA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206" y="2522760"/>
            <a:ext cx="1965391" cy="18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77D545-3223-FF49-3648-EFDCAD1C04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241" y="4774532"/>
            <a:ext cx="856682" cy="85668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A6A242-18B0-2264-F057-339BFF5AC6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10" y="790647"/>
            <a:ext cx="846141" cy="84614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F5ABF4-4665-0F60-BC7B-B2932E6FC49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519" y="2512871"/>
            <a:ext cx="827033" cy="8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/>
          <p:nvPr/>
        </p:nvSpPr>
        <p:spPr>
          <a:xfrm>
            <a:off x="144686" y="-1569901"/>
            <a:ext cx="12271021" cy="1270483"/>
          </a:xfrm>
          <a:prstGeom prst="rect">
            <a:avLst/>
          </a:prstGeom>
          <a:solidFill>
            <a:srgbClr val="02175D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8858567" y="5204034"/>
            <a:ext cx="3333400" cy="23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1333" b="1">
              <a:solidFill>
                <a:srgbClr val="1427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7;p2">
            <a:extLst>
              <a:ext uri="{FF2B5EF4-FFF2-40B4-BE49-F238E27FC236}">
                <a16:creationId xmlns:a16="http://schemas.microsoft.com/office/drawing/2014/main" id="{04A71EFB-BF6A-80FD-6D4A-83C73BE3544A}"/>
              </a:ext>
            </a:extLst>
          </p:cNvPr>
          <p:cNvSpPr txBox="1"/>
          <p:nvPr/>
        </p:nvSpPr>
        <p:spPr>
          <a:xfrm>
            <a:off x="13481931" y="134177"/>
            <a:ext cx="11296277" cy="12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CLIMATE CHANGE: </a:t>
            </a:r>
            <a:endParaRPr sz="1200" dirty="0"/>
          </a:p>
          <a:p>
            <a:pPr>
              <a:lnSpc>
                <a:spcPct val="108888"/>
              </a:lnSpc>
            </a:pPr>
            <a:r>
              <a:rPr lang="it-IT" sz="3600" b="1" dirty="0">
                <a:solidFill>
                  <a:srgbClr val="5DE1E6"/>
                </a:solidFill>
                <a:latin typeface="Montserrat"/>
                <a:ea typeface="Montserrat"/>
                <a:cs typeface="Montserrat"/>
                <a:sym typeface="Montserrat"/>
              </a:rPr>
              <a:t>CHALLENGES AND OPPORTUNITIES?</a:t>
            </a:r>
            <a:endParaRPr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35310-B632-E7B2-5110-26FA8158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1924" y="6933263"/>
            <a:ext cx="1553783" cy="1144893"/>
          </a:xfrm>
          <a:prstGeom prst="rect">
            <a:avLst/>
          </a:prstGeom>
        </p:spPr>
      </p:pic>
      <p:sp>
        <p:nvSpPr>
          <p:cNvPr id="3" name="Google Shape;101;p14">
            <a:extLst>
              <a:ext uri="{FF2B5EF4-FFF2-40B4-BE49-F238E27FC236}">
                <a16:creationId xmlns:a16="http://schemas.microsoft.com/office/drawing/2014/main" id="{4CF0348F-1818-D481-2DDA-876D7898AB38}"/>
              </a:ext>
            </a:extLst>
          </p:cNvPr>
          <p:cNvSpPr txBox="1"/>
          <p:nvPr/>
        </p:nvSpPr>
        <p:spPr>
          <a:xfrm>
            <a:off x="273993" y="139727"/>
            <a:ext cx="11296200" cy="53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8888"/>
              </a:lnSpc>
            </a:pPr>
            <a:r>
              <a:rPr lang="it-IT" sz="1600" b="1" dirty="0">
                <a:latin typeface="Montserrat"/>
                <a:sym typeface="Montserrat"/>
              </a:rPr>
              <a:t>COLLABORATIVE APPROACH</a:t>
            </a:r>
            <a:endParaRPr sz="700" dirty="0"/>
          </a:p>
          <a:p>
            <a:pPr>
              <a:lnSpc>
                <a:spcPct val="108888"/>
              </a:lnSpc>
            </a:pPr>
            <a:r>
              <a:rPr lang="it-IT" sz="1600" b="1" dirty="0">
                <a:latin typeface="Montserrat"/>
                <a:sym typeface="Montserrat"/>
              </a:rPr>
              <a:t>FOR REGENARITVE BIOMASS </a:t>
            </a:r>
            <a:endParaRPr sz="700" dirty="0"/>
          </a:p>
        </p:txBody>
      </p:sp>
      <p:pic>
        <p:nvPicPr>
          <p:cNvPr id="4" name="Google Shape;143;p3">
            <a:extLst>
              <a:ext uri="{FF2B5EF4-FFF2-40B4-BE49-F238E27FC236}">
                <a16:creationId xmlns:a16="http://schemas.microsoft.com/office/drawing/2014/main" id="{71A32420-2763-8A04-C2CD-8CEAFDACF5C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807" y="4775955"/>
            <a:ext cx="1108181" cy="72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9B1243F2-3EC6-AC7D-C5F9-7DB3B6BD8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90062" y="2511651"/>
            <a:ext cx="931505" cy="93150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084992DE-6B58-9C75-DEBA-9D5077F4D7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89162" y="747916"/>
            <a:ext cx="832931" cy="786078"/>
          </a:xfrm>
          <a:prstGeom prst="rect">
            <a:avLst/>
          </a:prstGeom>
        </p:spPr>
      </p:pic>
      <p:grpSp>
        <p:nvGrpSpPr>
          <p:cNvPr id="8" name="Google Shape;135;p3">
            <a:extLst>
              <a:ext uri="{FF2B5EF4-FFF2-40B4-BE49-F238E27FC236}">
                <a16:creationId xmlns:a16="http://schemas.microsoft.com/office/drawing/2014/main" id="{25E05B62-0A04-05BA-B009-50F6D4E05079}"/>
              </a:ext>
            </a:extLst>
          </p:cNvPr>
          <p:cNvGrpSpPr/>
          <p:nvPr/>
        </p:nvGrpSpPr>
        <p:grpSpPr>
          <a:xfrm>
            <a:off x="4232116" y="1605369"/>
            <a:ext cx="4096162" cy="3976295"/>
            <a:chOff x="5894074" y="2437587"/>
            <a:chExt cx="6273323" cy="6413937"/>
          </a:xfrm>
        </p:grpSpPr>
        <p:sp>
          <p:nvSpPr>
            <p:cNvPr id="11" name="Google Shape;136;p3">
              <a:extLst>
                <a:ext uri="{FF2B5EF4-FFF2-40B4-BE49-F238E27FC236}">
                  <a16:creationId xmlns:a16="http://schemas.microsoft.com/office/drawing/2014/main" id="{D155BFB6-EF62-CEC5-F8DC-95697B2AFA48}"/>
                </a:ext>
              </a:extLst>
            </p:cNvPr>
            <p:cNvSpPr/>
            <p:nvPr/>
          </p:nvSpPr>
          <p:spPr>
            <a:xfrm>
              <a:off x="5894074" y="2437587"/>
              <a:ext cx="6273323" cy="6185337"/>
            </a:xfrm>
            <a:prstGeom prst="ellipse">
              <a:avLst/>
            </a:prstGeom>
            <a:noFill/>
            <a:ln w="53975" cap="rnd" cmpd="sng">
              <a:solidFill>
                <a:srgbClr val="17365D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" name="Google Shape;137;p3">
              <a:extLst>
                <a:ext uri="{FF2B5EF4-FFF2-40B4-BE49-F238E27FC236}">
                  <a16:creationId xmlns:a16="http://schemas.microsoft.com/office/drawing/2014/main" id="{C4559063-8CEC-B6BA-1E37-CE479720D726}"/>
                </a:ext>
              </a:extLst>
            </p:cNvPr>
            <p:cNvSpPr/>
            <p:nvPr/>
          </p:nvSpPr>
          <p:spPr>
            <a:xfrm rot="-2496447">
              <a:off x="6445083" y="3307796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;p3">
              <a:extLst>
                <a:ext uri="{FF2B5EF4-FFF2-40B4-BE49-F238E27FC236}">
                  <a16:creationId xmlns:a16="http://schemas.microsoft.com/office/drawing/2014/main" id="{BA970014-C247-CBFE-BB01-7ECBF2CC56BD}"/>
                </a:ext>
              </a:extLst>
            </p:cNvPr>
            <p:cNvSpPr/>
            <p:nvPr/>
          </p:nvSpPr>
          <p:spPr>
            <a:xfrm rot="10800000">
              <a:off x="9033957" y="8394324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;p3">
              <a:extLst>
                <a:ext uri="{FF2B5EF4-FFF2-40B4-BE49-F238E27FC236}">
                  <a16:creationId xmlns:a16="http://schemas.microsoft.com/office/drawing/2014/main" id="{8145ADD4-F960-3EE3-243D-CDFC9E926229}"/>
                </a:ext>
              </a:extLst>
            </p:cNvPr>
            <p:cNvSpPr/>
            <p:nvPr/>
          </p:nvSpPr>
          <p:spPr>
            <a:xfrm rot="2596135">
              <a:off x="10940464" y="3039261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0;p3">
              <a:extLst>
                <a:ext uri="{FF2B5EF4-FFF2-40B4-BE49-F238E27FC236}">
                  <a16:creationId xmlns:a16="http://schemas.microsoft.com/office/drawing/2014/main" id="{B2655945-57C8-5635-103A-B8E43E1D8143}"/>
                </a:ext>
              </a:extLst>
            </p:cNvPr>
            <p:cNvSpPr/>
            <p:nvPr/>
          </p:nvSpPr>
          <p:spPr>
            <a:xfrm rot="6880028">
              <a:off x="11633424" y="6636159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1;p3">
              <a:extLst>
                <a:ext uri="{FF2B5EF4-FFF2-40B4-BE49-F238E27FC236}">
                  <a16:creationId xmlns:a16="http://schemas.microsoft.com/office/drawing/2014/main" id="{2D3E3822-C354-472B-CAB1-FAC7F7AECD39}"/>
                </a:ext>
              </a:extLst>
            </p:cNvPr>
            <p:cNvSpPr/>
            <p:nvPr/>
          </p:nvSpPr>
          <p:spPr>
            <a:xfrm rot="-7949810">
              <a:off x="6216225" y="7044037"/>
              <a:ext cx="457200" cy="457200"/>
            </a:xfrm>
            <a:prstGeom prst="chevron">
              <a:avLst>
                <a:gd name="adj" fmla="val 50000"/>
              </a:avLst>
            </a:prstGeom>
            <a:solidFill>
              <a:srgbClr val="02175D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TextBox 27">
            <a:extLst>
              <a:ext uri="{FF2B5EF4-FFF2-40B4-BE49-F238E27FC236}">
                <a16:creationId xmlns:a16="http://schemas.microsoft.com/office/drawing/2014/main" id="{9D3EA80A-6249-A877-09B0-CA3A15F8FC8F}"/>
              </a:ext>
            </a:extLst>
          </p:cNvPr>
          <p:cNvSpPr txBox="1"/>
          <p:nvPr/>
        </p:nvSpPr>
        <p:spPr>
          <a:xfrm>
            <a:off x="7751693" y="1678131"/>
            <a:ext cx="208859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CARBON</a:t>
            </a:r>
          </a:p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 SEQUESTRATION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7A748067-FCAA-5158-4BBF-2FCA13B33CAA}"/>
              </a:ext>
            </a:extLst>
          </p:cNvPr>
          <p:cNvSpPr txBox="1"/>
          <p:nvPr/>
        </p:nvSpPr>
        <p:spPr>
          <a:xfrm>
            <a:off x="3068437" y="5576296"/>
            <a:ext cx="180291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CARBON-NEUTRAL PRODUCTS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54F824E4-E93B-A0D0-4090-F1F8A351E7BF}"/>
              </a:ext>
            </a:extLst>
          </p:cNvPr>
          <p:cNvSpPr txBox="1"/>
          <p:nvPr/>
        </p:nvSpPr>
        <p:spPr>
          <a:xfrm>
            <a:off x="7490061" y="5514720"/>
            <a:ext cx="180291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JOB</a:t>
            </a:r>
          </a:p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CREATION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62606C16-6096-4EAD-29EA-076840A34E27}"/>
              </a:ext>
            </a:extLst>
          </p:cNvPr>
          <p:cNvSpPr txBox="1"/>
          <p:nvPr/>
        </p:nvSpPr>
        <p:spPr>
          <a:xfrm>
            <a:off x="3096078" y="1268826"/>
            <a:ext cx="180291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SUSTAINABLE FUELS, BUILDING MATERIALS, AND FERTILIZERS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E04F6F0C-CABF-CB19-AC99-EF0595E01A50}"/>
              </a:ext>
            </a:extLst>
          </p:cNvPr>
          <p:cNvSpPr txBox="1"/>
          <p:nvPr/>
        </p:nvSpPr>
        <p:spPr>
          <a:xfrm>
            <a:off x="2268292" y="3608763"/>
            <a:ext cx="180291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NEW </a:t>
            </a:r>
          </a:p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REVENUE </a:t>
            </a:r>
          </a:p>
          <a:p>
            <a:pPr algn="r"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STREAMS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5FA83F23-0D5E-709F-187D-B7F016A5C3A0}"/>
              </a:ext>
            </a:extLst>
          </p:cNvPr>
          <p:cNvSpPr txBox="1"/>
          <p:nvPr/>
        </p:nvSpPr>
        <p:spPr>
          <a:xfrm>
            <a:off x="8532735" y="3351630"/>
            <a:ext cx="146563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spc="48" dirty="0">
                <a:latin typeface="Montserrat" pitchFamily="2" charset="0"/>
              </a:rPr>
              <a:t>WATER REMEDIATION</a:t>
            </a:r>
          </a:p>
        </p:txBody>
      </p:sp>
      <p:sp>
        <p:nvSpPr>
          <p:cNvPr id="24" name="Овал 17">
            <a:extLst>
              <a:ext uri="{FF2B5EF4-FFF2-40B4-BE49-F238E27FC236}">
                <a16:creationId xmlns:a16="http://schemas.microsoft.com/office/drawing/2014/main" id="{B3D21254-A110-0FB6-1C67-1B59381ED17A}"/>
              </a:ext>
            </a:extLst>
          </p:cNvPr>
          <p:cNvSpPr/>
          <p:nvPr/>
        </p:nvSpPr>
        <p:spPr>
          <a:xfrm>
            <a:off x="9299983" y="-933994"/>
            <a:ext cx="5090764" cy="5090764"/>
          </a:xfrm>
          <a:prstGeom prst="ellipse">
            <a:avLst/>
          </a:prstGeom>
          <a:solidFill>
            <a:srgbClr val="5DE1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054C293-204B-33D7-4E16-332396498F1C}"/>
              </a:ext>
            </a:extLst>
          </p:cNvPr>
          <p:cNvSpPr txBox="1"/>
          <p:nvPr/>
        </p:nvSpPr>
        <p:spPr>
          <a:xfrm>
            <a:off x="9716121" y="1494719"/>
            <a:ext cx="5399171" cy="105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400" b="1">
                <a:solidFill>
                  <a:srgbClr val="FFFFFF"/>
                </a:solidFill>
                <a:latin typeface="Montserrat" pitchFamily="2" charset="0"/>
              </a:defRPr>
            </a:lvl1pPr>
          </a:lstStyle>
          <a:p>
            <a:r>
              <a:rPr lang="en-US" sz="2000" dirty="0"/>
              <a:t>OCEAN </a:t>
            </a:r>
          </a:p>
          <a:p>
            <a:r>
              <a:rPr lang="en-US" sz="2000" dirty="0"/>
              <a:t>HEALTH AND </a:t>
            </a:r>
          </a:p>
          <a:p>
            <a:r>
              <a:rPr lang="en-US" sz="2000" dirty="0"/>
              <a:t>ENVIRONMENT</a:t>
            </a:r>
          </a:p>
        </p:txBody>
      </p:sp>
      <p:sp>
        <p:nvSpPr>
          <p:cNvPr id="26" name="Овал 17">
            <a:extLst>
              <a:ext uri="{FF2B5EF4-FFF2-40B4-BE49-F238E27FC236}">
                <a16:creationId xmlns:a16="http://schemas.microsoft.com/office/drawing/2014/main" id="{04CCF923-10C5-5C99-8E6E-2791D4A8D20A}"/>
              </a:ext>
            </a:extLst>
          </p:cNvPr>
          <p:cNvSpPr/>
          <p:nvPr/>
        </p:nvSpPr>
        <p:spPr>
          <a:xfrm>
            <a:off x="-3121023" y="848624"/>
            <a:ext cx="6108644" cy="6108644"/>
          </a:xfrm>
          <a:prstGeom prst="ellipse">
            <a:avLst/>
          </a:prstGeom>
          <a:solidFill>
            <a:srgbClr val="011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894FFF53-E755-36C9-3378-1FF7D96584BE}"/>
              </a:ext>
            </a:extLst>
          </p:cNvPr>
          <p:cNvSpPr txBox="1"/>
          <p:nvPr/>
        </p:nvSpPr>
        <p:spPr>
          <a:xfrm>
            <a:off x="-28385" y="3172094"/>
            <a:ext cx="25961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Montserrat" pitchFamily="2" charset="0"/>
              </a:rPr>
              <a:t>INDUSTRIES RELY ON FOSSIL</a:t>
            </a:r>
            <a:r>
              <a:rPr lang="ru-RU" sz="2400" b="1" dirty="0">
                <a:solidFill>
                  <a:srgbClr val="FFFFFF"/>
                </a:solidFill>
                <a:latin typeface="Montserrat" pitchFamily="2" charset="0"/>
              </a:rPr>
              <a:t> </a:t>
            </a:r>
            <a:r>
              <a:rPr lang="it-IT" sz="2400" b="1" dirty="0">
                <a:solidFill>
                  <a:srgbClr val="FFFFFF"/>
                </a:solidFill>
                <a:latin typeface="Montserrat" pitchFamily="2" charset="0"/>
              </a:rPr>
              <a:t>FUELS</a:t>
            </a:r>
            <a:endParaRPr lang="en-US" sz="2400" b="1" dirty="0">
              <a:solidFill>
                <a:srgbClr val="FFFFFF"/>
              </a:solidFill>
              <a:latin typeface="Montserrat" pitchFamily="2" charset="0"/>
            </a:endParaRPr>
          </a:p>
        </p:txBody>
      </p:sp>
      <p:sp>
        <p:nvSpPr>
          <p:cNvPr id="28" name="Овал 17">
            <a:extLst>
              <a:ext uri="{FF2B5EF4-FFF2-40B4-BE49-F238E27FC236}">
                <a16:creationId xmlns:a16="http://schemas.microsoft.com/office/drawing/2014/main" id="{68B982A2-631C-DDF5-87DC-3F21771F15C7}"/>
              </a:ext>
            </a:extLst>
          </p:cNvPr>
          <p:cNvSpPr/>
          <p:nvPr/>
        </p:nvSpPr>
        <p:spPr>
          <a:xfrm>
            <a:off x="8118332" y="4974098"/>
            <a:ext cx="4780529" cy="4780529"/>
          </a:xfrm>
          <a:prstGeom prst="ellips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4C080F5E-03C9-D273-0940-C09F74DF6995}"/>
              </a:ext>
            </a:extLst>
          </p:cNvPr>
          <p:cNvSpPr txBox="1"/>
          <p:nvPr/>
        </p:nvSpPr>
        <p:spPr>
          <a:xfrm>
            <a:off x="7571706" y="5748193"/>
            <a:ext cx="570205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2800"/>
              </a:lnSpc>
              <a:defRPr sz="2400" b="1">
                <a:solidFill>
                  <a:srgbClr val="FFFFFF"/>
                </a:solidFill>
                <a:latin typeface="Montserrat" pitchFamily="2" charset="0"/>
              </a:defRPr>
            </a:lvl1pPr>
          </a:lstStyle>
          <a:p>
            <a:pPr algn="ctr"/>
            <a:r>
              <a:rPr lang="en-US" sz="2000" dirty="0"/>
              <a:t>COASTAL CITIES AND </a:t>
            </a:r>
          </a:p>
          <a:p>
            <a:pPr algn="ctr"/>
            <a:r>
              <a:rPr lang="en-US" sz="2000" dirty="0"/>
              <a:t>COMMUNITIES</a:t>
            </a:r>
          </a:p>
        </p:txBody>
      </p:sp>
      <p:pic>
        <p:nvPicPr>
          <p:cNvPr id="30" name="Google Shape;152;p3">
            <a:extLst>
              <a:ext uri="{FF2B5EF4-FFF2-40B4-BE49-F238E27FC236}">
                <a16:creationId xmlns:a16="http://schemas.microsoft.com/office/drawing/2014/main" id="{35AFB9E5-B991-6A80-6963-F037615CB4CA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206" y="2522760"/>
            <a:ext cx="1965391" cy="18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77D545-3223-FF49-3648-EFDCAD1C04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241" y="4774532"/>
            <a:ext cx="856682" cy="85668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A6A242-18B0-2264-F057-339BFF5AC6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10" y="790647"/>
            <a:ext cx="846141" cy="84614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F5ABF4-4665-0F60-BC7B-B2932E6FC49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519" y="2512871"/>
            <a:ext cx="827033" cy="827033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896FA08E-DF3D-6A54-4C2D-984E7EC26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2182653" y="4901822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46D213F-0191-E122-681C-2EBD4ACBD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11524805" y="5073278"/>
            <a:ext cx="2580983" cy="35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7FD1FAB4-9E1E-20D0-10A1-5B2FF3C9B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902648" y="-2176959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5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0DE7C937-0003-F5DE-94F3-0AC286F367FC}"/>
              </a:ext>
            </a:extLst>
          </p:cNvPr>
          <p:cNvSpPr txBox="1"/>
          <p:nvPr/>
        </p:nvSpPr>
        <p:spPr>
          <a:xfrm>
            <a:off x="2428054" y="1231699"/>
            <a:ext cx="8176737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>
              <a:lnSpc>
                <a:spcPts val="3200"/>
              </a:lnSpc>
              <a:defRPr sz="2400">
                <a:solidFill>
                  <a:srgbClr val="000000"/>
                </a:solidFill>
                <a:latin typeface="Montserrat" pitchFamily="2" charset="0"/>
              </a:defRPr>
            </a:lvl1pPr>
          </a:lstStyle>
          <a:p>
            <a:pPr algn="ctr">
              <a:lnSpc>
                <a:spcPts val="4200"/>
              </a:lnSpc>
            </a:pPr>
            <a:r>
              <a:rPr lang="en-GB" sz="3600" b="1" dirty="0"/>
              <a:t>TODAY'S ENERGY-EFFICIENT AND BIO-BASED SOLUTIONS </a:t>
            </a:r>
          </a:p>
          <a:p>
            <a:pPr algn="ctr">
              <a:lnSpc>
                <a:spcPts val="4200"/>
              </a:lnSpc>
            </a:pPr>
            <a:r>
              <a:rPr lang="en-GB" sz="3600" b="1" dirty="0">
                <a:solidFill>
                  <a:srgbClr val="9F1D63"/>
                </a:solidFill>
              </a:rPr>
              <a:t>AWAIT GOVERNMENT AND POLICY MAKERS' SUPPORT </a:t>
            </a:r>
          </a:p>
          <a:p>
            <a:pPr algn="ctr">
              <a:lnSpc>
                <a:spcPts val="4200"/>
              </a:lnSpc>
            </a:pPr>
            <a:r>
              <a:rPr lang="en-GB" sz="3600" b="1" dirty="0"/>
              <a:t>FOR SEAMLESS INTEGRATION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031D1-7B48-ECE0-8124-F23C67C17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74077" y="1812320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A0CE1B8-4FA8-2C7B-57EC-5E1C6526A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9252954" y="1051543"/>
            <a:ext cx="4198517" cy="58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AF0F6B0-CE53-2950-5B9E-B88FEF702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11" y="-602945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1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2EF7A67-FDF8-BBFD-CBD0-D98F6B9DDA61}"/>
              </a:ext>
            </a:extLst>
          </p:cNvPr>
          <p:cNvSpPr/>
          <p:nvPr/>
        </p:nvSpPr>
        <p:spPr>
          <a:xfrm>
            <a:off x="-1" y="-22302"/>
            <a:ext cx="12192000" cy="6892797"/>
          </a:xfrm>
          <a:prstGeom prst="rect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9303B12-0B15-9355-7FF4-66E38FD1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255" y="3871119"/>
            <a:ext cx="1928738" cy="19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0B615-622E-2DC3-24F4-701184AA3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254" y="5925944"/>
            <a:ext cx="1928738" cy="449494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90BD434-120A-B7E9-11CB-FE5B3720FB0A}"/>
              </a:ext>
            </a:extLst>
          </p:cNvPr>
          <p:cNvSpPr txBox="1"/>
          <p:nvPr/>
        </p:nvSpPr>
        <p:spPr>
          <a:xfrm>
            <a:off x="4026916" y="5431576"/>
            <a:ext cx="4288162" cy="329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33"/>
              </a:lnSpc>
            </a:pPr>
            <a:r>
              <a:rPr lang="en-US" sz="2400" dirty="0" err="1">
                <a:solidFill>
                  <a:schemeClr val="bg1"/>
                </a:solidFill>
                <a:latin typeface="Montserrat" pitchFamily="2" charset="0"/>
              </a:rPr>
              <a:t>elvira.rakova</a:t>
            </a:r>
            <a:r>
              <a:rPr lang="it-IT" sz="2400" dirty="0">
                <a:solidFill>
                  <a:schemeClr val="bg1"/>
                </a:solidFill>
                <a:latin typeface="Montserrat" pitchFamily="2" charset="0"/>
              </a:rPr>
              <a:t>@direktin.com</a:t>
            </a:r>
            <a:endParaRPr lang="en-US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AF9A526B-8DA5-52BC-4A9E-1C7341F0F45A}"/>
              </a:ext>
            </a:extLst>
          </p:cNvPr>
          <p:cNvSpPr txBox="1"/>
          <p:nvPr/>
        </p:nvSpPr>
        <p:spPr>
          <a:xfrm>
            <a:off x="3791301" y="4529509"/>
            <a:ext cx="454407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800" b="1" dirty="0">
                <a:solidFill>
                  <a:schemeClr val="bg1"/>
                </a:solidFill>
                <a:latin typeface="Montserrat" pitchFamily="2" charset="0"/>
              </a:rPr>
              <a:t>Dr. Eng. Elvira Rakova</a:t>
            </a:r>
          </a:p>
          <a:p>
            <a:pPr algn="r">
              <a:lnSpc>
                <a:spcPts val="28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Montserrat" pitchFamily="2" charset="0"/>
              </a:rPr>
              <a:t>Managing Director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3FEE78E4-10A0-A71C-5EF5-8592805B5F2A}"/>
              </a:ext>
            </a:extLst>
          </p:cNvPr>
          <p:cNvSpPr txBox="1"/>
          <p:nvPr/>
        </p:nvSpPr>
        <p:spPr>
          <a:xfrm>
            <a:off x="1232519" y="1509896"/>
            <a:ext cx="9653936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5400" b="1" dirty="0">
                <a:solidFill>
                  <a:schemeClr val="bg1"/>
                </a:solidFill>
                <a:latin typeface="Montserrat" pitchFamily="2" charset="0"/>
              </a:rPr>
              <a:t>MAKE ENERGY-</a:t>
            </a:r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latin typeface="Montserrat" pitchFamily="2" charset="0"/>
              </a:rPr>
              <a:t>EFFICIENCY PROFITABLE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AB8F7A10-17F7-B7B4-87FB-13E43189D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558343" y="3435196"/>
            <a:ext cx="2911124" cy="402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6B0518E-0522-A08F-DCD8-79F6F6AEC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12097204" y="2544977"/>
            <a:ext cx="4198517" cy="58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9FB52C7-5694-CCBB-9EDB-23CCE9D98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092788" y="-2008876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74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71E14185-7564-1341-1DA5-93DDD6203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3823987" y="398590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D671D23-03D8-2A96-B563-30EBF4EF3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" y="-34061"/>
            <a:ext cx="12199938" cy="69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88E2423-5E0B-4BB5-3014-138CE923A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8865" y="0"/>
            <a:ext cx="11189916" cy="69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EBED27D-E442-468C-B3B4-04C8087CB71A}"/>
              </a:ext>
            </a:extLst>
          </p:cNvPr>
          <p:cNvGrpSpPr/>
          <p:nvPr/>
        </p:nvGrpSpPr>
        <p:grpSpPr>
          <a:xfrm>
            <a:off x="466540" y="2108200"/>
            <a:ext cx="2682524" cy="2682524"/>
            <a:chOff x="8274354" y="1586422"/>
            <a:chExt cx="3637848" cy="3637848"/>
          </a:xfrm>
        </p:grpSpPr>
        <p:sp>
          <p:nvSpPr>
            <p:cNvPr id="9" name="Овал 18">
              <a:extLst>
                <a:ext uri="{FF2B5EF4-FFF2-40B4-BE49-F238E27FC236}">
                  <a16:creationId xmlns:a16="http://schemas.microsoft.com/office/drawing/2014/main" id="{E4E49E5C-0574-0C72-E1DB-B93601ACE8CE}"/>
                </a:ext>
              </a:extLst>
            </p:cNvPr>
            <p:cNvSpPr/>
            <p:nvPr/>
          </p:nvSpPr>
          <p:spPr>
            <a:xfrm>
              <a:off x="8274354" y="1586422"/>
              <a:ext cx="3637848" cy="3637848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241631F9-D0BF-6967-C2C5-0710007F4D5F}"/>
                </a:ext>
              </a:extLst>
            </p:cNvPr>
            <p:cNvSpPr txBox="1"/>
            <p:nvPr/>
          </p:nvSpPr>
          <p:spPr>
            <a:xfrm>
              <a:off x="8845244" y="3843516"/>
              <a:ext cx="2519218" cy="730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AD7866-614B-0061-0541-544B3315A1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3" y="304682"/>
            <a:ext cx="1496142" cy="37245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B3F329-8D25-3B6F-B9EE-1BE3C933D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16583" y="2445184"/>
            <a:ext cx="982438" cy="98243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FE63176-942D-C7BE-44E3-9B883B90DF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06134" y="2315739"/>
            <a:ext cx="951567" cy="1189460"/>
          </a:xfrm>
          <a:prstGeom prst="rect">
            <a:avLst/>
          </a:prstGeom>
        </p:spPr>
      </p:pic>
      <p:sp>
        <p:nvSpPr>
          <p:cNvPr id="6" name="TextBox 26">
            <a:extLst>
              <a:ext uri="{FF2B5EF4-FFF2-40B4-BE49-F238E27FC236}">
                <a16:creationId xmlns:a16="http://schemas.microsoft.com/office/drawing/2014/main" id="{B5FE6352-4047-8224-EE84-41F54DC6F6E9}"/>
              </a:ext>
            </a:extLst>
          </p:cNvPr>
          <p:cNvSpPr txBox="1"/>
          <p:nvPr/>
        </p:nvSpPr>
        <p:spPr>
          <a:xfrm>
            <a:off x="12435435" y="3882399"/>
            <a:ext cx="2869206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  <a:latin typeface="Montserrat" pitchFamily="2" charset="0"/>
              </a:defRPr>
            </a:lvl1pPr>
          </a:lstStyle>
          <a:p>
            <a:r>
              <a:rPr lang="en-US" dirty="0"/>
              <a:t>MACHINE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5FF65D2-3E48-55CF-57F6-7ACDE1922D95}"/>
              </a:ext>
            </a:extLst>
          </p:cNvPr>
          <p:cNvGrpSpPr/>
          <p:nvPr/>
        </p:nvGrpSpPr>
        <p:grpSpPr>
          <a:xfrm>
            <a:off x="15537865" y="2113137"/>
            <a:ext cx="2869206" cy="2682524"/>
            <a:chOff x="4289896" y="1610076"/>
            <a:chExt cx="3891014" cy="3637848"/>
          </a:xfrm>
        </p:grpSpPr>
        <p:sp>
          <p:nvSpPr>
            <p:cNvPr id="10" name="Овал 17">
              <a:extLst>
                <a:ext uri="{FF2B5EF4-FFF2-40B4-BE49-F238E27FC236}">
                  <a16:creationId xmlns:a16="http://schemas.microsoft.com/office/drawing/2014/main" id="{65910093-4047-0E32-5887-3FFE80343DFD}"/>
                </a:ext>
              </a:extLst>
            </p:cNvPr>
            <p:cNvSpPr/>
            <p:nvPr/>
          </p:nvSpPr>
          <p:spPr>
            <a:xfrm>
              <a:off x="4313140" y="1610076"/>
              <a:ext cx="3637848" cy="3637848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4C9BAE63-F988-218C-B276-ECE13D684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606289" y="1884830"/>
              <a:ext cx="1290448" cy="1613061"/>
            </a:xfrm>
            <a:prstGeom prst="rect">
              <a:avLst/>
            </a:prstGeom>
          </p:spPr>
        </p:pic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2DA3DBD3-DDDD-70B3-251F-B558D063FE37}"/>
                </a:ext>
              </a:extLst>
            </p:cNvPr>
            <p:cNvSpPr txBox="1"/>
            <p:nvPr/>
          </p:nvSpPr>
          <p:spPr>
            <a:xfrm>
              <a:off x="4289896" y="4009423"/>
              <a:ext cx="3891014" cy="365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MACHINE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242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B35CC-9C22-A0AA-73B0-84A7E9D8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53"/>
            <a:ext cx="12199938" cy="69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AD7866-614B-0061-0541-544B3315A1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3" y="304682"/>
            <a:ext cx="1496142" cy="37245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1E14185-7564-1341-1DA5-93DDD6203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3823987" y="398590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88E2423-5E0B-4BB5-3014-138CE923A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6934" y="-54730"/>
            <a:ext cx="11189916" cy="69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EBED27D-E442-468C-B3B4-04C8087CB71A}"/>
              </a:ext>
            </a:extLst>
          </p:cNvPr>
          <p:cNvGrpSpPr/>
          <p:nvPr/>
        </p:nvGrpSpPr>
        <p:grpSpPr>
          <a:xfrm>
            <a:off x="466540" y="2108200"/>
            <a:ext cx="2682524" cy="2682524"/>
            <a:chOff x="8274354" y="1586422"/>
            <a:chExt cx="3637848" cy="3637848"/>
          </a:xfrm>
        </p:grpSpPr>
        <p:sp>
          <p:nvSpPr>
            <p:cNvPr id="9" name="Овал 18">
              <a:extLst>
                <a:ext uri="{FF2B5EF4-FFF2-40B4-BE49-F238E27FC236}">
                  <a16:creationId xmlns:a16="http://schemas.microsoft.com/office/drawing/2014/main" id="{E4E49E5C-0574-0C72-E1DB-B93601ACE8CE}"/>
                </a:ext>
              </a:extLst>
            </p:cNvPr>
            <p:cNvSpPr/>
            <p:nvPr/>
          </p:nvSpPr>
          <p:spPr>
            <a:xfrm>
              <a:off x="8274354" y="1586422"/>
              <a:ext cx="3637848" cy="363784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241631F9-D0BF-6967-C2C5-0710007F4D5F}"/>
                </a:ext>
              </a:extLst>
            </p:cNvPr>
            <p:cNvSpPr txBox="1"/>
            <p:nvPr/>
          </p:nvSpPr>
          <p:spPr>
            <a:xfrm>
              <a:off x="8845244" y="3843516"/>
              <a:ext cx="2519218" cy="730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03706DA-6A4E-5857-783B-E5E93BDFB715}"/>
              </a:ext>
            </a:extLst>
          </p:cNvPr>
          <p:cNvGrpSpPr/>
          <p:nvPr/>
        </p:nvGrpSpPr>
        <p:grpSpPr>
          <a:xfrm>
            <a:off x="4663020" y="2113137"/>
            <a:ext cx="2869206" cy="2682524"/>
            <a:chOff x="4289896" y="1610076"/>
            <a:chExt cx="3891014" cy="3637848"/>
          </a:xfrm>
        </p:grpSpPr>
        <p:sp>
          <p:nvSpPr>
            <p:cNvPr id="15" name="Овал 17">
              <a:extLst>
                <a:ext uri="{FF2B5EF4-FFF2-40B4-BE49-F238E27FC236}">
                  <a16:creationId xmlns:a16="http://schemas.microsoft.com/office/drawing/2014/main" id="{9E7848BC-8DE7-00BF-422D-E5CF0330A6B9}"/>
                </a:ext>
              </a:extLst>
            </p:cNvPr>
            <p:cNvSpPr/>
            <p:nvPr/>
          </p:nvSpPr>
          <p:spPr>
            <a:xfrm>
              <a:off x="4313140" y="1610076"/>
              <a:ext cx="3637848" cy="3637848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1B1AD187-4719-7934-8008-9539CA6B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606289" y="1884830"/>
              <a:ext cx="1290448" cy="1613061"/>
            </a:xfrm>
            <a:prstGeom prst="rect">
              <a:avLst/>
            </a:prstGeom>
          </p:spPr>
        </p:pic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81D425AA-53AF-4875-86EC-49E50B237429}"/>
                </a:ext>
              </a:extLst>
            </p:cNvPr>
            <p:cNvSpPr txBox="1"/>
            <p:nvPr/>
          </p:nvSpPr>
          <p:spPr>
            <a:xfrm>
              <a:off x="4289896" y="4009423"/>
              <a:ext cx="3891014" cy="365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MACHINE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F04FD1-95B7-6C59-CCD3-03855C165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60359" y="-54730"/>
            <a:ext cx="7482996" cy="69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967D381B-837A-0881-1AF0-AE6159AC1E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6583" y="2445184"/>
            <a:ext cx="982438" cy="982438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C3F66FF-D8F4-2F3D-4E29-BAAB3DDAEB1F}"/>
              </a:ext>
            </a:extLst>
          </p:cNvPr>
          <p:cNvGrpSpPr/>
          <p:nvPr/>
        </p:nvGrpSpPr>
        <p:grpSpPr>
          <a:xfrm>
            <a:off x="15253756" y="2060635"/>
            <a:ext cx="3251346" cy="2682000"/>
            <a:chOff x="7358" y="1638568"/>
            <a:chExt cx="3251346" cy="2682000"/>
          </a:xfrm>
        </p:grpSpPr>
        <p:sp>
          <p:nvSpPr>
            <p:cNvPr id="26" name="Овал 16">
              <a:extLst>
                <a:ext uri="{FF2B5EF4-FFF2-40B4-BE49-F238E27FC236}">
                  <a16:creationId xmlns:a16="http://schemas.microsoft.com/office/drawing/2014/main" id="{52212DFF-F05D-EC37-E31E-EE5870FEE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90" y="1638568"/>
              <a:ext cx="2680709" cy="268200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F164F9B4-CE69-D508-FF67-7F504206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86208" y="2371596"/>
              <a:ext cx="1704193" cy="445220"/>
            </a:xfrm>
            <a:prstGeom prst="rect">
              <a:avLst/>
            </a:prstGeom>
          </p:spPr>
        </p:pic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id="{CB477E26-F748-FF30-D031-D2328891CA86}"/>
                </a:ext>
              </a:extLst>
            </p:cNvPr>
            <p:cNvSpPr txBox="1"/>
            <p:nvPr/>
          </p:nvSpPr>
          <p:spPr>
            <a:xfrm>
              <a:off x="7358" y="3433920"/>
              <a:ext cx="3251346" cy="269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INSTRUMENT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5C53E06-9CA3-61C0-1AFB-DDD907D6C11E}"/>
              </a:ext>
            </a:extLst>
          </p:cNvPr>
          <p:cNvGrpSpPr/>
          <p:nvPr/>
        </p:nvGrpSpPr>
        <p:grpSpPr>
          <a:xfrm>
            <a:off x="8159559" y="7671558"/>
            <a:ext cx="4210241" cy="1015663"/>
            <a:chOff x="8159559" y="5276087"/>
            <a:chExt cx="4210241" cy="101566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A891999-1B1E-9E18-5FDE-ABE0E24B02DF}"/>
                </a:ext>
              </a:extLst>
            </p:cNvPr>
            <p:cNvSpPr/>
            <p:nvPr/>
          </p:nvSpPr>
          <p:spPr>
            <a:xfrm>
              <a:off x="8159559" y="5276087"/>
              <a:ext cx="4210241" cy="1015663"/>
            </a:xfrm>
            <a:prstGeom prst="rect">
              <a:avLst/>
            </a:prstGeom>
            <a:solidFill>
              <a:srgbClr val="40404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8310C9-61B8-79BB-812A-6321C8615485}"/>
                </a:ext>
              </a:extLst>
            </p:cNvPr>
            <p:cNvSpPr txBox="1"/>
            <p:nvPr/>
          </p:nvSpPr>
          <p:spPr>
            <a:xfrm>
              <a:off x="8351934" y="5368419"/>
              <a:ext cx="3744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" pitchFamily="2" charset="0"/>
                </a:rPr>
                <a:t>WHICH IS OPERATED BY A COMPRESSED AIR GENERATED BY A COMPRESSOR</a:t>
              </a:r>
              <a:endParaRPr lang="en-GB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433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B35CC-9C22-A0AA-73B0-84A7E9D8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966"/>
            <a:ext cx="12199938" cy="69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AD7866-614B-0061-0541-544B3315A1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3" y="304682"/>
            <a:ext cx="1496142" cy="37245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1E14185-7564-1341-1DA5-93DDD6203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3823987" y="398590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88E2423-5E0B-4BB5-3014-138CE923A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6934" y="-54730"/>
            <a:ext cx="11189916" cy="69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3F04FD1-95B7-6C59-CCD3-03855C165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9559" y="-54730"/>
            <a:ext cx="7482996" cy="69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3ED215B-F6A3-7C09-4D32-094E3D51BBA7}"/>
              </a:ext>
            </a:extLst>
          </p:cNvPr>
          <p:cNvGrpSpPr/>
          <p:nvPr/>
        </p:nvGrpSpPr>
        <p:grpSpPr>
          <a:xfrm>
            <a:off x="8644822" y="2090711"/>
            <a:ext cx="3251346" cy="2682000"/>
            <a:chOff x="7358" y="1638568"/>
            <a:chExt cx="3251346" cy="2682000"/>
          </a:xfrm>
        </p:grpSpPr>
        <p:sp>
          <p:nvSpPr>
            <p:cNvPr id="19" name="Овал 16">
              <a:extLst>
                <a:ext uri="{FF2B5EF4-FFF2-40B4-BE49-F238E27FC236}">
                  <a16:creationId xmlns:a16="http://schemas.microsoft.com/office/drawing/2014/main" id="{94ECFB15-308E-C7F9-0046-1885AB285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90" y="1638568"/>
              <a:ext cx="2680709" cy="268200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71839396-596D-367B-A34A-CE0993D8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86208" y="2371596"/>
              <a:ext cx="1704193" cy="445220"/>
            </a:xfrm>
            <a:prstGeom prst="rect">
              <a:avLst/>
            </a:prstGeom>
          </p:spPr>
        </p:pic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FD807BEA-7DB4-C036-C28C-4A76C5FA6243}"/>
                </a:ext>
              </a:extLst>
            </p:cNvPr>
            <p:cNvSpPr txBox="1"/>
            <p:nvPr/>
          </p:nvSpPr>
          <p:spPr>
            <a:xfrm>
              <a:off x="7358" y="3433920"/>
              <a:ext cx="3251346" cy="269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INSTRUMENT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74399BB-6199-4C15-5FBD-FE9CD810294E}"/>
              </a:ext>
            </a:extLst>
          </p:cNvPr>
          <p:cNvGrpSpPr/>
          <p:nvPr/>
        </p:nvGrpSpPr>
        <p:grpSpPr>
          <a:xfrm>
            <a:off x="8159559" y="5276087"/>
            <a:ext cx="4210241" cy="1015663"/>
            <a:chOff x="8159559" y="5276087"/>
            <a:chExt cx="4210241" cy="101566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D85A1C6-E836-C010-58B3-D02FBCDADF81}"/>
                </a:ext>
              </a:extLst>
            </p:cNvPr>
            <p:cNvSpPr/>
            <p:nvPr/>
          </p:nvSpPr>
          <p:spPr>
            <a:xfrm>
              <a:off x="8159559" y="5276087"/>
              <a:ext cx="4210241" cy="1015663"/>
            </a:xfrm>
            <a:prstGeom prst="rect">
              <a:avLst/>
            </a:prstGeom>
            <a:solidFill>
              <a:srgbClr val="40404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63003C-06B1-101C-27FE-36FEEF5F19C4}"/>
                </a:ext>
              </a:extLst>
            </p:cNvPr>
            <p:cNvSpPr txBox="1"/>
            <p:nvPr/>
          </p:nvSpPr>
          <p:spPr>
            <a:xfrm>
              <a:off x="8351934" y="5368419"/>
              <a:ext cx="3744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" pitchFamily="2" charset="0"/>
                </a:rPr>
                <a:t>WHICH IS OPERATED BY A COMPRESSED AIR GENERATED BY A COMPRESSOR</a:t>
              </a:r>
              <a:endParaRPr lang="en-GB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endParaRPr>
            </a:p>
          </p:txBody>
        </p:sp>
      </p:grp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BECAE7C-FCA9-F332-E4D8-09F3D58BDBDD}"/>
              </a:ext>
            </a:extLst>
          </p:cNvPr>
          <p:cNvCxnSpPr>
            <a:cxnSpLocks/>
          </p:cNvCxnSpPr>
          <p:nvPr/>
        </p:nvCxnSpPr>
        <p:spPr>
          <a:xfrm>
            <a:off x="5807726" y="3454399"/>
            <a:ext cx="1503266" cy="0"/>
          </a:xfrm>
          <a:prstGeom prst="straightConnector1">
            <a:avLst/>
          </a:prstGeom>
          <a:noFill/>
          <a:ln w="98425" cap="rnd">
            <a:solidFill>
              <a:srgbClr val="9F1D63"/>
            </a:solidFill>
            <a:prstDash val="sysDot"/>
            <a:round/>
            <a:tailEnd type="stealt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B86D537-5585-6233-7719-D58A6B1F4665}"/>
              </a:ext>
            </a:extLst>
          </p:cNvPr>
          <p:cNvCxnSpPr>
            <a:cxnSpLocks/>
          </p:cNvCxnSpPr>
          <p:nvPr/>
        </p:nvCxnSpPr>
        <p:spPr>
          <a:xfrm>
            <a:off x="1523464" y="3447462"/>
            <a:ext cx="1503266" cy="0"/>
          </a:xfrm>
          <a:prstGeom prst="straightConnector1">
            <a:avLst/>
          </a:prstGeom>
          <a:noFill/>
          <a:ln w="98425" cap="rnd">
            <a:solidFill>
              <a:srgbClr val="9F1D63"/>
            </a:solidFill>
            <a:prstDash val="sysDot"/>
            <a:round/>
            <a:tailEnd type="stealt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4378C73-EA9E-0388-9A3F-34B66E8360CC}"/>
              </a:ext>
            </a:extLst>
          </p:cNvPr>
          <p:cNvGrpSpPr/>
          <p:nvPr/>
        </p:nvGrpSpPr>
        <p:grpSpPr>
          <a:xfrm>
            <a:off x="466540" y="2108200"/>
            <a:ext cx="2682524" cy="2682524"/>
            <a:chOff x="8274354" y="1586422"/>
            <a:chExt cx="3637848" cy="3637848"/>
          </a:xfrm>
        </p:grpSpPr>
        <p:sp>
          <p:nvSpPr>
            <p:cNvPr id="32" name="Овал 18">
              <a:extLst>
                <a:ext uri="{FF2B5EF4-FFF2-40B4-BE49-F238E27FC236}">
                  <a16:creationId xmlns:a16="http://schemas.microsoft.com/office/drawing/2014/main" id="{FCE6B305-DACA-8D0A-C676-47AB2D8EB102}"/>
                </a:ext>
              </a:extLst>
            </p:cNvPr>
            <p:cNvSpPr/>
            <p:nvPr/>
          </p:nvSpPr>
          <p:spPr>
            <a:xfrm>
              <a:off x="8274354" y="1586422"/>
              <a:ext cx="3637848" cy="363784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D66ECE60-D04C-7AF5-633A-06AF574A56F1}"/>
                </a:ext>
              </a:extLst>
            </p:cNvPr>
            <p:cNvSpPr txBox="1"/>
            <p:nvPr/>
          </p:nvSpPr>
          <p:spPr>
            <a:xfrm>
              <a:off x="8845244" y="3843516"/>
              <a:ext cx="2519218" cy="730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DD81801F-6F77-52C5-8AE2-F91D95F60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6583" y="2445184"/>
            <a:ext cx="982438" cy="98243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377E77F-B5FF-0D37-69C5-3D8DD2AAFD84}"/>
              </a:ext>
            </a:extLst>
          </p:cNvPr>
          <p:cNvGrpSpPr/>
          <p:nvPr/>
        </p:nvGrpSpPr>
        <p:grpSpPr>
          <a:xfrm>
            <a:off x="4663020" y="2113137"/>
            <a:ext cx="2869206" cy="2682524"/>
            <a:chOff x="4289896" y="1610076"/>
            <a:chExt cx="3891014" cy="3637848"/>
          </a:xfrm>
        </p:grpSpPr>
        <p:sp>
          <p:nvSpPr>
            <p:cNvPr id="11" name="Овал 17">
              <a:extLst>
                <a:ext uri="{FF2B5EF4-FFF2-40B4-BE49-F238E27FC236}">
                  <a16:creationId xmlns:a16="http://schemas.microsoft.com/office/drawing/2014/main" id="{A0DA23D1-AD3B-70CD-1E14-87D7EAD0F956}"/>
                </a:ext>
              </a:extLst>
            </p:cNvPr>
            <p:cNvSpPr/>
            <p:nvPr/>
          </p:nvSpPr>
          <p:spPr>
            <a:xfrm>
              <a:off x="4313140" y="1610076"/>
              <a:ext cx="3637848" cy="363784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A98A4FF5-E1A1-8473-62B0-3931FEBA9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606289" y="1884830"/>
              <a:ext cx="1290448" cy="1613061"/>
            </a:xfrm>
            <a:prstGeom prst="rect">
              <a:avLst/>
            </a:prstGeom>
          </p:spPr>
        </p:pic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B25D168E-A63E-0678-0754-080A94D40221}"/>
                </a:ext>
              </a:extLst>
            </p:cNvPr>
            <p:cNvSpPr txBox="1"/>
            <p:nvPr/>
          </p:nvSpPr>
          <p:spPr>
            <a:xfrm>
              <a:off x="4289896" y="4009423"/>
              <a:ext cx="3891014" cy="365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MACHINE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44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B35CC-9C22-A0AA-73B0-84A7E9D8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954" y="-41951"/>
            <a:ext cx="12199938" cy="69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AD7866-614B-0061-0541-544B3315A1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3" y="304682"/>
            <a:ext cx="1496142" cy="37245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1E14185-7564-1341-1DA5-93DDD6203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3823987" y="3985905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88E2423-5E0B-4BB5-3014-138CE923A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6934" y="-54730"/>
            <a:ext cx="11189916" cy="69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3F04FD1-95B7-6C59-CCD3-03855C165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9559" y="-54730"/>
            <a:ext cx="7482996" cy="69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3ED215B-F6A3-7C09-4D32-094E3D51BBA7}"/>
              </a:ext>
            </a:extLst>
          </p:cNvPr>
          <p:cNvGrpSpPr/>
          <p:nvPr/>
        </p:nvGrpSpPr>
        <p:grpSpPr>
          <a:xfrm>
            <a:off x="8644822" y="2090711"/>
            <a:ext cx="3251346" cy="2682000"/>
            <a:chOff x="7358" y="1638568"/>
            <a:chExt cx="3251346" cy="2682000"/>
          </a:xfrm>
        </p:grpSpPr>
        <p:sp>
          <p:nvSpPr>
            <p:cNvPr id="19" name="Овал 16">
              <a:extLst>
                <a:ext uri="{FF2B5EF4-FFF2-40B4-BE49-F238E27FC236}">
                  <a16:creationId xmlns:a16="http://schemas.microsoft.com/office/drawing/2014/main" id="{94ECFB15-308E-C7F9-0046-1885AB285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90" y="1638568"/>
              <a:ext cx="2680709" cy="2682000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71839396-596D-367B-A34A-CE0993D8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86208" y="2371596"/>
              <a:ext cx="1704193" cy="445220"/>
            </a:xfrm>
            <a:prstGeom prst="rect">
              <a:avLst/>
            </a:prstGeom>
          </p:spPr>
        </p:pic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FD807BEA-7DB4-C036-C28C-4A76C5FA6243}"/>
                </a:ext>
              </a:extLst>
            </p:cNvPr>
            <p:cNvSpPr txBox="1"/>
            <p:nvPr/>
          </p:nvSpPr>
          <p:spPr>
            <a:xfrm>
              <a:off x="7358" y="3433920"/>
              <a:ext cx="3251346" cy="269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INSTRUMENT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74399BB-6199-4C15-5FBD-FE9CD810294E}"/>
              </a:ext>
            </a:extLst>
          </p:cNvPr>
          <p:cNvGrpSpPr/>
          <p:nvPr/>
        </p:nvGrpSpPr>
        <p:grpSpPr>
          <a:xfrm>
            <a:off x="8159559" y="7460487"/>
            <a:ext cx="4210241" cy="1015663"/>
            <a:chOff x="8159559" y="5276087"/>
            <a:chExt cx="4210241" cy="101566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D85A1C6-E836-C010-58B3-D02FBCDADF81}"/>
                </a:ext>
              </a:extLst>
            </p:cNvPr>
            <p:cNvSpPr/>
            <p:nvPr/>
          </p:nvSpPr>
          <p:spPr>
            <a:xfrm>
              <a:off x="8159559" y="5276087"/>
              <a:ext cx="4210241" cy="1015663"/>
            </a:xfrm>
            <a:prstGeom prst="rect">
              <a:avLst/>
            </a:prstGeom>
            <a:solidFill>
              <a:srgbClr val="40404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63003C-06B1-101C-27FE-36FEEF5F19C4}"/>
                </a:ext>
              </a:extLst>
            </p:cNvPr>
            <p:cNvSpPr txBox="1"/>
            <p:nvPr/>
          </p:nvSpPr>
          <p:spPr>
            <a:xfrm>
              <a:off x="8351934" y="5368419"/>
              <a:ext cx="3744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" pitchFamily="2" charset="0"/>
                </a:rPr>
                <a:t>WHICH IS GENERATED BY COMPRESSOR THAT SUPPLIES AN ENTIRE PLANT</a:t>
              </a:r>
              <a:endParaRPr lang="en-GB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endParaRPr>
            </a:p>
          </p:txBody>
        </p:sp>
      </p:grp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2D7C108-16E4-08E9-CC12-F8A97E9DB9B7}"/>
              </a:ext>
            </a:extLst>
          </p:cNvPr>
          <p:cNvCxnSpPr>
            <a:cxnSpLocks/>
          </p:cNvCxnSpPr>
          <p:nvPr/>
        </p:nvCxnSpPr>
        <p:spPr>
          <a:xfrm>
            <a:off x="7458726" y="3454399"/>
            <a:ext cx="1503266" cy="0"/>
          </a:xfrm>
          <a:prstGeom prst="straightConnector1">
            <a:avLst/>
          </a:prstGeom>
          <a:noFill/>
          <a:ln w="98425" cap="rnd">
            <a:solidFill>
              <a:srgbClr val="9F1D63"/>
            </a:solidFill>
            <a:prstDash val="sysDot"/>
            <a:round/>
            <a:tailEnd type="stealt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19EAE4C-CF65-B20B-0890-D5C60A02450F}"/>
              </a:ext>
            </a:extLst>
          </p:cNvPr>
          <p:cNvCxnSpPr>
            <a:cxnSpLocks/>
          </p:cNvCxnSpPr>
          <p:nvPr/>
        </p:nvCxnSpPr>
        <p:spPr>
          <a:xfrm>
            <a:off x="3174464" y="3447462"/>
            <a:ext cx="1503266" cy="0"/>
          </a:xfrm>
          <a:prstGeom prst="straightConnector1">
            <a:avLst/>
          </a:prstGeom>
          <a:noFill/>
          <a:ln w="98425" cap="rnd">
            <a:solidFill>
              <a:srgbClr val="9F1D63"/>
            </a:solidFill>
            <a:prstDash val="sysDot"/>
            <a:round/>
            <a:tailEnd type="stealt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26A74616-9F7C-4158-BF46-938CBA851341}"/>
              </a:ext>
            </a:extLst>
          </p:cNvPr>
          <p:cNvSpPr/>
          <p:nvPr/>
        </p:nvSpPr>
        <p:spPr>
          <a:xfrm>
            <a:off x="-2617795" y="-5370257"/>
            <a:ext cx="18260350" cy="182603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FD5727B-5214-99B7-8441-09D91B32E8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8854" y="1916649"/>
            <a:ext cx="1705939" cy="170593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3B45FD2-0271-8B6C-9CB5-7C24271842D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583" y="7253667"/>
            <a:ext cx="1705939" cy="170593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D845579-BC55-1BCE-AB7A-912C92D11F4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46" y="-2558554"/>
            <a:ext cx="1705939" cy="170593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BA98157-7402-4210-F7FC-ED8DEDB11DC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88" b="95508" l="3516" r="93750">
                        <a14:foregroundMark x1="66797" y1="43555" x2="66797" y2="43555"/>
                        <a14:foregroundMark x1="55273" y1="56250" x2="55273" y2="56250"/>
                        <a14:foregroundMark x1="53906" y1="72852" x2="53906" y2="72852"/>
                        <a14:foregroundMark x1="8594" y1="80664" x2="8594" y2="80664"/>
                        <a14:foregroundMark x1="3516" y1="86133" x2="3516" y2="86133"/>
                        <a14:foregroundMark x1="16406" y1="92969" x2="16406" y2="92969"/>
                        <a14:foregroundMark x1="12109" y1="95508" x2="12109" y2="95508"/>
                        <a14:foregroundMark x1="31641" y1="95898" x2="31641" y2="95898"/>
                        <a14:foregroundMark x1="93945" y1="86523" x2="93945" y2="86523"/>
                        <a14:foregroundMark x1="87109" y1="6641" x2="87109" y2="6641"/>
                        <a14:foregroundMark x1="68750" y1="4688" x2="68750" y2="4688"/>
                        <a14:foregroundMark x1="77344" y1="58789" x2="77344" y2="58789"/>
                        <a14:foregroundMark x1="76953" y1="71680" x2="76953" y2="71680"/>
                        <a14:foregroundMark x1="68359" y1="69531" x2="68359" y2="69531"/>
                        <a14:foregroundMark x1="67969" y1="76758" x2="67969" y2="76758"/>
                        <a14:foregroundMark x1="54688" y1="14063" x2="54688" y2="14063"/>
                        <a14:foregroundMark x1="61523" y1="13477" x2="61523" y2="13477"/>
                        <a14:foregroundMark x1="67969" y1="13672" x2="67969" y2="13672"/>
                        <a14:foregroundMark x1="74805" y1="13672" x2="74805" y2="13672"/>
                        <a14:foregroundMark x1="80664" y1="13672" x2="80664" y2="13672"/>
                        <a14:backgroundMark x1="56250" y1="75000" x2="56250" y2="75000"/>
                        <a14:backgroundMark x1="78516" y1="75000" x2="78516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1143" y="1898249"/>
            <a:ext cx="1705939" cy="170593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D3AD63A-74D7-A0E9-6F5A-34CDE984BFAE}"/>
              </a:ext>
            </a:extLst>
          </p:cNvPr>
          <p:cNvSpPr txBox="1"/>
          <p:nvPr/>
        </p:nvSpPr>
        <p:spPr>
          <a:xfrm>
            <a:off x="4781113" y="-790010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CHEMICAL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076D2F-02CC-61AD-2F12-D5F715B2ECFA}"/>
              </a:ext>
            </a:extLst>
          </p:cNvPr>
          <p:cNvSpPr txBox="1"/>
          <p:nvPr/>
        </p:nvSpPr>
        <p:spPr>
          <a:xfrm>
            <a:off x="13807316" y="3724670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STEEL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DEF164-222D-EB7F-914C-DDB410C86AFC}"/>
              </a:ext>
            </a:extLst>
          </p:cNvPr>
          <p:cNvSpPr txBox="1"/>
          <p:nvPr/>
        </p:nvSpPr>
        <p:spPr>
          <a:xfrm>
            <a:off x="-3987497" y="3757545"/>
            <a:ext cx="184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Montserrat" pitchFamily="2" charset="0"/>
              </a:defRPr>
            </a:lvl1pPr>
          </a:lstStyle>
          <a:p>
            <a:r>
              <a:rPr lang="en" dirty="0">
                <a:solidFill>
                  <a:schemeClr val="bg1"/>
                </a:solidFill>
              </a:rPr>
              <a:t>PHARMA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F89D7A-37F7-89B0-0E72-AB529F068D07}"/>
              </a:ext>
            </a:extLst>
          </p:cNvPr>
          <p:cNvSpPr txBox="1"/>
          <p:nvPr/>
        </p:nvSpPr>
        <p:spPr>
          <a:xfrm>
            <a:off x="9264662" y="9106698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FOOD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8068ACA-9BA9-FC83-C375-957D4E11D47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65" y="7025146"/>
            <a:ext cx="1625600" cy="16256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F1882D6-E1F5-1C9A-1081-42FDA6BA8710}"/>
              </a:ext>
            </a:extLst>
          </p:cNvPr>
          <p:cNvSpPr txBox="1"/>
          <p:nvPr/>
        </p:nvSpPr>
        <p:spPr>
          <a:xfrm>
            <a:off x="899383" y="8780649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CEMENT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8C313710-B272-6303-D2E4-6A0484B67FBB}"/>
              </a:ext>
            </a:extLst>
          </p:cNvPr>
          <p:cNvGrpSpPr/>
          <p:nvPr/>
        </p:nvGrpSpPr>
        <p:grpSpPr>
          <a:xfrm>
            <a:off x="466540" y="2108200"/>
            <a:ext cx="2682524" cy="2682524"/>
            <a:chOff x="8274354" y="1586422"/>
            <a:chExt cx="3637848" cy="3637848"/>
          </a:xfrm>
        </p:grpSpPr>
        <p:sp>
          <p:nvSpPr>
            <p:cNvPr id="53" name="Овал 18">
              <a:extLst>
                <a:ext uri="{FF2B5EF4-FFF2-40B4-BE49-F238E27FC236}">
                  <a16:creationId xmlns:a16="http://schemas.microsoft.com/office/drawing/2014/main" id="{B7FFC760-AAEB-50BA-D165-8FA1EBE53BA6}"/>
                </a:ext>
              </a:extLst>
            </p:cNvPr>
            <p:cNvSpPr/>
            <p:nvPr/>
          </p:nvSpPr>
          <p:spPr>
            <a:xfrm>
              <a:off x="8274354" y="1586422"/>
              <a:ext cx="3637848" cy="3637848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TextBox 27">
              <a:extLst>
                <a:ext uri="{FF2B5EF4-FFF2-40B4-BE49-F238E27FC236}">
                  <a16:creationId xmlns:a16="http://schemas.microsoft.com/office/drawing/2014/main" id="{7BC23AE9-86D5-7D1B-0EA7-496982F957BA}"/>
                </a:ext>
              </a:extLst>
            </p:cNvPr>
            <p:cNvSpPr txBox="1"/>
            <p:nvPr/>
          </p:nvSpPr>
          <p:spPr>
            <a:xfrm>
              <a:off x="8845244" y="3843516"/>
              <a:ext cx="2519218" cy="730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ontserrat" pitchFamily="2" charset="0"/>
                </a:rPr>
                <a:t>INDUSTRIAL PLANT</a:t>
              </a:r>
            </a:p>
          </p:txBody>
        </p:sp>
      </p:grpSp>
      <p:pic>
        <p:nvPicPr>
          <p:cNvPr id="55" name="Picture 4">
            <a:extLst>
              <a:ext uri="{FF2B5EF4-FFF2-40B4-BE49-F238E27FC236}">
                <a16:creationId xmlns:a16="http://schemas.microsoft.com/office/drawing/2014/main" id="{ACDAC29D-0C78-19BF-BF01-EB30B5F680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16583" y="2445184"/>
            <a:ext cx="982438" cy="982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ED66DB-AA1E-5584-2FE1-6C4070FEAF55}"/>
              </a:ext>
            </a:extLst>
          </p:cNvPr>
          <p:cNvSpPr txBox="1"/>
          <p:nvPr/>
        </p:nvSpPr>
        <p:spPr>
          <a:xfrm>
            <a:off x="-495967" y="-790010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AUTOMOTIVE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13FCB9-7BFA-D0AE-0E5C-FDF880C7291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5" y="-2231948"/>
            <a:ext cx="1625600" cy="16256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52A6D5-2473-AEE9-875C-CC505B664B71}"/>
              </a:ext>
            </a:extLst>
          </p:cNvPr>
          <p:cNvGrpSpPr/>
          <p:nvPr/>
        </p:nvGrpSpPr>
        <p:grpSpPr>
          <a:xfrm>
            <a:off x="4663020" y="2113137"/>
            <a:ext cx="2869206" cy="2682524"/>
            <a:chOff x="4289896" y="1610076"/>
            <a:chExt cx="3891014" cy="3637848"/>
          </a:xfrm>
        </p:grpSpPr>
        <p:sp>
          <p:nvSpPr>
            <p:cNvPr id="11" name="Овал 17">
              <a:extLst>
                <a:ext uri="{FF2B5EF4-FFF2-40B4-BE49-F238E27FC236}">
                  <a16:creationId xmlns:a16="http://schemas.microsoft.com/office/drawing/2014/main" id="{4483B9E7-02B0-FB0F-B89C-8D0ED16A47E2}"/>
                </a:ext>
              </a:extLst>
            </p:cNvPr>
            <p:cNvSpPr/>
            <p:nvPr/>
          </p:nvSpPr>
          <p:spPr>
            <a:xfrm>
              <a:off x="4313140" y="1610076"/>
              <a:ext cx="3637848" cy="3637848"/>
            </a:xfrm>
            <a:prstGeom prst="ellipse">
              <a:avLst/>
            </a:prstGeom>
            <a:solidFill>
              <a:srgbClr val="9F1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A6A3E93A-001D-4E81-FEC9-DE80C9B90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5606289" y="1884830"/>
              <a:ext cx="1290448" cy="1613061"/>
            </a:xfrm>
            <a:prstGeom prst="rect">
              <a:avLst/>
            </a:prstGeom>
          </p:spPr>
        </p:pic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9BF077B5-554A-F3E0-8230-392114524B6C}"/>
                </a:ext>
              </a:extLst>
            </p:cNvPr>
            <p:cNvSpPr txBox="1"/>
            <p:nvPr/>
          </p:nvSpPr>
          <p:spPr>
            <a:xfrm>
              <a:off x="4289896" y="4009423"/>
              <a:ext cx="3891014" cy="365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ru-RU"/>
              </a:defPPr>
              <a:lvl1pPr algn="ctr">
                <a:lnSpc>
                  <a:spcPts val="2100"/>
                </a:lnSpc>
                <a:defRPr sz="2000" b="1">
                  <a:solidFill>
                    <a:srgbClr val="FFFFFF"/>
                  </a:solidFill>
                  <a:latin typeface="Montserrat" pitchFamily="2" charset="0"/>
                </a:defRPr>
              </a:lvl1pPr>
            </a:lstStyle>
            <a:p>
              <a:r>
                <a:rPr lang="en-US" dirty="0"/>
                <a:t>MACHINE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736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олилиния 52">
            <a:extLst>
              <a:ext uri="{FF2B5EF4-FFF2-40B4-BE49-F238E27FC236}">
                <a16:creationId xmlns:a16="http://schemas.microsoft.com/office/drawing/2014/main" id="{05D04482-F031-AFA8-7008-A54916E50663}"/>
              </a:ext>
            </a:extLst>
          </p:cNvPr>
          <p:cNvSpPr>
            <a:spLocks noChangeAspect="1"/>
          </p:cNvSpPr>
          <p:nvPr/>
        </p:nvSpPr>
        <p:spPr>
          <a:xfrm>
            <a:off x="5952178" y="3711414"/>
            <a:ext cx="2538054" cy="2429510"/>
          </a:xfrm>
          <a:custGeom>
            <a:avLst/>
            <a:gdLst>
              <a:gd name="connsiteX0" fmla="*/ 2535229 w 2538054"/>
              <a:gd name="connsiteY0" fmla="*/ 0 h 2429510"/>
              <a:gd name="connsiteX1" fmla="*/ 2538054 w 2538054"/>
              <a:gd name="connsiteY1" fmla="*/ 55946 h 2429510"/>
              <a:gd name="connsiteX2" fmla="*/ 2537783 w 2538054"/>
              <a:gd name="connsiteY2" fmla="*/ 130512 h 2429510"/>
              <a:gd name="connsiteX3" fmla="*/ 2529291 w 2538054"/>
              <a:gd name="connsiteY3" fmla="*/ 298677 h 2429510"/>
              <a:gd name="connsiteX4" fmla="*/ 2523394 w 2538054"/>
              <a:gd name="connsiteY4" fmla="*/ 371789 h 2429510"/>
              <a:gd name="connsiteX5" fmla="*/ 2491067 w 2538054"/>
              <a:gd name="connsiteY5" fmla="*/ 583610 h 2429510"/>
              <a:gd name="connsiteX6" fmla="*/ 2468056 w 2538054"/>
              <a:gd name="connsiteY6" fmla="*/ 680721 h 2429510"/>
              <a:gd name="connsiteX7" fmla="*/ 2438662 w 2538054"/>
              <a:gd name="connsiteY7" fmla="*/ 795042 h 2429510"/>
              <a:gd name="connsiteX8" fmla="*/ 2402000 w 2538054"/>
              <a:gd name="connsiteY8" fmla="*/ 910290 h 2429510"/>
              <a:gd name="connsiteX9" fmla="*/ 2370179 w 2538054"/>
              <a:gd name="connsiteY9" fmla="*/ 997233 h 2429510"/>
              <a:gd name="connsiteX10" fmla="*/ 2321883 w 2538054"/>
              <a:gd name="connsiteY10" fmla="*/ 1117147 h 2429510"/>
              <a:gd name="connsiteX11" fmla="*/ 2293991 w 2538054"/>
              <a:gd name="connsiteY11" fmla="*/ 1175047 h 2429510"/>
              <a:gd name="connsiteX12" fmla="*/ 2235581 w 2538054"/>
              <a:gd name="connsiteY12" fmla="*/ 1293705 h 2429510"/>
              <a:gd name="connsiteX13" fmla="*/ 2169028 w 2538054"/>
              <a:gd name="connsiteY13" fmla="*/ 1406835 h 2429510"/>
              <a:gd name="connsiteX14" fmla="*/ 2132010 w 2538054"/>
              <a:gd name="connsiteY14" fmla="*/ 1467767 h 2429510"/>
              <a:gd name="connsiteX15" fmla="*/ 2056211 w 2538054"/>
              <a:gd name="connsiteY15" fmla="*/ 1577139 h 2429510"/>
              <a:gd name="connsiteX16" fmla="*/ 2007077 w 2538054"/>
              <a:gd name="connsiteY16" fmla="*/ 1642845 h 2429510"/>
              <a:gd name="connsiteX17" fmla="*/ 1924457 w 2538054"/>
              <a:gd name="connsiteY17" fmla="*/ 1744936 h 2429510"/>
              <a:gd name="connsiteX18" fmla="*/ 1871989 w 2538054"/>
              <a:gd name="connsiteY18" fmla="*/ 1802665 h 2429510"/>
              <a:gd name="connsiteX19" fmla="*/ 1783138 w 2538054"/>
              <a:gd name="connsiteY19" fmla="*/ 1897101 h 2429510"/>
              <a:gd name="connsiteX20" fmla="*/ 1642681 w 2538054"/>
              <a:gd name="connsiteY20" fmla="*/ 2025603 h 2429510"/>
              <a:gd name="connsiteX21" fmla="*/ 1525566 w 2538054"/>
              <a:gd name="connsiteY21" fmla="*/ 2117560 h 2429510"/>
              <a:gd name="connsiteX22" fmla="*/ 1476254 w 2538054"/>
              <a:gd name="connsiteY22" fmla="*/ 2154435 h 2429510"/>
              <a:gd name="connsiteX23" fmla="*/ 1348783 w 2538054"/>
              <a:gd name="connsiteY23" fmla="*/ 2239750 h 2429510"/>
              <a:gd name="connsiteX24" fmla="*/ 1308319 w 2538054"/>
              <a:gd name="connsiteY24" fmla="*/ 2264333 h 2429510"/>
              <a:gd name="connsiteX25" fmla="*/ 1162738 w 2538054"/>
              <a:gd name="connsiteY25" fmla="*/ 2346428 h 2429510"/>
              <a:gd name="connsiteX26" fmla="*/ 984705 w 2538054"/>
              <a:gd name="connsiteY26" fmla="*/ 2429510 h 2429510"/>
              <a:gd name="connsiteX27" fmla="*/ 0 w 2538054"/>
              <a:gd name="connsiteY27" fmla="*/ 88370 h 2429510"/>
              <a:gd name="connsiteX28" fmla="*/ 2535229 w 2538054"/>
              <a:gd name="connsiteY28" fmla="*/ 0 h 24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38054" h="2429510">
                <a:moveTo>
                  <a:pt x="2535229" y="0"/>
                </a:moveTo>
                <a:lnTo>
                  <a:pt x="2538054" y="55946"/>
                </a:lnTo>
                <a:lnTo>
                  <a:pt x="2537783" y="130512"/>
                </a:lnTo>
                <a:lnTo>
                  <a:pt x="2529291" y="298677"/>
                </a:lnTo>
                <a:lnTo>
                  <a:pt x="2523394" y="371789"/>
                </a:lnTo>
                <a:lnTo>
                  <a:pt x="2491067" y="583610"/>
                </a:lnTo>
                <a:lnTo>
                  <a:pt x="2468056" y="680721"/>
                </a:lnTo>
                <a:lnTo>
                  <a:pt x="2438662" y="795042"/>
                </a:lnTo>
                <a:lnTo>
                  <a:pt x="2402000" y="910290"/>
                </a:lnTo>
                <a:lnTo>
                  <a:pt x="2370179" y="997233"/>
                </a:lnTo>
                <a:lnTo>
                  <a:pt x="2321883" y="1117147"/>
                </a:lnTo>
                <a:lnTo>
                  <a:pt x="2293991" y="1175047"/>
                </a:lnTo>
                <a:lnTo>
                  <a:pt x="2235581" y="1293705"/>
                </a:lnTo>
                <a:lnTo>
                  <a:pt x="2169028" y="1406835"/>
                </a:lnTo>
                <a:lnTo>
                  <a:pt x="2132010" y="1467767"/>
                </a:lnTo>
                <a:lnTo>
                  <a:pt x="2056211" y="1577139"/>
                </a:lnTo>
                <a:lnTo>
                  <a:pt x="2007077" y="1642845"/>
                </a:lnTo>
                <a:lnTo>
                  <a:pt x="1924457" y="1744936"/>
                </a:lnTo>
                <a:lnTo>
                  <a:pt x="1871989" y="1802665"/>
                </a:lnTo>
                <a:lnTo>
                  <a:pt x="1783138" y="1897101"/>
                </a:lnTo>
                <a:cubicBezTo>
                  <a:pt x="1738044" y="1941579"/>
                  <a:pt x="1691200" y="1984451"/>
                  <a:pt x="1642681" y="2025603"/>
                </a:cubicBezTo>
                <a:lnTo>
                  <a:pt x="1525566" y="2117560"/>
                </a:lnTo>
                <a:lnTo>
                  <a:pt x="1476254" y="2154435"/>
                </a:lnTo>
                <a:lnTo>
                  <a:pt x="1348783" y="2239750"/>
                </a:lnTo>
                <a:lnTo>
                  <a:pt x="1308319" y="2264333"/>
                </a:lnTo>
                <a:lnTo>
                  <a:pt x="1162738" y="2346428"/>
                </a:lnTo>
                <a:cubicBezTo>
                  <a:pt x="1104825" y="2376226"/>
                  <a:pt x="1045456" y="2403958"/>
                  <a:pt x="984705" y="2429510"/>
                </a:cubicBezTo>
                <a:lnTo>
                  <a:pt x="0" y="88370"/>
                </a:lnTo>
                <a:lnTo>
                  <a:pt x="2535229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олилиния 53">
            <a:extLst>
              <a:ext uri="{FF2B5EF4-FFF2-40B4-BE49-F238E27FC236}">
                <a16:creationId xmlns:a16="http://schemas.microsoft.com/office/drawing/2014/main" id="{76B23CA8-2D04-76D0-73CE-FBA74BA0780F}"/>
              </a:ext>
            </a:extLst>
          </p:cNvPr>
          <p:cNvSpPr>
            <a:spLocks noChangeAspect="1"/>
          </p:cNvSpPr>
          <p:nvPr/>
        </p:nvSpPr>
        <p:spPr>
          <a:xfrm>
            <a:off x="3417635" y="1269613"/>
            <a:ext cx="5074614" cy="5079186"/>
          </a:xfrm>
          <a:custGeom>
            <a:avLst/>
            <a:gdLst>
              <a:gd name="connsiteX0" fmla="*/ 2539593 w 5074614"/>
              <a:gd name="connsiteY0" fmla="*/ 0 h 5079186"/>
              <a:gd name="connsiteX1" fmla="*/ 5066074 w 5074614"/>
              <a:gd name="connsiteY1" fmla="*/ 2279934 h 5079186"/>
              <a:gd name="connsiteX2" fmla="*/ 5074614 w 5074614"/>
              <a:gd name="connsiteY2" fmla="*/ 2449051 h 5079186"/>
              <a:gd name="connsiteX3" fmla="*/ 2539385 w 5074614"/>
              <a:gd name="connsiteY3" fmla="*/ 2537421 h 5079186"/>
              <a:gd name="connsiteX4" fmla="*/ 3524090 w 5074614"/>
              <a:gd name="connsiteY4" fmla="*/ 4878561 h 5079186"/>
              <a:gd name="connsiteX5" fmla="*/ 3702123 w 5074614"/>
              <a:gd name="connsiteY5" fmla="*/ 4795479 h 5079186"/>
              <a:gd name="connsiteX6" fmla="*/ 3847704 w 5074614"/>
              <a:gd name="connsiteY6" fmla="*/ 4713384 h 5079186"/>
              <a:gd name="connsiteX7" fmla="*/ 3750114 w 5074614"/>
              <a:gd name="connsiteY7" fmla="*/ 4772671 h 5079186"/>
              <a:gd name="connsiteX8" fmla="*/ 2539593 w 5074614"/>
              <a:gd name="connsiteY8" fmla="*/ 5079186 h 5079186"/>
              <a:gd name="connsiteX9" fmla="*/ 0 w 5074614"/>
              <a:gd name="connsiteY9" fmla="*/ 2539593 h 5079186"/>
              <a:gd name="connsiteX10" fmla="*/ 2539593 w 5074614"/>
              <a:gd name="connsiteY10" fmla="*/ 0 h 50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614" h="5079186">
                <a:moveTo>
                  <a:pt x="2539593" y="0"/>
                </a:moveTo>
                <a:cubicBezTo>
                  <a:pt x="3854510" y="0"/>
                  <a:pt x="4936022" y="999330"/>
                  <a:pt x="5066074" y="2279934"/>
                </a:cubicBezTo>
                <a:lnTo>
                  <a:pt x="5074614" y="2449051"/>
                </a:lnTo>
                <a:lnTo>
                  <a:pt x="2539385" y="2537421"/>
                </a:lnTo>
                <a:lnTo>
                  <a:pt x="3524090" y="4878561"/>
                </a:lnTo>
                <a:cubicBezTo>
                  <a:pt x="3584841" y="4853009"/>
                  <a:pt x="3644210" y="4825277"/>
                  <a:pt x="3702123" y="4795479"/>
                </a:cubicBezTo>
                <a:lnTo>
                  <a:pt x="3847704" y="4713384"/>
                </a:lnTo>
                <a:lnTo>
                  <a:pt x="3750114" y="4772671"/>
                </a:lnTo>
                <a:cubicBezTo>
                  <a:pt x="3390271" y="4968150"/>
                  <a:pt x="2977899" y="5079186"/>
                  <a:pt x="2539593" y="5079186"/>
                </a:cubicBezTo>
                <a:cubicBezTo>
                  <a:pt x="1137015" y="5079186"/>
                  <a:pt x="0" y="3942171"/>
                  <a:pt x="0" y="2539593"/>
                </a:cubicBezTo>
                <a:cubicBezTo>
                  <a:pt x="0" y="1137015"/>
                  <a:pt x="1137015" y="0"/>
                  <a:pt x="2539593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3139533" y="5023567"/>
            <a:ext cx="3439032" cy="47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49CAA-9DE2-2B40-C59A-91EAB21FC449}"/>
              </a:ext>
            </a:extLst>
          </p:cNvPr>
          <p:cNvSpPr txBox="1"/>
          <p:nvPr/>
        </p:nvSpPr>
        <p:spPr>
          <a:xfrm>
            <a:off x="4318710" y="8790599"/>
            <a:ext cx="503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latin typeface="Montserrat" pitchFamily="2" charset="0"/>
              </a:rPr>
              <a:t>Compressed air is widely used in industrial processes from chemical, pharmaceutical, and steel production to packaging, food and beverage and cement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DC6AF3-2194-5B15-6673-F7E54E17F693}"/>
              </a:ext>
            </a:extLst>
          </p:cNvPr>
          <p:cNvSpPr txBox="1"/>
          <p:nvPr/>
        </p:nvSpPr>
        <p:spPr>
          <a:xfrm>
            <a:off x="13229298" y="2198050"/>
            <a:ext cx="2826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F1D63"/>
                </a:solidFill>
                <a:latin typeface="Montserrat" pitchFamily="2" charset="0"/>
              </a:rPr>
              <a:t>20%</a:t>
            </a:r>
            <a:endParaRPr lang="ru-RU" sz="9600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B241AED-25E3-792F-A809-9EB366631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0" y="5662581"/>
            <a:ext cx="1651788" cy="22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C00CF1C-2BED-2428-C4F1-9B98DAA45064}"/>
              </a:ext>
            </a:extLst>
          </p:cNvPr>
          <p:cNvSpPr txBox="1"/>
          <p:nvPr/>
        </p:nvSpPr>
        <p:spPr>
          <a:xfrm>
            <a:off x="13227282" y="3809206"/>
            <a:ext cx="4729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Montserrat" pitchFamily="2" charset="0"/>
              </a:rPr>
              <a:t>COMPRESSED AIR </a:t>
            </a:r>
          </a:p>
          <a:p>
            <a:r>
              <a:rPr lang="en-US" sz="3600" dirty="0">
                <a:latin typeface="Montserrat" pitchFamily="2" charset="0"/>
              </a:rPr>
              <a:t>CONSUMPTION</a:t>
            </a:r>
            <a:endParaRPr lang="ru-RU" sz="3600" dirty="0">
              <a:latin typeface="Montserrat" pitchFamily="2" charset="0"/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DF3F1887-E8DB-A270-7265-4350B1CC5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-1646050" y="-1905485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83A6B9-9DE7-2830-70B7-DE3EC2003A94}"/>
              </a:ext>
            </a:extLst>
          </p:cNvPr>
          <p:cNvSpPr/>
          <p:nvPr/>
        </p:nvSpPr>
        <p:spPr>
          <a:xfrm>
            <a:off x="3896841" y="-3336519"/>
            <a:ext cx="2587558" cy="15564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Подписать все иконки / убрать текст/ добавить внизу фразу </a:t>
            </a:r>
            <a:r>
              <a:rPr lang="en-US" dirty="0"/>
              <a:t>and more</a:t>
            </a:r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766F69D-8E09-CE81-5C12-F7D977B05A57}"/>
              </a:ext>
            </a:extLst>
          </p:cNvPr>
          <p:cNvSpPr/>
          <p:nvPr/>
        </p:nvSpPr>
        <p:spPr>
          <a:xfrm>
            <a:off x="1480624" y="-1143403"/>
            <a:ext cx="9184784" cy="9184784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468E7-D1A6-2B04-3B29-25FB40A00CED}"/>
              </a:ext>
            </a:extLst>
          </p:cNvPr>
          <p:cNvSpPr txBox="1"/>
          <p:nvPr/>
        </p:nvSpPr>
        <p:spPr>
          <a:xfrm>
            <a:off x="4292921" y="2753694"/>
            <a:ext cx="3592327" cy="120032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tabLst>
                <a:tab pos="0" algn="l"/>
                <a:tab pos="447698" algn="l"/>
                <a:tab pos="896983" algn="l"/>
                <a:tab pos="1346267" algn="l"/>
                <a:tab pos="1795553" algn="l"/>
                <a:tab pos="2244838" algn="l"/>
                <a:tab pos="2694123" algn="l"/>
                <a:tab pos="3143407" algn="l"/>
                <a:tab pos="3592693" algn="l"/>
                <a:tab pos="4041977" algn="l"/>
                <a:tab pos="4491263" algn="l"/>
                <a:tab pos="4940547" algn="l"/>
                <a:tab pos="5389833" algn="l"/>
                <a:tab pos="5839117" algn="l"/>
                <a:tab pos="6288402" algn="l"/>
                <a:tab pos="6737687" algn="l"/>
                <a:tab pos="7186973" algn="l"/>
                <a:tab pos="7636257" algn="l"/>
                <a:tab pos="8085542" algn="l"/>
                <a:tab pos="8534827" algn="l"/>
                <a:tab pos="8984113" algn="l"/>
              </a:tabLst>
              <a:defRPr sz="7667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COMPRESSED AIR USAGE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2DCC4E6-9353-340F-B8DF-1A87068066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883" y="2429139"/>
            <a:ext cx="1560177" cy="156017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F68DD-58F9-FDD5-A628-B7278A4775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977" y="4568825"/>
            <a:ext cx="1560177" cy="156017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29FBD6B-910D-4E5C-CE66-DCDDCC7D96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714" y="119744"/>
            <a:ext cx="1560177" cy="15601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992071-D49C-0CA6-1FB9-DBECA6F098B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88" b="95508" l="3516" r="93750">
                        <a14:foregroundMark x1="66797" y1="43555" x2="66797" y2="43555"/>
                        <a14:foregroundMark x1="55273" y1="56250" x2="55273" y2="56250"/>
                        <a14:foregroundMark x1="53906" y1="72852" x2="53906" y2="72852"/>
                        <a14:foregroundMark x1="8594" y1="80664" x2="8594" y2="80664"/>
                        <a14:foregroundMark x1="3516" y1="86133" x2="3516" y2="86133"/>
                        <a14:foregroundMark x1="16406" y1="92969" x2="16406" y2="92969"/>
                        <a14:foregroundMark x1="12109" y1="95508" x2="12109" y2="95508"/>
                        <a14:foregroundMark x1="31641" y1="95898" x2="31641" y2="95898"/>
                        <a14:foregroundMark x1="93945" y1="86523" x2="93945" y2="86523"/>
                        <a14:foregroundMark x1="87109" y1="6641" x2="87109" y2="6641"/>
                        <a14:foregroundMark x1="68750" y1="4688" x2="68750" y2="4688"/>
                        <a14:foregroundMark x1="77344" y1="58789" x2="77344" y2="58789"/>
                        <a14:foregroundMark x1="76953" y1="71680" x2="76953" y2="71680"/>
                        <a14:foregroundMark x1="68359" y1="69531" x2="68359" y2="69531"/>
                        <a14:foregroundMark x1="67969" y1="76758" x2="67969" y2="76758"/>
                        <a14:foregroundMark x1="54688" y1="14063" x2="54688" y2="14063"/>
                        <a14:foregroundMark x1="61523" y1="13477" x2="61523" y2="13477"/>
                        <a14:foregroundMark x1="67969" y1="13672" x2="67969" y2="13672"/>
                        <a14:foregroundMark x1="74805" y1="13672" x2="74805" y2="13672"/>
                        <a14:foregroundMark x1="80664" y1="13672" x2="80664" y2="13672"/>
                        <a14:backgroundMark x1="56250" y1="75000" x2="56250" y2="75000"/>
                        <a14:backgroundMark x1="78516" y1="75000" x2="78516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136" y="2341988"/>
            <a:ext cx="1560177" cy="1560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1509E-2F48-5374-9BE4-72A5A2A37FB6}"/>
              </a:ext>
            </a:extLst>
          </p:cNvPr>
          <p:cNvSpPr txBox="1"/>
          <p:nvPr/>
        </p:nvSpPr>
        <p:spPr>
          <a:xfrm>
            <a:off x="6366781" y="1742526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CHEMICAL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A0D7E-2433-2A28-0082-EA69CCE47EE7}"/>
              </a:ext>
            </a:extLst>
          </p:cNvPr>
          <p:cNvSpPr txBox="1"/>
          <p:nvPr/>
        </p:nvSpPr>
        <p:spPr>
          <a:xfrm>
            <a:off x="8149345" y="4091398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STEEL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C2A5E2-A3A8-F5D4-93B2-FF7494382B13}"/>
              </a:ext>
            </a:extLst>
          </p:cNvPr>
          <p:cNvSpPr txBox="1"/>
          <p:nvPr/>
        </p:nvSpPr>
        <p:spPr>
          <a:xfrm>
            <a:off x="1926782" y="4055522"/>
            <a:ext cx="184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Montserrat" pitchFamily="2" charset="0"/>
              </a:defRPr>
            </a:lvl1pPr>
          </a:lstStyle>
          <a:p>
            <a:r>
              <a:rPr lang="en" dirty="0">
                <a:solidFill>
                  <a:schemeClr val="bg1"/>
                </a:solidFill>
              </a:rPr>
              <a:t>PHARMA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5397C-ABB5-B208-1376-3C30F9D4D4A9}"/>
              </a:ext>
            </a:extLst>
          </p:cNvPr>
          <p:cNvSpPr txBox="1"/>
          <p:nvPr/>
        </p:nvSpPr>
        <p:spPr>
          <a:xfrm>
            <a:off x="6461094" y="6243006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FOOD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416B64-F8BF-9E68-2669-93DA4999673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232" y="4588640"/>
            <a:ext cx="1486702" cy="14867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E41007-1B0D-CFE4-8D79-E4A8D81EA49C}"/>
              </a:ext>
            </a:extLst>
          </p:cNvPr>
          <p:cNvSpPr txBox="1"/>
          <p:nvPr/>
        </p:nvSpPr>
        <p:spPr>
          <a:xfrm>
            <a:off x="3269834" y="6205245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CEMENT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93113E-DFED-C54A-9E22-117C96D1494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3" y="304682"/>
            <a:ext cx="1496142" cy="372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CCD70-851E-468B-2B4C-655D3BDE886E}"/>
              </a:ext>
            </a:extLst>
          </p:cNvPr>
          <p:cNvSpPr txBox="1"/>
          <p:nvPr/>
        </p:nvSpPr>
        <p:spPr>
          <a:xfrm>
            <a:off x="3204275" y="1746620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AUTOMOTIVE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B34569-5CC5-D92C-D611-CE29672D995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397" y="304682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6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944C60FC-397F-FB9D-42D7-2C1C824D2F46}"/>
              </a:ext>
            </a:extLst>
          </p:cNvPr>
          <p:cNvSpPr txBox="1"/>
          <p:nvPr/>
        </p:nvSpPr>
        <p:spPr>
          <a:xfrm>
            <a:off x="6735127" y="7232752"/>
            <a:ext cx="2884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404040"/>
                </a:solidFill>
                <a:latin typeface="Montserrat" pitchFamily="2" charset="0"/>
              </a:rPr>
              <a:t>60%</a:t>
            </a:r>
            <a:endParaRPr lang="ru-RU" sz="9600" b="1" dirty="0">
              <a:solidFill>
                <a:srgbClr val="404040"/>
              </a:solidFill>
              <a:latin typeface="Montserrat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1A077C-871A-E3B4-835B-207BB852B07D}"/>
              </a:ext>
            </a:extLst>
          </p:cNvPr>
          <p:cNvSpPr txBox="1"/>
          <p:nvPr/>
        </p:nvSpPr>
        <p:spPr>
          <a:xfrm>
            <a:off x="6771593" y="8682968"/>
            <a:ext cx="44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>
                <a:latin typeface="Montserrat" pitchFamily="2" charset="0"/>
              </a:rPr>
              <a:t>ENERGY SAVING POTENTIAL OF COMPRESSED AIR</a:t>
            </a:r>
            <a:endParaRPr lang="ru-RU" sz="3200" dirty="0">
              <a:latin typeface="Montserrat" pitchFamily="2" charset="0"/>
            </a:endParaRPr>
          </a:p>
        </p:txBody>
      </p:sp>
      <p:sp>
        <p:nvSpPr>
          <p:cNvPr id="34" name="Полилиния 33">
            <a:extLst>
              <a:ext uri="{FF2B5EF4-FFF2-40B4-BE49-F238E27FC236}">
                <a16:creationId xmlns:a16="http://schemas.microsoft.com/office/drawing/2014/main" id="{DDF3928E-9D72-B5B2-5516-94CDD6BB41BF}"/>
              </a:ext>
            </a:extLst>
          </p:cNvPr>
          <p:cNvSpPr>
            <a:spLocks noChangeAspect="1"/>
          </p:cNvSpPr>
          <p:nvPr/>
        </p:nvSpPr>
        <p:spPr>
          <a:xfrm>
            <a:off x="3828453" y="3944003"/>
            <a:ext cx="2538054" cy="2429510"/>
          </a:xfrm>
          <a:custGeom>
            <a:avLst/>
            <a:gdLst>
              <a:gd name="connsiteX0" fmla="*/ 2535229 w 2538054"/>
              <a:gd name="connsiteY0" fmla="*/ 0 h 2429510"/>
              <a:gd name="connsiteX1" fmla="*/ 2538054 w 2538054"/>
              <a:gd name="connsiteY1" fmla="*/ 55946 h 2429510"/>
              <a:gd name="connsiteX2" fmla="*/ 2537783 w 2538054"/>
              <a:gd name="connsiteY2" fmla="*/ 130512 h 2429510"/>
              <a:gd name="connsiteX3" fmla="*/ 2529291 w 2538054"/>
              <a:gd name="connsiteY3" fmla="*/ 298677 h 2429510"/>
              <a:gd name="connsiteX4" fmla="*/ 2523394 w 2538054"/>
              <a:gd name="connsiteY4" fmla="*/ 371789 h 2429510"/>
              <a:gd name="connsiteX5" fmla="*/ 2491067 w 2538054"/>
              <a:gd name="connsiteY5" fmla="*/ 583610 h 2429510"/>
              <a:gd name="connsiteX6" fmla="*/ 2468056 w 2538054"/>
              <a:gd name="connsiteY6" fmla="*/ 680721 h 2429510"/>
              <a:gd name="connsiteX7" fmla="*/ 2438662 w 2538054"/>
              <a:gd name="connsiteY7" fmla="*/ 795042 h 2429510"/>
              <a:gd name="connsiteX8" fmla="*/ 2402000 w 2538054"/>
              <a:gd name="connsiteY8" fmla="*/ 910290 h 2429510"/>
              <a:gd name="connsiteX9" fmla="*/ 2370179 w 2538054"/>
              <a:gd name="connsiteY9" fmla="*/ 997233 h 2429510"/>
              <a:gd name="connsiteX10" fmla="*/ 2321883 w 2538054"/>
              <a:gd name="connsiteY10" fmla="*/ 1117147 h 2429510"/>
              <a:gd name="connsiteX11" fmla="*/ 2293991 w 2538054"/>
              <a:gd name="connsiteY11" fmla="*/ 1175047 h 2429510"/>
              <a:gd name="connsiteX12" fmla="*/ 2235581 w 2538054"/>
              <a:gd name="connsiteY12" fmla="*/ 1293705 h 2429510"/>
              <a:gd name="connsiteX13" fmla="*/ 2169028 w 2538054"/>
              <a:gd name="connsiteY13" fmla="*/ 1406835 h 2429510"/>
              <a:gd name="connsiteX14" fmla="*/ 2132010 w 2538054"/>
              <a:gd name="connsiteY14" fmla="*/ 1467767 h 2429510"/>
              <a:gd name="connsiteX15" fmla="*/ 2056211 w 2538054"/>
              <a:gd name="connsiteY15" fmla="*/ 1577139 h 2429510"/>
              <a:gd name="connsiteX16" fmla="*/ 2007077 w 2538054"/>
              <a:gd name="connsiteY16" fmla="*/ 1642845 h 2429510"/>
              <a:gd name="connsiteX17" fmla="*/ 1924457 w 2538054"/>
              <a:gd name="connsiteY17" fmla="*/ 1744936 h 2429510"/>
              <a:gd name="connsiteX18" fmla="*/ 1871989 w 2538054"/>
              <a:gd name="connsiteY18" fmla="*/ 1802665 h 2429510"/>
              <a:gd name="connsiteX19" fmla="*/ 1783138 w 2538054"/>
              <a:gd name="connsiteY19" fmla="*/ 1897101 h 2429510"/>
              <a:gd name="connsiteX20" fmla="*/ 1642681 w 2538054"/>
              <a:gd name="connsiteY20" fmla="*/ 2025603 h 2429510"/>
              <a:gd name="connsiteX21" fmla="*/ 1525566 w 2538054"/>
              <a:gd name="connsiteY21" fmla="*/ 2117560 h 2429510"/>
              <a:gd name="connsiteX22" fmla="*/ 1476254 w 2538054"/>
              <a:gd name="connsiteY22" fmla="*/ 2154435 h 2429510"/>
              <a:gd name="connsiteX23" fmla="*/ 1348783 w 2538054"/>
              <a:gd name="connsiteY23" fmla="*/ 2239750 h 2429510"/>
              <a:gd name="connsiteX24" fmla="*/ 1308319 w 2538054"/>
              <a:gd name="connsiteY24" fmla="*/ 2264333 h 2429510"/>
              <a:gd name="connsiteX25" fmla="*/ 1162738 w 2538054"/>
              <a:gd name="connsiteY25" fmla="*/ 2346428 h 2429510"/>
              <a:gd name="connsiteX26" fmla="*/ 984705 w 2538054"/>
              <a:gd name="connsiteY26" fmla="*/ 2429510 h 2429510"/>
              <a:gd name="connsiteX27" fmla="*/ 0 w 2538054"/>
              <a:gd name="connsiteY27" fmla="*/ 88370 h 2429510"/>
              <a:gd name="connsiteX28" fmla="*/ 2535229 w 2538054"/>
              <a:gd name="connsiteY28" fmla="*/ 0 h 242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38054" h="2429510">
                <a:moveTo>
                  <a:pt x="2535229" y="0"/>
                </a:moveTo>
                <a:lnTo>
                  <a:pt x="2538054" y="55946"/>
                </a:lnTo>
                <a:lnTo>
                  <a:pt x="2537783" y="130512"/>
                </a:lnTo>
                <a:lnTo>
                  <a:pt x="2529291" y="298677"/>
                </a:lnTo>
                <a:lnTo>
                  <a:pt x="2523394" y="371789"/>
                </a:lnTo>
                <a:lnTo>
                  <a:pt x="2491067" y="583610"/>
                </a:lnTo>
                <a:lnTo>
                  <a:pt x="2468056" y="680721"/>
                </a:lnTo>
                <a:lnTo>
                  <a:pt x="2438662" y="795042"/>
                </a:lnTo>
                <a:lnTo>
                  <a:pt x="2402000" y="910290"/>
                </a:lnTo>
                <a:lnTo>
                  <a:pt x="2370179" y="997233"/>
                </a:lnTo>
                <a:lnTo>
                  <a:pt x="2321883" y="1117147"/>
                </a:lnTo>
                <a:lnTo>
                  <a:pt x="2293991" y="1175047"/>
                </a:lnTo>
                <a:lnTo>
                  <a:pt x="2235581" y="1293705"/>
                </a:lnTo>
                <a:lnTo>
                  <a:pt x="2169028" y="1406835"/>
                </a:lnTo>
                <a:lnTo>
                  <a:pt x="2132010" y="1467767"/>
                </a:lnTo>
                <a:lnTo>
                  <a:pt x="2056211" y="1577139"/>
                </a:lnTo>
                <a:lnTo>
                  <a:pt x="2007077" y="1642845"/>
                </a:lnTo>
                <a:lnTo>
                  <a:pt x="1924457" y="1744936"/>
                </a:lnTo>
                <a:lnTo>
                  <a:pt x="1871989" y="1802665"/>
                </a:lnTo>
                <a:lnTo>
                  <a:pt x="1783138" y="1897101"/>
                </a:lnTo>
                <a:cubicBezTo>
                  <a:pt x="1738044" y="1941579"/>
                  <a:pt x="1691200" y="1984451"/>
                  <a:pt x="1642681" y="2025603"/>
                </a:cubicBezTo>
                <a:lnTo>
                  <a:pt x="1525566" y="2117560"/>
                </a:lnTo>
                <a:lnTo>
                  <a:pt x="1476254" y="2154435"/>
                </a:lnTo>
                <a:lnTo>
                  <a:pt x="1348783" y="2239750"/>
                </a:lnTo>
                <a:lnTo>
                  <a:pt x="1308319" y="2264333"/>
                </a:lnTo>
                <a:lnTo>
                  <a:pt x="1162738" y="2346428"/>
                </a:lnTo>
                <a:cubicBezTo>
                  <a:pt x="1104825" y="2376226"/>
                  <a:pt x="1045456" y="2403958"/>
                  <a:pt x="984705" y="2429510"/>
                </a:cubicBezTo>
                <a:lnTo>
                  <a:pt x="0" y="88370"/>
                </a:lnTo>
                <a:lnTo>
                  <a:pt x="2535229" y="0"/>
                </a:lnTo>
                <a:close/>
              </a:path>
            </a:pathLst>
          </a:cu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4DA634F6-09EA-B054-5451-F3AC7DC5B662}"/>
              </a:ext>
            </a:extLst>
          </p:cNvPr>
          <p:cNvSpPr>
            <a:spLocks noChangeAspect="1"/>
          </p:cNvSpPr>
          <p:nvPr/>
        </p:nvSpPr>
        <p:spPr>
          <a:xfrm>
            <a:off x="968705" y="1269614"/>
            <a:ext cx="5074614" cy="5079186"/>
          </a:xfrm>
          <a:custGeom>
            <a:avLst/>
            <a:gdLst>
              <a:gd name="connsiteX0" fmla="*/ 2539593 w 5074614"/>
              <a:gd name="connsiteY0" fmla="*/ 0 h 5079186"/>
              <a:gd name="connsiteX1" fmla="*/ 5066074 w 5074614"/>
              <a:gd name="connsiteY1" fmla="*/ 2279934 h 5079186"/>
              <a:gd name="connsiteX2" fmla="*/ 5074614 w 5074614"/>
              <a:gd name="connsiteY2" fmla="*/ 2449051 h 5079186"/>
              <a:gd name="connsiteX3" fmla="*/ 2539385 w 5074614"/>
              <a:gd name="connsiteY3" fmla="*/ 2537421 h 5079186"/>
              <a:gd name="connsiteX4" fmla="*/ 3524090 w 5074614"/>
              <a:gd name="connsiteY4" fmla="*/ 4878561 h 5079186"/>
              <a:gd name="connsiteX5" fmla="*/ 3702123 w 5074614"/>
              <a:gd name="connsiteY5" fmla="*/ 4795479 h 5079186"/>
              <a:gd name="connsiteX6" fmla="*/ 3847704 w 5074614"/>
              <a:gd name="connsiteY6" fmla="*/ 4713384 h 5079186"/>
              <a:gd name="connsiteX7" fmla="*/ 3750114 w 5074614"/>
              <a:gd name="connsiteY7" fmla="*/ 4772671 h 5079186"/>
              <a:gd name="connsiteX8" fmla="*/ 2539593 w 5074614"/>
              <a:gd name="connsiteY8" fmla="*/ 5079186 h 5079186"/>
              <a:gd name="connsiteX9" fmla="*/ 0 w 5074614"/>
              <a:gd name="connsiteY9" fmla="*/ 2539593 h 5079186"/>
              <a:gd name="connsiteX10" fmla="*/ 2539593 w 5074614"/>
              <a:gd name="connsiteY10" fmla="*/ 0 h 50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614" h="5079186">
                <a:moveTo>
                  <a:pt x="2539593" y="0"/>
                </a:moveTo>
                <a:cubicBezTo>
                  <a:pt x="3854510" y="0"/>
                  <a:pt x="4936022" y="999330"/>
                  <a:pt x="5066074" y="2279934"/>
                </a:cubicBezTo>
                <a:lnTo>
                  <a:pt x="5074614" y="2449051"/>
                </a:lnTo>
                <a:lnTo>
                  <a:pt x="2539385" y="2537421"/>
                </a:lnTo>
                <a:lnTo>
                  <a:pt x="3524090" y="4878561"/>
                </a:lnTo>
                <a:cubicBezTo>
                  <a:pt x="3584841" y="4853009"/>
                  <a:pt x="3644210" y="4825277"/>
                  <a:pt x="3702123" y="4795479"/>
                </a:cubicBezTo>
                <a:lnTo>
                  <a:pt x="3847704" y="4713384"/>
                </a:lnTo>
                <a:lnTo>
                  <a:pt x="3750114" y="4772671"/>
                </a:lnTo>
                <a:cubicBezTo>
                  <a:pt x="3390271" y="4968150"/>
                  <a:pt x="2977899" y="5079186"/>
                  <a:pt x="2539593" y="5079186"/>
                </a:cubicBezTo>
                <a:cubicBezTo>
                  <a:pt x="1137015" y="5079186"/>
                  <a:pt x="0" y="3942171"/>
                  <a:pt x="0" y="2539593"/>
                </a:cubicBezTo>
                <a:cubicBezTo>
                  <a:pt x="0" y="1137015"/>
                  <a:pt x="1137015" y="0"/>
                  <a:pt x="2539593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05AAEB-1CA0-9151-980A-0F5D1D954A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379" y="301956"/>
            <a:ext cx="2338507" cy="58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7468E7-D1A6-2B04-3B29-25FB40A00CED}"/>
              </a:ext>
            </a:extLst>
          </p:cNvPr>
          <p:cNvSpPr txBox="1"/>
          <p:nvPr/>
        </p:nvSpPr>
        <p:spPr>
          <a:xfrm>
            <a:off x="556592" y="-773827"/>
            <a:ext cx="8798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tabLst>
                <a:tab pos="0" algn="l"/>
                <a:tab pos="447698" algn="l"/>
                <a:tab pos="896983" algn="l"/>
                <a:tab pos="1346267" algn="l"/>
                <a:tab pos="1795553" algn="l"/>
                <a:tab pos="2244838" algn="l"/>
                <a:tab pos="2694123" algn="l"/>
                <a:tab pos="3143407" algn="l"/>
                <a:tab pos="3592693" algn="l"/>
                <a:tab pos="4041977" algn="l"/>
                <a:tab pos="4491263" algn="l"/>
                <a:tab pos="4940547" algn="l"/>
                <a:tab pos="5389833" algn="l"/>
                <a:tab pos="5839117" algn="l"/>
                <a:tab pos="6288402" algn="l"/>
                <a:tab pos="6737687" algn="l"/>
                <a:tab pos="7186973" algn="l"/>
                <a:tab pos="7636257" algn="l"/>
                <a:tab pos="8085542" algn="l"/>
                <a:tab pos="8534827" algn="l"/>
                <a:tab pos="8984113" algn="l"/>
              </a:tabLst>
              <a:defRPr sz="7667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pPr algn="l"/>
            <a:r>
              <a:rPr lang="en-US" sz="2800" b="0" dirty="0">
                <a:solidFill>
                  <a:srgbClr val="9F1D63"/>
                </a:solidFill>
              </a:rPr>
              <a:t>COMPRESSED AIR </a:t>
            </a:r>
            <a:r>
              <a:rPr lang="en-US" sz="2800" b="0" dirty="0"/>
              <a:t>SYSTEM OPTIMIZATION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80F0F6-4706-85EE-A523-A4C11AAD5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 rot="5400000">
            <a:off x="-2134072" y="4486574"/>
            <a:ext cx="5004262" cy="6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49CAA-9DE2-2B40-C59A-91EAB21FC449}"/>
              </a:ext>
            </a:extLst>
          </p:cNvPr>
          <p:cNvSpPr txBox="1"/>
          <p:nvPr/>
        </p:nvSpPr>
        <p:spPr>
          <a:xfrm>
            <a:off x="-11325846" y="2792323"/>
            <a:ext cx="5036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latin typeface="Montserrat" pitchFamily="2" charset="0"/>
              </a:rPr>
              <a:t>Compressed air is widely used in industrial processes from chemical, pharmaceutical, and steel production to packaging and food and beverage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60543-FCEB-8401-8F44-FE4974780F98}"/>
              </a:ext>
            </a:extLst>
          </p:cNvPr>
          <p:cNvSpPr txBox="1"/>
          <p:nvPr/>
        </p:nvSpPr>
        <p:spPr>
          <a:xfrm>
            <a:off x="6735127" y="2607136"/>
            <a:ext cx="2826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9F1D63"/>
                </a:solidFill>
                <a:latin typeface="Montserrat" pitchFamily="2" charset="0"/>
              </a:rPr>
              <a:t>20%</a:t>
            </a:r>
            <a:endParaRPr lang="ru-RU" sz="9600" b="1" dirty="0">
              <a:solidFill>
                <a:srgbClr val="9F1D63"/>
              </a:solidFill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874F1-4F5F-1262-34D8-E8F5C034BB50}"/>
              </a:ext>
            </a:extLst>
          </p:cNvPr>
          <p:cNvSpPr txBox="1"/>
          <p:nvPr/>
        </p:nvSpPr>
        <p:spPr>
          <a:xfrm>
            <a:off x="6735126" y="3940072"/>
            <a:ext cx="478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itchFamily="2" charset="0"/>
              </a:rPr>
              <a:t>COMPRESSED AIR CONSUMPTION </a:t>
            </a:r>
            <a:endParaRPr lang="ru-RU" sz="3600" dirty="0">
              <a:latin typeface="Montserrat" pitchFamily="2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F0B4F963-33B1-09D3-5A07-3D57A2B1D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03" b="99384" l="10000" r="97188">
                        <a14:foregroundMark x1="72813" y1="37764" x2="72813" y2="37764"/>
                        <a14:foregroundMark x1="73281" y1="34155" x2="73281" y2="34155"/>
                        <a14:foregroundMark x1="97188" y1="24120" x2="97188" y2="24120"/>
                        <a14:foregroundMark x1="94688" y1="21303" x2="94688" y2="21303"/>
                        <a14:foregroundMark x1="73906" y1="34243" x2="73906" y2="34243"/>
                        <a14:foregroundMark x1="96875" y1="34243" x2="96875" y2="34243"/>
                        <a14:foregroundMark x1="93125" y1="31778" x2="93125" y2="31778"/>
                        <a14:foregroundMark x1="85781" y1="36180" x2="85781" y2="36180"/>
                        <a14:foregroundMark x1="78594" y1="58187" x2="78594" y2="58187"/>
                        <a14:foregroundMark x1="84375" y1="60915" x2="84375" y2="60915"/>
                        <a14:foregroundMark x1="82188" y1="67254" x2="82188" y2="67254"/>
                        <a14:foregroundMark x1="90000" y1="63996" x2="90000" y2="63996"/>
                        <a14:foregroundMark x1="93125" y1="64613" x2="93125" y2="64613"/>
                        <a14:foregroundMark x1="96875" y1="32570" x2="96875" y2="32570"/>
                        <a14:foregroundMark x1="96719" y1="63996" x2="96719" y2="63996"/>
                        <a14:foregroundMark x1="95781" y1="71391" x2="95781" y2="71391"/>
                        <a14:foregroundMark x1="97188" y1="78697" x2="97188" y2="78697"/>
                        <a14:foregroundMark x1="86094" y1="75704" x2="86094" y2="75704"/>
                        <a14:foregroundMark x1="87188" y1="73239" x2="87188" y2="73239"/>
                        <a14:foregroundMark x1="82813" y1="88908" x2="82813" y2="88908"/>
                        <a14:foregroundMark x1="56719" y1="89525" x2="56719" y2="89525"/>
                        <a14:foregroundMark x1="47500" y1="90141" x2="47500" y2="90141"/>
                        <a14:foregroundMark x1="43281" y1="94982" x2="43281" y2="94982"/>
                        <a14:foregroundMark x1="28906" y1="95335" x2="28906" y2="95335"/>
                        <a14:foregroundMark x1="21094" y1="95423" x2="21094" y2="95423"/>
                        <a14:foregroundMark x1="15781" y1="99384" x2="15781" y2="99384"/>
                        <a14:foregroundMark x1="96719" y1="89701" x2="96719" y2="89701"/>
                        <a14:foregroundMark x1="97188" y1="92342" x2="97188" y2="92342"/>
                        <a14:foregroundMark x1="84375" y1="91373" x2="84375" y2="91373"/>
                        <a14:foregroundMark x1="84219" y1="93926" x2="84219" y2="93926"/>
                        <a14:foregroundMark x1="86719" y1="89701" x2="86719" y2="89701"/>
                        <a14:foregroundMark x1="94688" y1="82042" x2="94688" y2="82042"/>
                        <a14:foregroundMark x1="94219" y1="70423" x2="94219" y2="70423"/>
                        <a14:foregroundMark x1="52500" y1="54313" x2="52500" y2="54313"/>
                        <a14:foregroundMark x1="46719" y1="57482" x2="46719" y2="57482"/>
                        <a14:foregroundMark x1="56719" y1="44278" x2="56719" y2="44278"/>
                        <a14:foregroundMark x1="57500" y1="40405" x2="57500" y2="40405"/>
                        <a14:foregroundMark x1="57500" y1="39613" x2="57500" y2="39613"/>
                        <a14:foregroundMark x1="65000" y1="35563" x2="65000" y2="35563"/>
                        <a14:foregroundMark x1="61406" y1="36004" x2="61406" y2="36004"/>
                        <a14:foregroundMark x1="61406" y1="35651" x2="61406" y2="35651"/>
                        <a14:foregroundMark x1="90625" y1="22711" x2="90625" y2="22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34"/>
          <a:stretch/>
        </p:blipFill>
        <p:spPr bwMode="auto">
          <a:xfrm>
            <a:off x="9682394" y="4017342"/>
            <a:ext cx="2580983" cy="35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7ACDBA79-2C59-7FB6-709E-5339ACC11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99242" l="10000" r="97188">
                        <a14:foregroundMark x1="72813" y1="23485" x2="72813" y2="23485"/>
                        <a14:foregroundMark x1="73281" y1="19048" x2="73281" y2="19048"/>
                        <a14:foregroundMark x1="97188" y1="6710" x2="97188" y2="6710"/>
                        <a14:foregroundMark x1="94688" y1="3247" x2="94688" y2="3247"/>
                        <a14:foregroundMark x1="73906" y1="19156" x2="73906" y2="19156"/>
                        <a14:foregroundMark x1="96875" y1="19156" x2="96875" y2="19156"/>
                        <a14:foregroundMark x1="93125" y1="16126" x2="93125" y2="16126"/>
                        <a14:foregroundMark x1="85781" y1="21537" x2="85781" y2="21537"/>
                        <a14:foregroundMark x1="78594" y1="48593" x2="78594" y2="48593"/>
                        <a14:foregroundMark x1="84375" y1="51948" x2="84375" y2="51948"/>
                        <a14:foregroundMark x1="82188" y1="59740" x2="82188" y2="59740"/>
                        <a14:foregroundMark x1="90000" y1="55736" x2="90000" y2="55736"/>
                        <a14:foregroundMark x1="93125" y1="56494" x2="93125" y2="56494"/>
                        <a14:foregroundMark x1="96875" y1="17100" x2="96875" y2="17100"/>
                        <a14:foregroundMark x1="96719" y1="55736" x2="96719" y2="55736"/>
                        <a14:foregroundMark x1="95781" y1="64827" x2="95781" y2="64827"/>
                        <a14:foregroundMark x1="97188" y1="73810" x2="97188" y2="73810"/>
                        <a14:foregroundMark x1="86094" y1="70130" x2="86094" y2="70130"/>
                        <a14:foregroundMark x1="87188" y1="67100" x2="87188" y2="67100"/>
                        <a14:foregroundMark x1="82813" y1="86364" x2="82813" y2="86364"/>
                        <a14:foregroundMark x1="56719" y1="87121" x2="56719" y2="87121"/>
                        <a14:foregroundMark x1="47500" y1="87879" x2="47500" y2="87879"/>
                        <a14:foregroundMark x1="43281" y1="93831" x2="43281" y2="93831"/>
                        <a14:foregroundMark x1="28906" y1="94264" x2="28906" y2="94264"/>
                        <a14:foregroundMark x1="21094" y1="94372" x2="21094" y2="94372"/>
                        <a14:foregroundMark x1="15781" y1="99242" x2="15781" y2="99242"/>
                        <a14:foregroundMark x1="96719" y1="87338" x2="96719" y2="87338"/>
                        <a14:foregroundMark x1="97188" y1="90584" x2="97188" y2="90584"/>
                        <a14:foregroundMark x1="84375" y1="89394" x2="84375" y2="89394"/>
                        <a14:foregroundMark x1="84219" y1="92532" x2="84219" y2="92532"/>
                        <a14:foregroundMark x1="86719" y1="87338" x2="86719" y2="87338"/>
                        <a14:foregroundMark x1="94688" y1="77922" x2="94688" y2="77922"/>
                        <a14:foregroundMark x1="94219" y1="63636" x2="94219" y2="63636"/>
                        <a14:foregroundMark x1="52500" y1="43831" x2="52500" y2="43831"/>
                        <a14:foregroundMark x1="46719" y1="47727" x2="46719" y2="47727"/>
                        <a14:foregroundMark x1="56719" y1="31494" x2="56719" y2="31494"/>
                        <a14:foregroundMark x1="57500" y1="26732" x2="57500" y2="26732"/>
                        <a14:foregroundMark x1="57500" y1="25758" x2="57500" y2="25758"/>
                        <a14:foregroundMark x1="65000" y1="20779" x2="65000" y2="20779"/>
                        <a14:foregroundMark x1="61406" y1="21320" x2="61406" y2="21320"/>
                        <a14:foregroundMark x1="61406" y1="20887" x2="61406" y2="20887"/>
                        <a14:foregroundMark x1="90625" y1="4978" x2="90625" y2="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391778" y="-418513"/>
            <a:ext cx="218557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ектор 39">
            <a:extLst>
              <a:ext uri="{FF2B5EF4-FFF2-40B4-BE49-F238E27FC236}">
                <a16:creationId xmlns:a16="http://schemas.microsoft.com/office/drawing/2014/main" id="{00118CAB-3D94-38D9-69E7-562E1543F208}"/>
              </a:ext>
            </a:extLst>
          </p:cNvPr>
          <p:cNvSpPr>
            <a:spLocks noChangeAspect="1"/>
          </p:cNvSpPr>
          <p:nvPr/>
        </p:nvSpPr>
        <p:spPr>
          <a:xfrm>
            <a:off x="963719" y="11966941"/>
            <a:ext cx="5079600" cy="5079600"/>
          </a:xfrm>
          <a:prstGeom prst="pie">
            <a:avLst>
              <a:gd name="adj1" fmla="val 14275907"/>
              <a:gd name="adj2" fmla="val 5469984"/>
            </a:avLst>
          </a:prstGeom>
          <a:solidFill>
            <a:srgbClr val="40404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F457A-E934-1CCF-3A47-1AFDC811251B}"/>
              </a:ext>
            </a:extLst>
          </p:cNvPr>
          <p:cNvSpPr txBox="1"/>
          <p:nvPr/>
        </p:nvSpPr>
        <p:spPr>
          <a:xfrm>
            <a:off x="2838040" y="121358"/>
            <a:ext cx="478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itchFamily="2" charset="0"/>
              </a:rPr>
              <a:t>INDUSTRIAL AIR CONSUMPTION</a:t>
            </a:r>
            <a:endParaRPr lang="ru-RU" sz="3600" dirty="0">
              <a:latin typeface="Montserrat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BF55CB8-2E4B-96A8-122E-9822FA4B3B68}"/>
              </a:ext>
            </a:extLst>
          </p:cNvPr>
          <p:cNvSpPr/>
          <p:nvPr/>
        </p:nvSpPr>
        <p:spPr>
          <a:xfrm>
            <a:off x="-9712407" y="-1163392"/>
            <a:ext cx="9184784" cy="9184784"/>
          </a:xfrm>
          <a:prstGeom prst="ellipse">
            <a:avLst/>
          </a:prstGeom>
          <a:solidFill>
            <a:srgbClr val="9F1D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4666F-AD5F-0F92-D305-7F283FEA1739}"/>
              </a:ext>
            </a:extLst>
          </p:cNvPr>
          <p:cNvSpPr txBox="1"/>
          <p:nvPr/>
        </p:nvSpPr>
        <p:spPr>
          <a:xfrm>
            <a:off x="-6900110" y="2733705"/>
            <a:ext cx="3592327" cy="120032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tabLst>
                <a:tab pos="0" algn="l"/>
                <a:tab pos="447698" algn="l"/>
                <a:tab pos="896983" algn="l"/>
                <a:tab pos="1346267" algn="l"/>
                <a:tab pos="1795553" algn="l"/>
                <a:tab pos="2244838" algn="l"/>
                <a:tab pos="2694123" algn="l"/>
                <a:tab pos="3143407" algn="l"/>
                <a:tab pos="3592693" algn="l"/>
                <a:tab pos="4041977" algn="l"/>
                <a:tab pos="4491263" algn="l"/>
                <a:tab pos="4940547" algn="l"/>
                <a:tab pos="5389833" algn="l"/>
                <a:tab pos="5839117" algn="l"/>
                <a:tab pos="6288402" algn="l"/>
                <a:tab pos="6737687" algn="l"/>
                <a:tab pos="7186973" algn="l"/>
                <a:tab pos="7636257" algn="l"/>
                <a:tab pos="8085542" algn="l"/>
                <a:tab pos="8534827" algn="l"/>
                <a:tab pos="8984113" algn="l"/>
              </a:tabLst>
              <a:defRPr sz="7667" b="1">
                <a:solidFill>
                  <a:srgbClr val="404040"/>
                </a:solidFill>
                <a:latin typeface="Montserrat" pitchFamily="2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COMPRESSED AIR USAGE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A7A8ED-F314-076C-6FC5-2C1684FAC0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250" y="1896660"/>
            <a:ext cx="1705939" cy="17059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F9993B-5689-3C82-66FC-341E58F8E8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558" y="4336814"/>
            <a:ext cx="1705939" cy="17059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79A092-5B67-8830-3AD3-5442CF58AEA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72985" y="164655"/>
            <a:ext cx="1705939" cy="17059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AC6937-4EBE-2007-E54E-9116A27EFD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88" b="95508" l="3516" r="93750">
                        <a14:foregroundMark x1="66797" y1="43555" x2="66797" y2="43555"/>
                        <a14:foregroundMark x1="55273" y1="56250" x2="55273" y2="56250"/>
                        <a14:foregroundMark x1="53906" y1="72852" x2="53906" y2="72852"/>
                        <a14:foregroundMark x1="8594" y1="80664" x2="8594" y2="80664"/>
                        <a14:foregroundMark x1="3516" y1="86133" x2="3516" y2="86133"/>
                        <a14:foregroundMark x1="16406" y1="92969" x2="16406" y2="92969"/>
                        <a14:foregroundMark x1="12109" y1="95508" x2="12109" y2="95508"/>
                        <a14:foregroundMark x1="31641" y1="95898" x2="31641" y2="95898"/>
                        <a14:foregroundMark x1="93945" y1="86523" x2="93945" y2="86523"/>
                        <a14:foregroundMark x1="87109" y1="6641" x2="87109" y2="6641"/>
                        <a14:foregroundMark x1="68750" y1="4688" x2="68750" y2="4688"/>
                        <a14:foregroundMark x1="77344" y1="58789" x2="77344" y2="58789"/>
                        <a14:foregroundMark x1="76953" y1="71680" x2="76953" y2="71680"/>
                        <a14:foregroundMark x1="68359" y1="69531" x2="68359" y2="69531"/>
                        <a14:foregroundMark x1="67969" y1="76758" x2="67969" y2="76758"/>
                        <a14:foregroundMark x1="54688" y1="14063" x2="54688" y2="14063"/>
                        <a14:foregroundMark x1="61523" y1="13477" x2="61523" y2="13477"/>
                        <a14:foregroundMark x1="67969" y1="13672" x2="67969" y2="13672"/>
                        <a14:foregroundMark x1="74805" y1="13672" x2="74805" y2="13672"/>
                        <a14:foregroundMark x1="80664" y1="13672" x2="80664" y2="13672"/>
                        <a14:backgroundMark x1="56250" y1="75000" x2="56250" y2="75000"/>
                        <a14:backgroundMark x1="78516" y1="75000" x2="78516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89010" y="1878260"/>
            <a:ext cx="1705939" cy="17059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2D916A-32FE-9659-6A95-F14691985E24}"/>
              </a:ext>
            </a:extLst>
          </p:cNvPr>
          <p:cNvSpPr txBox="1"/>
          <p:nvPr/>
        </p:nvSpPr>
        <p:spPr>
          <a:xfrm>
            <a:off x="-6411918" y="1933199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CHEMICAL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B12BE4-DE63-F269-63BD-4E909E70BFBC}"/>
              </a:ext>
            </a:extLst>
          </p:cNvPr>
          <p:cNvSpPr txBox="1"/>
          <p:nvPr/>
        </p:nvSpPr>
        <p:spPr>
          <a:xfrm>
            <a:off x="-3093788" y="3704681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STEEL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CEBA20-4724-360A-C47B-3FAEDCF7C5BA}"/>
              </a:ext>
            </a:extLst>
          </p:cNvPr>
          <p:cNvSpPr txBox="1"/>
          <p:nvPr/>
        </p:nvSpPr>
        <p:spPr>
          <a:xfrm>
            <a:off x="-9195364" y="3737556"/>
            <a:ext cx="184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Montserrat" pitchFamily="2" charset="0"/>
              </a:defRPr>
            </a:lvl1pPr>
          </a:lstStyle>
          <a:p>
            <a:r>
              <a:rPr lang="en" dirty="0">
                <a:solidFill>
                  <a:schemeClr val="bg1"/>
                </a:solidFill>
              </a:rPr>
              <a:t>PHARMA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3126AC-0CA0-5FC0-9CA3-921C1F7E88E5}"/>
              </a:ext>
            </a:extLst>
          </p:cNvPr>
          <p:cNvSpPr txBox="1"/>
          <p:nvPr/>
        </p:nvSpPr>
        <p:spPr>
          <a:xfrm>
            <a:off x="-4518479" y="6189845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FOOD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BCAEEB-6E20-4613-20D1-08C09FBC5A5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5799" y="4429753"/>
            <a:ext cx="1625600" cy="1625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F2994A-F292-C401-6C30-770B9F0A5455}"/>
              </a:ext>
            </a:extLst>
          </p:cNvPr>
          <p:cNvSpPr txBox="1"/>
          <p:nvPr/>
        </p:nvSpPr>
        <p:spPr>
          <a:xfrm>
            <a:off x="-7817181" y="6185256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CEMENT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3A505-8345-684F-CC77-1D370F62B7E1}"/>
              </a:ext>
            </a:extLst>
          </p:cNvPr>
          <p:cNvSpPr txBox="1"/>
          <p:nvPr/>
        </p:nvSpPr>
        <p:spPr>
          <a:xfrm>
            <a:off x="-8946690" y="1746620"/>
            <a:ext cx="261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Montserrat" pitchFamily="2" charset="0"/>
              </a:rPr>
              <a:t>AUTOMOTIVE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2320E9D-5580-3A1D-4A7B-B87429E8188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57568" y="304682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04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88FC0FC2-BC0F-434F-A383-AF093C80A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F097B9-A5FE-4DD6-A5EF-4D9ACC907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F6AE0-3DF8-43DC-8114-A1B3496660F2}">
  <ds:schemaRefs>
    <ds:schemaRef ds:uri="http://schemas.microsoft.com/office/2006/metadata/properties"/>
    <ds:schemaRef ds:uri="http://schemas.microsoft.com/office/infopath/2007/PartnerControls"/>
    <ds:schemaRef ds:uri="57fe772f-00cf-4dad-b0cb-913608da9119"/>
    <ds:schemaRef ds:uri="c5f555a3-b848-4bea-9c8d-34a4da0e43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Microsoft Office PowerPoint</Application>
  <PresentationFormat>Breitbild</PresentationFormat>
  <Paragraphs>546</Paragraphs>
  <Slides>37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Montserrat</vt:lpstr>
      <vt:lpstr>Montserrat Medium</vt:lpstr>
      <vt:lpstr>Montserrat Thin</vt:lpstr>
      <vt:lpstr>Тема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Jan Geiss</cp:lastModifiedBy>
  <cp:revision>33</cp:revision>
  <dcterms:created xsi:type="dcterms:W3CDTF">2023-06-05T20:37:21Z</dcterms:created>
  <dcterms:modified xsi:type="dcterms:W3CDTF">2023-10-30T12:26:56Z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