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500" r:id="rId2"/>
    <p:sldId id="1085" r:id="rId3"/>
    <p:sldId id="1086" r:id="rId4"/>
    <p:sldId id="1087" r:id="rId5"/>
    <p:sldId id="1079" r:id="rId6"/>
    <p:sldId id="556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01" initials="U" lastIdx="0" clrIdx="0"/>
  <p:cmAuthor id="2" name="Claire" initials="C" lastIdx="1" clrIdx="1"/>
  <p:cmAuthor id="3" name="Marc Londo" initials="ML" lastIdx="1" clrIdx="2"/>
  <p:cmAuthor id="4" name="Dehue Bart (TN-T)" initials="DB(" lastIdx="52" clrIdx="3">
    <p:extLst>
      <p:ext uri="{19B8F6BF-5375-455C-9EA6-DF929625EA0E}">
        <p15:presenceInfo xmlns:p15="http://schemas.microsoft.com/office/powerpoint/2012/main" userId="S::bdehue@eur.corp.vattenfall.com::e4b3f78e-f8a7-46d1-bcc2-22b87870975d" providerId="AD"/>
      </p:ext>
    </p:extLst>
  </p:cmAuthor>
  <p:cmAuthor id="5" name="Alphen Marnix van (KPN)" initials="AMv(" lastIdx="2" clrIdx="4">
    <p:extLst>
      <p:ext uri="{19B8F6BF-5375-455C-9EA6-DF929625EA0E}">
        <p15:presenceInfo xmlns:p15="http://schemas.microsoft.com/office/powerpoint/2012/main" userId="S::NU05073@eur.corp.vattenfall.com::e19608fc-54a8-4017-8a8b-6d51cce858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C5E"/>
    <a:srgbClr val="1E488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6190" autoAdjust="0"/>
  </p:normalViewPr>
  <p:slideViewPr>
    <p:cSldViewPr snapToObjects="1">
      <p:cViewPr varScale="1">
        <p:scale>
          <a:sx n="164" d="100"/>
          <a:sy n="164" d="100"/>
        </p:scale>
        <p:origin x="102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FEB22-A82A-497B-B74F-7470805545F2}" type="datetimeFigureOut">
              <a:rPr lang="nl-NL" smtClean="0"/>
              <a:t>06-12-2021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43883-29E4-4BA9-ADAA-9CFB27107B1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5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3883-29E4-4BA9-ADAA-9CFB27107B1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95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43883-29E4-4BA9-ADAA-9CFB27107B1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03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43883-29E4-4BA9-ADAA-9CFB27107B1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519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43883-29E4-4BA9-ADAA-9CFB27107B1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00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43883-29E4-4BA9-ADAA-9CFB27107B1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46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43883-29E4-4BA9-ADAA-9CFB27107B1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79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5606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765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1"/>
                </a:solidFill>
                <a:latin typeface="Arial Rounded MT Bold"/>
                <a:cs typeface="Arial Rounded MT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pic>
        <p:nvPicPr>
          <p:cNvPr id="9" name="Picture 8" descr="slides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79484"/>
            <a:ext cx="9144000" cy="1864016"/>
          </a:xfrm>
          <a:prstGeom prst="rect">
            <a:avLst/>
          </a:prstGeom>
        </p:spPr>
      </p:pic>
      <p:pic>
        <p:nvPicPr>
          <p:cNvPr id="10" name="Picture 9" descr="logorgb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1400" y="321896"/>
            <a:ext cx="1981200" cy="973666"/>
          </a:xfrm>
          <a:prstGeom prst="rect">
            <a:avLst/>
          </a:prstGeom>
        </p:spPr>
      </p:pic>
      <p:pic>
        <p:nvPicPr>
          <p:cNvPr id="12" name="Picture 11" descr="foote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211492"/>
            <a:ext cx="9144000" cy="932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0963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689" y="76200"/>
            <a:ext cx="922111" cy="361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F80FA2-F781-4DF9-AE3A-84864423EA5B}"/>
              </a:ext>
            </a:extLst>
          </p:cNvPr>
          <p:cNvSpPr txBox="1"/>
          <p:nvPr userDrawn="1"/>
        </p:nvSpPr>
        <p:spPr>
          <a:xfrm>
            <a:off x="25100" y="4725739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18B352-DD67-486C-846A-CBA810CF64C4}" type="slidenum">
              <a:rPr lang="nl-NL" sz="1600" smtClean="0">
                <a:solidFill>
                  <a:srgbClr val="1E488A"/>
                </a:solidFill>
              </a:rPr>
              <a:t>‹#›</a:t>
            </a:fld>
            <a:endParaRPr lang="nl-NL" sz="1600" dirty="0">
              <a:solidFill>
                <a:srgbClr val="1E488A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F7E6B-D806-46B4-9592-0C8CF4F5F427}"/>
              </a:ext>
            </a:extLst>
          </p:cNvPr>
          <p:cNvSpPr/>
          <p:nvPr userDrawn="1"/>
        </p:nvSpPr>
        <p:spPr>
          <a:xfrm>
            <a:off x="83639" y="4982540"/>
            <a:ext cx="1044210" cy="1635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footer.png">
            <a:extLst>
              <a:ext uri="{FF2B5EF4-FFF2-40B4-BE49-F238E27FC236}">
                <a16:creationId xmlns:a16="http://schemas.microsoft.com/office/drawing/2014/main" id="{47E87BD1-41C4-415B-8008-26C0A200C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11492"/>
            <a:ext cx="9144000" cy="932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t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11492"/>
            <a:ext cx="9144000" cy="932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89" y="76200"/>
            <a:ext cx="922111" cy="361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F80FA2-F781-4DF9-AE3A-84864423EA5B}"/>
              </a:ext>
            </a:extLst>
          </p:cNvPr>
          <p:cNvSpPr txBox="1"/>
          <p:nvPr userDrawn="1"/>
        </p:nvSpPr>
        <p:spPr>
          <a:xfrm>
            <a:off x="8887" y="476334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18B352-DD67-486C-846A-CBA810CF64C4}" type="slidenum">
              <a:rPr lang="nl-NL" sz="1600" smtClean="0">
                <a:solidFill>
                  <a:srgbClr val="1E488A"/>
                </a:solidFill>
              </a:rPr>
              <a:t>‹#›</a:t>
            </a:fld>
            <a:endParaRPr lang="nl-NL" sz="1600" dirty="0">
              <a:solidFill>
                <a:srgbClr val="1E488A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53AF9-466B-454F-BDB6-7FE6EACE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5606"/>
            <a:ext cx="4038600" cy="33843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6A85E29-F609-40D2-A274-F8962041A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75606"/>
            <a:ext cx="4038600" cy="30963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4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PPTX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" y="-20537"/>
            <a:ext cx="9172358" cy="516403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7B1994-89E2-4573-9357-E98213E074C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447514"/>
            <a:ext cx="3960437" cy="136815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1E488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A0D2CA-E5E1-4AD0-A711-9E997482C28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051720" y="3651870"/>
            <a:ext cx="2520280" cy="720080"/>
          </a:xfrm>
        </p:spPr>
        <p:txBody>
          <a:bodyPr/>
          <a:lstStyle>
            <a:lvl1pPr marL="0" indent="0" algn="r">
              <a:buNone/>
              <a:defRPr sz="4000" b="1">
                <a:solidFill>
                  <a:srgbClr val="67CC5E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itl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8CA3AD7-12F8-9F43-820D-33071C26D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>
                <a:solidFill>
                  <a:srgbClr val="737373"/>
                </a:solidFill>
              </a:defRPr>
            </a:lvl1pPr>
          </a:lstStyle>
          <a:p>
            <a:fld id="{1858049C-E6B9-F542-B99A-9A9DB094DA2D}" type="datetime1">
              <a:rPr lang="sv-SE" noProof="0" smtClean="0"/>
              <a:t>2021-12-06</a:t>
            </a:fld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FED6C3B-4A73-344C-A9A5-F82241788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0418" y="5003474"/>
            <a:ext cx="324294" cy="8245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b="0">
                <a:solidFill>
                  <a:srgbClr val="737373"/>
                </a:solidFill>
              </a:defRPr>
            </a:lvl1pPr>
          </a:lstStyle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Platshållare för sidfot 6">
            <a:extLst>
              <a:ext uri="{FF2B5EF4-FFF2-40B4-BE49-F238E27FC236}">
                <a16:creationId xmlns:a16="http://schemas.microsoft.com/office/drawing/2014/main" id="{3B9E93E1-A5C6-AE48-99D5-A7A443E60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rgbClr val="737373"/>
                </a:solidFill>
              </a:defRPr>
            </a:lvl1pPr>
          </a:lstStyle>
          <a:p>
            <a:r>
              <a:rPr lang="en-GB" noProof="0" dirty="0"/>
              <a:t>Go to header/footer to change text </a:t>
            </a:r>
          </a:p>
          <a:p>
            <a:endParaRPr lang="en-GB" noProof="0" dirty="0" err="1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5798999-2A1E-2547-A8D5-4373B7132A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58750"/>
            <a:ext cx="8785322" cy="4681538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on the icon to add an image 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70BF8E9-745F-E646-8ACE-EA0841D80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1719827"/>
            <a:ext cx="8496300" cy="1560972"/>
          </a:xfrm>
        </p:spPr>
        <p:txBody>
          <a:bodyPr lIns="216000" rIns="216000"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presentation title in two rows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454F8E95-426A-F348-AA14-06D4E6F905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3307557"/>
            <a:ext cx="2736850" cy="715803"/>
          </a:xfrm>
        </p:spPr>
        <p:txBody>
          <a:bodyPr lIns="216000" rIns="216000" anchor="t"/>
          <a:lstStyle>
            <a:lvl1pPr marL="0" indent="-12700" algn="ctr">
              <a:lnSpc>
                <a:spcPct val="95000"/>
              </a:lnSpc>
              <a:spcBef>
                <a:spcPts val="0"/>
              </a:spcBef>
              <a:buNone/>
              <a:tabLst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Name of presenter and</a:t>
            </a:r>
            <a:br>
              <a:rPr lang="en-GB" noProof="0" dirty="0"/>
            </a:br>
            <a:r>
              <a:rPr lang="en-GB" noProof="0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028347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numbere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9BF6CA0-E87C-4DB0-8C62-6B392A34D7B6}"/>
              </a:ext>
            </a:extLst>
          </p:cNvPr>
          <p:cNvSpPr/>
          <p:nvPr userDrawn="1"/>
        </p:nvSpPr>
        <p:spPr>
          <a:xfrm>
            <a:off x="179387" y="162000"/>
            <a:ext cx="8785225" cy="4488850"/>
          </a:xfrm>
          <a:prstGeom prst="rect">
            <a:avLst/>
          </a:prstGeom>
          <a:solidFill>
            <a:srgbClr val="FFDA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0E32CA-3FB7-410F-9A05-C7FF2899D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163" y="396000"/>
            <a:ext cx="7559675" cy="900000"/>
          </a:xfrm>
        </p:spPr>
        <p:txBody>
          <a:bodyPr/>
          <a:lstStyle>
            <a:lvl1pPr algn="l">
              <a:lnSpc>
                <a:spcPct val="85000"/>
              </a:lnSpc>
              <a:defRPr/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45364B3B-296A-4E13-9635-32118C202B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163" y="1455738"/>
            <a:ext cx="7559675" cy="3195112"/>
          </a:xfrm>
        </p:spPr>
        <p:txBody>
          <a:bodyPr/>
          <a:lstStyle>
            <a:lvl1pPr marL="457200" indent="-457200">
              <a:lnSpc>
                <a:spcPts val="2200"/>
              </a:lnSpc>
              <a:buFont typeface="+mj-lt"/>
              <a:buAutoNum type="arabicPeriod"/>
              <a:tabLst>
                <a:tab pos="4305300" algn="r"/>
              </a:tabLst>
              <a:defRPr sz="2000" b="1"/>
            </a:lvl1pPr>
            <a:lvl2pPr marL="179387" indent="0">
              <a:lnSpc>
                <a:spcPts val="2000"/>
              </a:lnSpc>
              <a:buFont typeface="+mj-lt"/>
              <a:buNone/>
              <a:defRPr sz="1800" b="1"/>
            </a:lvl2pPr>
          </a:lstStyle>
          <a:p>
            <a:pPr lvl="0"/>
            <a:r>
              <a:rPr lang="en-GB" noProof="0"/>
              <a:t>Agenda</a:t>
            </a:r>
          </a:p>
          <a:p>
            <a:pPr lvl="0"/>
            <a:r>
              <a:rPr lang="en-GB" noProof="0"/>
              <a:t>Agenda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1C40C1-19E5-4F63-8510-5A8055CAC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387" y="4748400"/>
            <a:ext cx="932265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5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E6D4-305D-48A5-99BD-904B206CA8B8}" type="datetime1">
              <a:rPr lang="en-GB" smtClean="0"/>
              <a:t>06/12/2021</a:t>
            </a:fld>
            <a:endParaRPr lang="en-GB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D73F6DC7-67D9-4C04-A3DD-5E1883F1F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387" y="4856400"/>
            <a:ext cx="26208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5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C4 – Strictly confidential, C3 – Restricted, C2 – Internal, C1 – Public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19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99">
          <p15:clr>
            <a:srgbClr val="FBAE40"/>
          </p15:clr>
        </p15:guide>
        <p15:guide id="4" pos="5261">
          <p15:clr>
            <a:srgbClr val="FBAE40"/>
          </p15:clr>
        </p15:guide>
        <p15:guide id="5" orient="horz" pos="826">
          <p15:clr>
            <a:srgbClr val="FBAE40"/>
          </p15:clr>
        </p15:guide>
        <p15:guide id="6" orient="horz" pos="255">
          <p15:clr>
            <a:srgbClr val="FBAE40"/>
          </p15:clr>
        </p15:guide>
        <p15:guide id="7" orient="horz" pos="917">
          <p15:clr>
            <a:srgbClr val="FBAE40"/>
          </p15:clr>
        </p15:guide>
        <p15:guide id="8" orient="horz" pos="29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0A0D0A-9A1E-4589-A8CB-40B005246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396000"/>
            <a:ext cx="7560000" cy="900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5B1445-AF69-43C4-9B64-F77FF93A67E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2000" y="1455738"/>
            <a:ext cx="3708000" cy="31882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95DBE1C-D631-41EE-97FF-020A295368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4000" y="1455738"/>
            <a:ext cx="3708000" cy="31882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6CF3C23D-999C-4A53-932A-46497009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387" y="4748400"/>
            <a:ext cx="932265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5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5ADC-AB07-4D62-ADE8-6799230B62E4}" type="datetime1">
              <a:rPr lang="en-GB" smtClean="0"/>
              <a:t>06/12/2021</a:t>
            </a:fld>
            <a:endParaRPr lang="en-GB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FBFDB3A1-33A5-45F2-8415-36E2AC97A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387" y="4856400"/>
            <a:ext cx="26208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5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C4 – Strictly confidential, C3 – Restricted, C2 – Internal, C1 – Public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68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49">
          <p15:clr>
            <a:srgbClr val="FBAE40"/>
          </p15:clr>
        </p15:guide>
        <p15:guide id="4" orient="horz" pos="819">
          <p15:clr>
            <a:srgbClr val="FBAE40"/>
          </p15:clr>
        </p15:guide>
        <p15:guide id="5" orient="horz" pos="917">
          <p15:clr>
            <a:srgbClr val="FBAE40"/>
          </p15:clr>
        </p15:guide>
        <p15:guide id="6" orient="horz" pos="2935">
          <p15:clr>
            <a:srgbClr val="FBAE40"/>
          </p15:clr>
        </p15:guide>
        <p15:guide id="7" pos="499">
          <p15:clr>
            <a:srgbClr val="FBAE40"/>
          </p15:clr>
        </p15:guide>
        <p15:guide id="8" pos="5261">
          <p15:clr>
            <a:srgbClr val="FBAE40"/>
          </p15:clr>
        </p15:guide>
        <p15:guide id="9" pos="2835">
          <p15:clr>
            <a:srgbClr val="FBAE40"/>
          </p15:clr>
        </p15:guide>
        <p15:guide id="10" pos="29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BF23-272B-B849-AF0C-30DA7DE2526E}" type="datetimeFigureOut">
              <a:rPr lang="en-US" smtClean="0"/>
              <a:pPr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1D698-2EEA-B84E-ACC3-4762FF1C45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IPCMContentMarking" descr="{&quot;HashCode&quot;:479607474,&quot;Placement&quot;:&quot;Footer&quot;,&quot;Top&quot;:390.346863,&quot;Left&quot;:0.0,&quot;SlideWidth&quot;:720,&quot;SlideHeight&quot;:405}">
            <a:extLst>
              <a:ext uri="{FF2B5EF4-FFF2-40B4-BE49-F238E27FC236}">
                <a16:creationId xmlns:a16="http://schemas.microsoft.com/office/drawing/2014/main" id="{AF3DC50D-952F-480C-90D4-F998A309ADDD}"/>
              </a:ext>
            </a:extLst>
          </p:cNvPr>
          <p:cNvSpPr txBox="1"/>
          <p:nvPr userDrawn="1"/>
        </p:nvSpPr>
        <p:spPr>
          <a:xfrm>
            <a:off x="0" y="4957405"/>
            <a:ext cx="1161427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600">
                <a:solidFill>
                  <a:srgbClr val="737373"/>
                </a:solidFill>
                <a:latin typeface="Arial" panose="020B0604020202020204" pitchFamily="34" charset="0"/>
              </a:rPr>
              <a:t>Confidentiality: C2 -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73" r:id="rId5"/>
    <p:sldLayoutId id="2147483674" r:id="rId6"/>
    <p:sldLayoutId id="214748367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Rounded MT Bold"/>
          <a:ea typeface="+mj-ea"/>
          <a:cs typeface="Arial Rounded MT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58" y="1433227"/>
            <a:ext cx="8784976" cy="1102519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Towards a 100% Renewable Energy system in the Netherlands: the challenge of achieving a Rapid Roadmap</a:t>
            </a:r>
            <a:br>
              <a:rPr lang="en-GB" sz="2400" dirty="0"/>
            </a:br>
            <a:endParaRPr lang="nl-NL" sz="2400" strike="sngStrike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879B7-1661-4DE3-AC47-C6A83B28C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2427734"/>
            <a:ext cx="8784976" cy="504056"/>
          </a:xfrm>
        </p:spPr>
        <p:txBody>
          <a:bodyPr>
            <a:normAutofit fontScale="70000" lnSpcReduction="20000"/>
          </a:bodyPr>
          <a:lstStyle/>
          <a:p>
            <a:r>
              <a:rPr lang="nl-NL" sz="2000" dirty="0"/>
              <a:t>Teun Bokhoven – President NVDE</a:t>
            </a:r>
          </a:p>
          <a:p>
            <a:r>
              <a:rPr lang="nl-NL" sz="2000" dirty="0"/>
              <a:t>December 8, 2021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0"/>
          <a:stretch/>
        </p:blipFill>
        <p:spPr>
          <a:xfrm>
            <a:off x="-13257" y="3003798"/>
            <a:ext cx="9299406" cy="2224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BB353A-0EE4-4E41-BC70-191E608EAAAC}"/>
              </a:ext>
            </a:extLst>
          </p:cNvPr>
          <p:cNvSpPr txBox="1"/>
          <p:nvPr/>
        </p:nvSpPr>
        <p:spPr>
          <a:xfrm>
            <a:off x="3331917" y="1217783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800" i="1" dirty="0">
                <a:solidFill>
                  <a:schemeClr val="tx2">
                    <a:lumMod val="75000"/>
                  </a:schemeClr>
                </a:solidFill>
              </a:rPr>
              <a:t>NETHERLANDS ASSOCIATION FOR RENEWABLE ENERGY</a:t>
            </a:r>
          </a:p>
        </p:txBody>
      </p:sp>
    </p:spTree>
    <p:extLst>
      <p:ext uri="{BB962C8B-B14F-4D97-AF65-F5344CB8AC3E}">
        <p14:creationId xmlns:p14="http://schemas.microsoft.com/office/powerpoint/2010/main" val="205877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5">
            <a:extLst>
              <a:ext uri="{FF2B5EF4-FFF2-40B4-BE49-F238E27FC236}">
                <a16:creationId xmlns:a16="http://schemas.microsoft.com/office/drawing/2014/main" id="{C663F09C-8803-4C41-A570-E47606FBA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21271"/>
            <a:ext cx="4862125" cy="3232874"/>
          </a:xfrm>
          <a:prstGeom prst="rect">
            <a:avLst/>
          </a:prstGeom>
          <a:gradFill flip="none" rotWithShape="1">
            <a:gsLst>
              <a:gs pos="42000">
                <a:schemeClr val="bg1">
                  <a:alpha val="28000"/>
                  <a:lumMod val="60000"/>
                  <a:lumOff val="40000"/>
                </a:schemeClr>
              </a:gs>
              <a:gs pos="75000">
                <a:schemeClr val="accent3">
                  <a:lumMod val="45000"/>
                  <a:lumOff val="55000"/>
                </a:schemeClr>
              </a:gs>
            </a:gsLst>
            <a:lin ang="0" scaled="0"/>
            <a:tileRect/>
          </a:gradFill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2DAB88B-2B88-4D3C-8E98-C77BD289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486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/>
              <a:t>Decarbonizing the energy system</a:t>
            </a: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666EFCC2-73C5-2D45-AFBB-692F5B31637C}"/>
              </a:ext>
            </a:extLst>
          </p:cNvPr>
          <p:cNvSpPr txBox="1"/>
          <p:nvPr/>
        </p:nvSpPr>
        <p:spPr>
          <a:xfrm>
            <a:off x="3971190" y="1121750"/>
            <a:ext cx="4886871" cy="3232396"/>
          </a:xfrm>
          <a:prstGeom prst="rect">
            <a:avLst/>
          </a:prstGeom>
          <a:gradFill flip="none" rotWithShape="1">
            <a:gsLst>
              <a:gs pos="46000">
                <a:srgbClr val="FFFFFF">
                  <a:alpha val="44000"/>
                  <a:lumMod val="72000"/>
                  <a:lumOff val="28000"/>
                </a:srgbClr>
              </a:gs>
              <a:gs pos="100000">
                <a:srgbClr val="FFFFFF">
                  <a:lumMod val="45000"/>
                  <a:lumOff val="5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9D025FFE-7B13-3046-B1A9-0EAFCF273732}"/>
              </a:ext>
            </a:extLst>
          </p:cNvPr>
          <p:cNvSpPr txBox="1">
            <a:spLocks/>
          </p:cNvSpPr>
          <p:nvPr/>
        </p:nvSpPr>
        <p:spPr>
          <a:xfrm>
            <a:off x="-180528" y="1183482"/>
            <a:ext cx="5904656" cy="32391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Decarbonisation calls for renewables</a:t>
            </a:r>
          </a:p>
          <a:p>
            <a:pPr lvl="1">
              <a:buFont typeface="Wingdings" pitchFamily="2" charset="2"/>
              <a:buChar char="Ø"/>
            </a:pP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Electricity moves into the heart of the system</a:t>
            </a:r>
          </a:p>
          <a:p>
            <a:pPr lvl="1">
              <a:buFont typeface="Wingdings" pitchFamily="2" charset="2"/>
              <a:buChar char="Ø"/>
            </a:pP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System integration required for sector coupling</a:t>
            </a:r>
          </a:p>
          <a:p>
            <a:pPr lvl="1">
              <a:buFont typeface="Wingdings" pitchFamily="2" charset="2"/>
              <a:buChar char="Ø"/>
            </a:pP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Provide energy at the right place, time and form</a:t>
            </a:r>
          </a:p>
          <a:p>
            <a:pPr lvl="1">
              <a:buFont typeface="Wingdings" pitchFamily="2" charset="2"/>
              <a:buChar char="Ø"/>
            </a:pP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Additional infrastructure and flexibility options required to bridge the gap in time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18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DAB88B-2B88-4D3C-8E98-C77BD289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486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/>
              <a:t>Some Dutch challenges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9D025FFE-7B13-3046-B1A9-0EAFCF273732}"/>
              </a:ext>
            </a:extLst>
          </p:cNvPr>
          <p:cNvSpPr txBox="1">
            <a:spLocks/>
          </p:cNvSpPr>
          <p:nvPr/>
        </p:nvSpPr>
        <p:spPr>
          <a:xfrm>
            <a:off x="-62351" y="1196342"/>
            <a:ext cx="5904656" cy="32391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Densely populated</a:t>
            </a:r>
          </a:p>
          <a:p>
            <a:pPr lvl="1">
              <a:buFont typeface="Wingdings" pitchFamily="2" charset="2"/>
              <a:buChar char="Ø"/>
            </a:pP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Energy intensive industries</a:t>
            </a:r>
          </a:p>
          <a:p>
            <a:pPr lvl="1">
              <a:buFont typeface="Wingdings" pitchFamily="2" charset="2"/>
              <a:buChar char="Ø"/>
            </a:pP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Geographical limits for renewables</a:t>
            </a:r>
          </a:p>
          <a:p>
            <a:pPr lvl="1">
              <a:buFont typeface="Wingdings" pitchFamily="2" charset="2"/>
              <a:buChar char="Ø"/>
            </a:pP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Crowded infrastructure</a:t>
            </a:r>
          </a:p>
          <a:p>
            <a:pPr lvl="1">
              <a:buFont typeface="Wingdings" pitchFamily="2" charset="2"/>
              <a:buChar char="Ø"/>
            </a:pP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Transition, away from natural gas  </a:t>
            </a:r>
          </a:p>
          <a:p>
            <a:pPr lvl="1">
              <a:buFont typeface="Wingdings" pitchFamily="2" charset="2"/>
              <a:buChar char="Ø"/>
            </a:pP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9" name="Afbeelding 6">
            <a:extLst>
              <a:ext uri="{FF2B5EF4-FFF2-40B4-BE49-F238E27FC236}">
                <a16:creationId xmlns:a16="http://schemas.microsoft.com/office/drawing/2014/main" id="{B1573298-93B1-8E47-8503-51BD46D33AC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96137" y="1196342"/>
            <a:ext cx="2975466" cy="146655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Picture 6" descr="Kohle-Kraftwerk">
            <a:extLst>
              <a:ext uri="{FF2B5EF4-FFF2-40B4-BE49-F238E27FC236}">
                <a16:creationId xmlns:a16="http://schemas.microsoft.com/office/drawing/2014/main" id="{22FF77FE-5AD4-0A43-B01C-05D5A3352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5" b="1561"/>
          <a:stretch/>
        </p:blipFill>
        <p:spPr bwMode="auto">
          <a:xfrm>
            <a:off x="5796137" y="2305108"/>
            <a:ext cx="2975465" cy="184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4">
            <a:extLst>
              <a:ext uri="{FF2B5EF4-FFF2-40B4-BE49-F238E27FC236}">
                <a16:creationId xmlns:a16="http://schemas.microsoft.com/office/drawing/2014/main" id="{666EFCC2-73C5-2D45-AFBB-692F5B31637C}"/>
              </a:ext>
            </a:extLst>
          </p:cNvPr>
          <p:cNvSpPr txBox="1"/>
          <p:nvPr/>
        </p:nvSpPr>
        <p:spPr>
          <a:xfrm>
            <a:off x="5097372" y="1020591"/>
            <a:ext cx="3767554" cy="3188161"/>
          </a:xfrm>
          <a:prstGeom prst="rect">
            <a:avLst/>
          </a:prstGeom>
          <a:gradFill flip="none" rotWithShape="1">
            <a:gsLst>
              <a:gs pos="46000">
                <a:srgbClr val="FFFFFF">
                  <a:alpha val="44000"/>
                  <a:lumMod val="72000"/>
                  <a:lumOff val="28000"/>
                </a:srgbClr>
              </a:gs>
              <a:gs pos="100000">
                <a:srgbClr val="FFFFFF">
                  <a:lumMod val="45000"/>
                  <a:lumOff val="5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1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DAB88B-2B88-4D3C-8E98-C77BD289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64" y="264021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/>
              <a:t>Urgency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C1D22-7F5D-4EB3-8D36-E76E75DBEAED}"/>
              </a:ext>
            </a:extLst>
          </p:cNvPr>
          <p:cNvSpPr txBox="1"/>
          <p:nvPr/>
        </p:nvSpPr>
        <p:spPr>
          <a:xfrm>
            <a:off x="323528" y="460248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/>
              <a:t>Source: EIA</a:t>
            </a:r>
            <a:endParaRPr lang="en-GB" sz="1200" i="1" dirty="0"/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91FC70B2-EACF-2843-A6FE-5BB48D4F8826}"/>
              </a:ext>
            </a:extLst>
          </p:cNvPr>
          <p:cNvSpPr txBox="1">
            <a:spLocks/>
          </p:cNvSpPr>
          <p:nvPr/>
        </p:nvSpPr>
        <p:spPr>
          <a:xfrm>
            <a:off x="289484" y="1242276"/>
            <a:ext cx="5832649" cy="32391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NL behind schedule (RES, CO</a:t>
            </a:r>
            <a:r>
              <a:rPr lang="en-GB" sz="2000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 reduction)</a:t>
            </a:r>
          </a:p>
          <a:p>
            <a:pPr lvl="1">
              <a:buFont typeface="Wingdings" pitchFamily="2" charset="2"/>
              <a:buChar char="Ø"/>
            </a:pP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Fit for 55% 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exponential challenge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Legislation not fit for new challenges (slow and complex)</a:t>
            </a:r>
          </a:p>
          <a:p>
            <a:pPr lvl="1">
              <a:buFont typeface="Wingdings" pitchFamily="2" charset="2"/>
              <a:buChar char="Ø"/>
            </a:pP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Time for choices and (financial) commitment</a:t>
            </a:r>
            <a:endParaRPr lang="de-DE" dirty="0"/>
          </a:p>
        </p:txBody>
      </p:sp>
      <p:pic>
        <p:nvPicPr>
          <p:cNvPr id="8" name="Picture 2" descr="Aarde In Zandloper. Conceptuele Beeldvernietiging Van De Wereld. Stock  Illustratie - Illustration of planeet, kaart: 37108255">
            <a:extLst>
              <a:ext uri="{FF2B5EF4-FFF2-40B4-BE49-F238E27FC236}">
                <a16:creationId xmlns:a16="http://schemas.microsoft.com/office/drawing/2014/main" id="{B6CC786B-2A61-3E4B-BADF-CEFC395D51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8"/>
          <a:stretch/>
        </p:blipFill>
        <p:spPr bwMode="auto">
          <a:xfrm>
            <a:off x="5941642" y="1196342"/>
            <a:ext cx="2523025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4">
            <a:extLst>
              <a:ext uri="{FF2B5EF4-FFF2-40B4-BE49-F238E27FC236}">
                <a16:creationId xmlns:a16="http://schemas.microsoft.com/office/drawing/2014/main" id="{666EFCC2-73C5-2D45-AFBB-692F5B31637C}"/>
              </a:ext>
            </a:extLst>
          </p:cNvPr>
          <p:cNvSpPr txBox="1"/>
          <p:nvPr/>
        </p:nvSpPr>
        <p:spPr>
          <a:xfrm>
            <a:off x="6156176" y="1018304"/>
            <a:ext cx="2675520" cy="3293209"/>
          </a:xfrm>
          <a:prstGeom prst="rect">
            <a:avLst/>
          </a:prstGeom>
          <a:gradFill flip="none" rotWithShape="1">
            <a:gsLst>
              <a:gs pos="46000">
                <a:srgbClr val="FFFFFF">
                  <a:alpha val="44000"/>
                  <a:lumMod val="72000"/>
                  <a:lumOff val="28000"/>
                </a:srgbClr>
              </a:gs>
              <a:gs pos="100000">
                <a:srgbClr val="FFFFFF">
                  <a:lumMod val="45000"/>
                  <a:lumOff val="5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DAB88B-2B88-4D3C-8E98-C77BD289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64" y="264021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/>
              <a:t>What, who and how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C1D22-7F5D-4EB3-8D36-E76E75DBEAED}"/>
              </a:ext>
            </a:extLst>
          </p:cNvPr>
          <p:cNvSpPr txBox="1"/>
          <p:nvPr/>
        </p:nvSpPr>
        <p:spPr>
          <a:xfrm>
            <a:off x="323528" y="460248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/>
              <a:t>Source: EIA</a:t>
            </a:r>
            <a:endParaRPr lang="en-GB" sz="1200" i="1" dirty="0"/>
          </a:p>
        </p:txBody>
      </p:sp>
      <p:pic>
        <p:nvPicPr>
          <p:cNvPr id="12" name="Tijdelijke aanduiding voor afbeelding 6">
            <a:extLst>
              <a:ext uri="{FF2B5EF4-FFF2-40B4-BE49-F238E27FC236}">
                <a16:creationId xmlns:a16="http://schemas.microsoft.com/office/drawing/2014/main" id="{F363C649-5F72-5B4C-9787-D4317A668A8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623" t="2517" r="623"/>
          <a:stretch/>
        </p:blipFill>
        <p:spPr>
          <a:xfrm>
            <a:off x="5220072" y="1196341"/>
            <a:ext cx="3564616" cy="2906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270000" dist="50800" dir="5400000" algn="ctr" rotWithShape="0">
              <a:schemeClr val="bg1">
                <a:alpha val="42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feld 4">
            <a:extLst>
              <a:ext uri="{FF2B5EF4-FFF2-40B4-BE49-F238E27FC236}">
                <a16:creationId xmlns:a16="http://schemas.microsoft.com/office/drawing/2014/main" id="{666EFCC2-73C5-2D45-AFBB-692F5B31637C}"/>
              </a:ext>
            </a:extLst>
          </p:cNvPr>
          <p:cNvSpPr txBox="1"/>
          <p:nvPr/>
        </p:nvSpPr>
        <p:spPr>
          <a:xfrm>
            <a:off x="5220072" y="1003806"/>
            <a:ext cx="3611624" cy="3293209"/>
          </a:xfrm>
          <a:prstGeom prst="rect">
            <a:avLst/>
          </a:prstGeom>
          <a:gradFill flip="none" rotWithShape="1">
            <a:gsLst>
              <a:gs pos="46000">
                <a:srgbClr val="FFFFFF">
                  <a:alpha val="44000"/>
                  <a:lumMod val="72000"/>
                  <a:lumOff val="28000"/>
                </a:srgbClr>
              </a:gs>
              <a:gs pos="100000">
                <a:srgbClr val="FFFFFF">
                  <a:lumMod val="45000"/>
                  <a:lumOff val="5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91FC70B2-EACF-2843-A6FE-5BB48D4F8826}"/>
              </a:ext>
            </a:extLst>
          </p:cNvPr>
          <p:cNvSpPr txBox="1">
            <a:spLocks/>
          </p:cNvSpPr>
          <p:nvPr/>
        </p:nvSpPr>
        <p:spPr>
          <a:xfrm>
            <a:off x="312304" y="1196342"/>
            <a:ext cx="5411824" cy="32391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en-GB" sz="2000" b="1" i="1" dirty="0">
                <a:solidFill>
                  <a:schemeClr val="bg2">
                    <a:lumMod val="75000"/>
                  </a:schemeClr>
                </a:solidFill>
              </a:rPr>
              <a:t>What: 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targets for infrastructure, flexibility, spatial planning,  legislation, etc</a:t>
            </a:r>
          </a:p>
          <a:p>
            <a:pPr lvl="1">
              <a:buFont typeface="Wingdings" pitchFamily="2" charset="2"/>
              <a:buChar char="Ø"/>
            </a:pP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b="1" i="1" dirty="0">
                <a:solidFill>
                  <a:schemeClr val="bg2">
                    <a:lumMod val="75000"/>
                  </a:schemeClr>
                </a:solidFill>
              </a:rPr>
              <a:t>Who: </a:t>
            </a: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ublic, </a:t>
            </a: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rivate</a:t>
            </a: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+ </a:t>
            </a: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olitics for crucial choices</a:t>
            </a:r>
          </a:p>
          <a:p>
            <a:pPr lvl="1">
              <a:buFont typeface="Wingdings" pitchFamily="2" charset="2"/>
              <a:buChar char="Ø"/>
            </a:pP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b="1" i="1" dirty="0">
                <a:solidFill>
                  <a:schemeClr val="bg2">
                    <a:lumMod val="75000"/>
                  </a:schemeClr>
                </a:solidFill>
              </a:rPr>
              <a:t>How: 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Roadmap to fill in the ambition and targets + commitment to do what is required</a:t>
            </a:r>
          </a:p>
        </p:txBody>
      </p:sp>
    </p:spTree>
    <p:extLst>
      <p:ext uri="{BB962C8B-B14F-4D97-AF65-F5344CB8AC3E}">
        <p14:creationId xmlns:p14="http://schemas.microsoft.com/office/powerpoint/2010/main" val="38259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C11E6-AF82-49ED-8E8A-7A01DA6A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NVDE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89CE1-F49E-B44B-A3D9-344452FA1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https://</a:t>
            </a:r>
            <a:r>
              <a:rPr lang="en-GB" dirty="0" err="1"/>
              <a:t>www.nvde.nl</a:t>
            </a:r>
            <a:r>
              <a:rPr lang="en-GB" dirty="0"/>
              <a:t>/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15768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81EF"/>
      </a:dk2>
      <a:lt2>
        <a:srgbClr val="004C8C"/>
      </a:lt2>
      <a:accent1>
        <a:srgbClr val="5AC85A"/>
      </a:accent1>
      <a:accent2>
        <a:srgbClr val="ACD5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B0A4"/>
      </a:hlink>
      <a:folHlink>
        <a:srgbClr val="56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200</Words>
  <Application>Microsoft Macintosh PowerPoint</Application>
  <PresentationFormat>On-screen Show (16:9)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Times New Roman</vt:lpstr>
      <vt:lpstr>Wingdings</vt:lpstr>
      <vt:lpstr>Office Theme</vt:lpstr>
      <vt:lpstr>Towards a 100% Renewable Energy system in the Netherlands: the challenge of achieving a Rapid Roadmap </vt:lpstr>
      <vt:lpstr>Decarbonizing the energy system</vt:lpstr>
      <vt:lpstr>Some Dutch challenges</vt:lpstr>
      <vt:lpstr>Urgency</vt:lpstr>
      <vt:lpstr>What, who and how </vt:lpstr>
      <vt:lpstr>NVDE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Klimaatakkoord</dc:title>
  <dc:creator>User01</dc:creator>
  <cp:lastModifiedBy>Teun Bokhoven</cp:lastModifiedBy>
  <cp:revision>108</cp:revision>
  <dcterms:created xsi:type="dcterms:W3CDTF">2018-09-13T10:30:46Z</dcterms:created>
  <dcterms:modified xsi:type="dcterms:W3CDTF">2021-12-08T07:03:53Z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31d30e-c018-4f72-ad4c-e56e9d03b1f0_Enabled">
    <vt:lpwstr>true</vt:lpwstr>
  </property>
  <property fmtid="{D5CDD505-2E9C-101B-9397-08002B2CF9AE}" pid="3" name="MSIP_Label_6431d30e-c018-4f72-ad4c-e56e9d03b1f0_SetDate">
    <vt:lpwstr>2021-10-25T11:53:37Z</vt:lpwstr>
  </property>
  <property fmtid="{D5CDD505-2E9C-101B-9397-08002B2CF9AE}" pid="4" name="MSIP_Label_6431d30e-c018-4f72-ad4c-e56e9d03b1f0_Method">
    <vt:lpwstr>Standard</vt:lpwstr>
  </property>
  <property fmtid="{D5CDD505-2E9C-101B-9397-08002B2CF9AE}" pid="5" name="MSIP_Label_6431d30e-c018-4f72-ad4c-e56e9d03b1f0_Name">
    <vt:lpwstr>6431d30e-c018-4f72-ad4c-e56e9d03b1f0</vt:lpwstr>
  </property>
  <property fmtid="{D5CDD505-2E9C-101B-9397-08002B2CF9AE}" pid="6" name="MSIP_Label_6431d30e-c018-4f72-ad4c-e56e9d03b1f0_SiteId">
    <vt:lpwstr>f8be18a6-f648-4a47-be73-86d6c5c6604d</vt:lpwstr>
  </property>
  <property fmtid="{D5CDD505-2E9C-101B-9397-08002B2CF9AE}" pid="7" name="MSIP_Label_6431d30e-c018-4f72-ad4c-e56e9d03b1f0_ActionId">
    <vt:lpwstr>64739369-6751-4314-a98c-ef9eb2b27bae</vt:lpwstr>
  </property>
  <property fmtid="{D5CDD505-2E9C-101B-9397-08002B2CF9AE}" pid="8" name="MSIP_Label_6431d30e-c018-4f72-ad4c-e56e9d03b1f0_ContentBits">
    <vt:lpwstr>2</vt:lpwstr>
  </property>
</Properties>
</file>