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2" r:id="rId1"/>
  </p:sldMasterIdLst>
  <p:notesMasterIdLst>
    <p:notesMasterId r:id="rId14"/>
  </p:notesMasterIdLst>
  <p:handoutMasterIdLst>
    <p:handoutMasterId r:id="rId15"/>
  </p:handoutMasterIdLst>
  <p:sldIdLst>
    <p:sldId id="341" r:id="rId2"/>
    <p:sldId id="487" r:id="rId3"/>
    <p:sldId id="503" r:id="rId4"/>
    <p:sldId id="521" r:id="rId5"/>
    <p:sldId id="517" r:id="rId6"/>
    <p:sldId id="518" r:id="rId7"/>
    <p:sldId id="522" r:id="rId8"/>
    <p:sldId id="500" r:id="rId9"/>
    <p:sldId id="514" r:id="rId10"/>
    <p:sldId id="511" r:id="rId11"/>
    <p:sldId id="510" r:id="rId12"/>
    <p:sldId id="492" r:id="rId13"/>
  </p:sldIdLst>
  <p:sldSz cx="12192000" cy="6858000"/>
  <p:notesSz cx="6805613" cy="99441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554">
          <p15:clr>
            <a:srgbClr val="A4A3A4"/>
          </p15:clr>
        </p15:guide>
        <p15:guide id="4" pos="2494">
          <p15:clr>
            <a:srgbClr val="A4A3A4"/>
          </p15:clr>
        </p15:guide>
        <p15:guide id="5" orient="horz" pos="254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eline DONDEYNAZ" initials="CD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0493AB"/>
    <a:srgbClr val="CC0000"/>
    <a:srgbClr val="666699"/>
    <a:srgbClr val="FFCC66"/>
    <a:srgbClr val="6699FF"/>
    <a:srgbClr val="99CCFF"/>
    <a:srgbClr val="006666"/>
    <a:srgbClr val="00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90" autoAdjust="0"/>
    <p:restoredTop sz="94343" autoAdjust="0"/>
  </p:normalViewPr>
  <p:slideViewPr>
    <p:cSldViewPr snapToGrid="0">
      <p:cViewPr varScale="1">
        <p:scale>
          <a:sx n="69" d="100"/>
          <a:sy n="69" d="100"/>
        </p:scale>
        <p:origin x="672" y="66"/>
      </p:cViewPr>
      <p:guideLst>
        <p:guide orient="horz" pos="2115"/>
        <p:guide pos="3840"/>
        <p:guide orient="horz" pos="2554"/>
        <p:guide pos="2494"/>
        <p:guide orient="horz" pos="254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28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A1F6C6-236E-4B44-8D61-A51C254D1632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5546"/>
            <a:ext cx="2949099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28" y="9445546"/>
            <a:ext cx="2949099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4FBEC7-C994-4741-ABF1-3699E47E11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7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3DD6F-F5C2-45F4-8839-78A8EEBF2621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9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6DC48-0D50-4574-AA75-34DA32E043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999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6DC48-0D50-4574-AA75-34DA32E043B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53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RC 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JRC-city-presentation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1" cy="5994400"/>
          </a:xfrm>
          <a:prstGeom prst="rect">
            <a:avLst/>
          </a:prstGeom>
        </p:spPr>
      </p:pic>
      <p:sp>
        <p:nvSpPr>
          <p:cNvPr id="14" name="Rechthoek 13"/>
          <p:cNvSpPr/>
          <p:nvPr userDrawn="1"/>
        </p:nvSpPr>
        <p:spPr>
          <a:xfrm>
            <a:off x="8901" y="922706"/>
            <a:ext cx="121831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3600" b="1" dirty="0">
                <a:solidFill>
                  <a:srgbClr val="093B37"/>
                </a:solidFill>
                <a:latin typeface="Verdana"/>
                <a:ea typeface="Arial" charset="0"/>
                <a:cs typeface="Verdana"/>
              </a:rPr>
              <a:t>The European </a:t>
            </a:r>
            <a:r>
              <a:rPr lang="nl-NL" sz="3600" b="1" dirty="0" err="1">
                <a:solidFill>
                  <a:srgbClr val="093B37"/>
                </a:solidFill>
                <a:latin typeface="Verdana"/>
                <a:ea typeface="Arial" charset="0"/>
                <a:cs typeface="Verdana"/>
              </a:rPr>
              <a:t>Commission’s</a:t>
            </a:r>
            <a:r>
              <a:rPr lang="nl-NL" sz="3600" b="1" dirty="0">
                <a:solidFill>
                  <a:srgbClr val="093B37"/>
                </a:solidFill>
                <a:latin typeface="Verdana"/>
                <a:ea typeface="Arial" charset="0"/>
                <a:cs typeface="Verdana"/>
              </a:rPr>
              <a:t> </a:t>
            </a:r>
            <a:r>
              <a:rPr lang="nl-NL" sz="3600" b="1" dirty="0" err="1">
                <a:solidFill>
                  <a:srgbClr val="093B37"/>
                </a:solidFill>
                <a:latin typeface="Verdana"/>
                <a:ea typeface="Arial" charset="0"/>
                <a:cs typeface="Verdana"/>
              </a:rPr>
              <a:t>science</a:t>
            </a:r>
            <a:r>
              <a:rPr lang="nl-NL" sz="3600" b="1" dirty="0">
                <a:solidFill>
                  <a:srgbClr val="093B37"/>
                </a:solidFill>
                <a:latin typeface="Verdana"/>
                <a:ea typeface="Arial" charset="0"/>
                <a:cs typeface="Verdana"/>
              </a:rPr>
              <a:t> </a:t>
            </a:r>
          </a:p>
          <a:p>
            <a:pPr algn="ctr"/>
            <a:r>
              <a:rPr lang="nl-NL" sz="3600" b="1" dirty="0" err="1">
                <a:solidFill>
                  <a:srgbClr val="093B37"/>
                </a:solidFill>
                <a:latin typeface="Verdana"/>
                <a:ea typeface="Arial" charset="0"/>
                <a:cs typeface="Verdana"/>
              </a:rPr>
              <a:t>and</a:t>
            </a:r>
            <a:r>
              <a:rPr lang="nl-NL" sz="3600" b="1" dirty="0">
                <a:solidFill>
                  <a:srgbClr val="093B37"/>
                </a:solidFill>
                <a:latin typeface="Verdana"/>
                <a:ea typeface="Arial" charset="0"/>
                <a:cs typeface="Verdana"/>
              </a:rPr>
              <a:t> </a:t>
            </a:r>
            <a:r>
              <a:rPr lang="nl-NL" sz="3600" b="1" dirty="0" err="1">
                <a:solidFill>
                  <a:srgbClr val="093B37"/>
                </a:solidFill>
                <a:latin typeface="Verdana"/>
                <a:ea typeface="Arial" charset="0"/>
                <a:cs typeface="Verdana"/>
              </a:rPr>
              <a:t>knowledge</a:t>
            </a:r>
            <a:r>
              <a:rPr lang="nl-NL" sz="3600" b="1" dirty="0">
                <a:solidFill>
                  <a:srgbClr val="093B37"/>
                </a:solidFill>
                <a:latin typeface="Verdana"/>
                <a:ea typeface="Arial" charset="0"/>
                <a:cs typeface="Verdana"/>
              </a:rPr>
              <a:t> service</a:t>
            </a:r>
          </a:p>
        </p:txBody>
      </p:sp>
      <p:sp>
        <p:nvSpPr>
          <p:cNvPr id="15" name="Rechthoek 14"/>
          <p:cNvSpPr/>
          <p:nvPr userDrawn="1"/>
        </p:nvSpPr>
        <p:spPr>
          <a:xfrm>
            <a:off x="3756500" y="2581248"/>
            <a:ext cx="4687902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3200" dirty="0">
                <a:solidFill>
                  <a:srgbClr val="093B37"/>
                </a:solidFill>
                <a:latin typeface="Verdana"/>
                <a:ea typeface="Arial" charset="0"/>
                <a:cs typeface="Verdana"/>
              </a:rPr>
              <a:t>Joint Research Centre</a:t>
            </a:r>
          </a:p>
        </p:txBody>
      </p:sp>
    </p:spTree>
    <p:extLst>
      <p:ext uri="{BB962C8B-B14F-4D97-AF65-F5344CB8AC3E}">
        <p14:creationId xmlns:p14="http://schemas.microsoft.com/office/powerpoint/2010/main" val="3524723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esting f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2"/>
          <p:cNvSpPr/>
          <p:nvPr userDrawn="1"/>
        </p:nvSpPr>
        <p:spPr>
          <a:xfrm>
            <a:off x="17" y="0"/>
            <a:ext cx="12191983" cy="3114675"/>
          </a:xfrm>
          <a:prstGeom prst="rect">
            <a:avLst/>
          </a:prstGeom>
          <a:solidFill>
            <a:srgbClr val="093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6" tIns="45677" rIns="91356" bIns="45677" rtlCol="0" anchor="ctr"/>
          <a:lstStyle/>
          <a:p>
            <a:pPr fontAlgn="base">
              <a:lnSpc>
                <a:spcPct val="95000"/>
              </a:lnSpc>
              <a:spcBef>
                <a:spcPct val="20000"/>
              </a:spcBef>
              <a:spcAft>
                <a:spcPct val="20000"/>
              </a:spcAft>
              <a:buClr>
                <a:srgbClr val="0F3277"/>
              </a:buClr>
              <a:buSzPct val="115000"/>
            </a:pPr>
            <a:endParaRPr lang="en-US" b="1" dirty="0">
              <a:solidFill>
                <a:srgbClr val="093B37"/>
              </a:solidFill>
            </a:endParaRP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993900"/>
            <a:ext cx="12192000" cy="11461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9600" b="1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nl-NL" dirty="0"/>
              <a:t>TEXT</a:t>
            </a:r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3140075"/>
            <a:ext cx="12192000" cy="990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 b="1">
                <a:solidFill>
                  <a:srgbClr val="093B37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nl-NL" dirty="0" err="1"/>
              <a:t>Heading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64396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esting number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 16"/>
          <p:cNvSpPr/>
          <p:nvPr userDrawn="1"/>
        </p:nvSpPr>
        <p:spPr>
          <a:xfrm>
            <a:off x="0" y="0"/>
            <a:ext cx="12192000" cy="5989638"/>
          </a:xfrm>
          <a:prstGeom prst="rect">
            <a:avLst/>
          </a:prstGeom>
          <a:solidFill>
            <a:srgbClr val="093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053081"/>
              </a:solidFill>
              <a:latin typeface="Verdana Standaard" charset="0"/>
            </a:endParaRP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97459"/>
            <a:ext cx="7747000" cy="137318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9600" b="1" baseline="0">
                <a:solidFill>
                  <a:schemeClr val="bg1"/>
                </a:solidFill>
                <a:latin typeface="Verdana"/>
                <a:cs typeface="Verdana"/>
              </a:defRPr>
            </a:lvl1pPr>
            <a:lvl2pPr marL="457200" indent="0">
              <a:lnSpc>
                <a:spcPct val="100000"/>
              </a:lnSpc>
              <a:buFontTx/>
              <a:buNone/>
              <a:defRPr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dirty="0"/>
              <a:t>00%</a:t>
            </a: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2" hasCustomPrompt="1"/>
          </p:nvPr>
        </p:nvSpPr>
        <p:spPr>
          <a:xfrm>
            <a:off x="647700" y="1524622"/>
            <a:ext cx="7747000" cy="4889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>
                <a:solidFill>
                  <a:schemeClr val="bg1"/>
                </a:solidFill>
                <a:latin typeface="Verdana"/>
                <a:cs typeface="Verdana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dirty="0" err="1"/>
              <a:t>Text</a:t>
            </a:r>
            <a:r>
              <a:rPr lang="mr-IN" dirty="0"/>
              <a:t>…</a:t>
            </a:r>
            <a:endParaRPr lang="nl-NL" dirty="0"/>
          </a:p>
        </p:txBody>
      </p:sp>
      <p:sp>
        <p:nvSpPr>
          <p:cNvPr id="25" name="Tijdelijke aanduiding voor tekst 10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2027859"/>
            <a:ext cx="7747000" cy="137318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9600" b="1" baseline="0">
                <a:solidFill>
                  <a:schemeClr val="bg1"/>
                </a:solidFill>
                <a:latin typeface="Verdana"/>
                <a:cs typeface="Verdana"/>
              </a:defRPr>
            </a:lvl1pPr>
            <a:lvl2pPr marL="457200" indent="0">
              <a:lnSpc>
                <a:spcPct val="100000"/>
              </a:lnSpc>
              <a:buFontTx/>
              <a:buNone/>
              <a:defRPr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dirty="0"/>
              <a:t>00%</a:t>
            </a:r>
          </a:p>
        </p:txBody>
      </p:sp>
      <p:sp>
        <p:nvSpPr>
          <p:cNvPr id="26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647700" y="3455022"/>
            <a:ext cx="7747000" cy="4889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>
                <a:solidFill>
                  <a:schemeClr val="bg1"/>
                </a:solidFill>
                <a:latin typeface="Verdana"/>
                <a:cs typeface="Verdana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dirty="0" err="1"/>
              <a:t>Text</a:t>
            </a:r>
            <a:r>
              <a:rPr lang="mr-IN" dirty="0"/>
              <a:t>…</a:t>
            </a:r>
            <a:endParaRPr lang="nl-NL" dirty="0"/>
          </a:p>
        </p:txBody>
      </p:sp>
      <p:sp>
        <p:nvSpPr>
          <p:cNvPr id="27" name="Tijdelijke aanduiding voor tekst 10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3975820"/>
            <a:ext cx="7747000" cy="1134865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FontTx/>
              <a:buNone/>
              <a:defRPr sz="9600" b="1" baseline="0">
                <a:solidFill>
                  <a:schemeClr val="bg1"/>
                </a:solidFill>
                <a:latin typeface="Verdana"/>
                <a:cs typeface="Verdana"/>
              </a:defRPr>
            </a:lvl1pPr>
            <a:lvl2pPr marL="457200" indent="0">
              <a:lnSpc>
                <a:spcPct val="100000"/>
              </a:lnSpc>
              <a:buFontTx/>
              <a:buNone/>
              <a:defRPr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dirty="0"/>
              <a:t>00%</a:t>
            </a:r>
          </a:p>
        </p:txBody>
      </p:sp>
      <p:sp>
        <p:nvSpPr>
          <p:cNvPr id="28" name="Tijdelijke aanduiding vo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647700" y="5326252"/>
            <a:ext cx="7747000" cy="40409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>
                <a:solidFill>
                  <a:schemeClr val="bg1"/>
                </a:solidFill>
                <a:latin typeface="Verdana "/>
                <a:cs typeface="Verdana 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dirty="0" err="1"/>
              <a:t>Text</a:t>
            </a:r>
            <a:r>
              <a:rPr lang="mr-IN" dirty="0"/>
              <a:t>…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4468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and questio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2"/>
          <p:cNvSpPr/>
          <p:nvPr userDrawn="1"/>
        </p:nvSpPr>
        <p:spPr>
          <a:xfrm>
            <a:off x="1" y="0"/>
            <a:ext cx="12192000" cy="3114675"/>
          </a:xfrm>
          <a:prstGeom prst="rect">
            <a:avLst/>
          </a:prstGeom>
          <a:solidFill>
            <a:srgbClr val="093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6" tIns="45677" rIns="91356" bIns="45677" rtlCol="0" anchor="ctr"/>
          <a:lstStyle/>
          <a:p>
            <a:pPr fontAlgn="base">
              <a:lnSpc>
                <a:spcPct val="95000"/>
              </a:lnSpc>
              <a:spcBef>
                <a:spcPct val="20000"/>
              </a:spcBef>
              <a:spcAft>
                <a:spcPct val="20000"/>
              </a:spcAft>
              <a:buClr>
                <a:srgbClr val="0F3277"/>
              </a:buClr>
              <a:buSzPct val="115000"/>
            </a:pPr>
            <a:endParaRPr lang="en-US" dirty="0">
              <a:solidFill>
                <a:srgbClr val="093B37"/>
              </a:solidFill>
              <a:latin typeface="Verdana Standaard" charset="0"/>
            </a:endParaRPr>
          </a:p>
        </p:txBody>
      </p:sp>
      <p:pic>
        <p:nvPicPr>
          <p:cNvPr id="8" name="Shape 296" descr="photo-1434030216411-0b793f4b4173.jpg"/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00017" y="2406354"/>
            <a:ext cx="1393799" cy="1393799"/>
          </a:xfrm>
          <a:prstGeom prst="ellipse">
            <a:avLst/>
          </a:prstGeom>
          <a:noFill/>
          <a:ln>
            <a:noFill/>
          </a:ln>
        </p:spPr>
      </p:pic>
      <p:sp>
        <p:nvSpPr>
          <p:cNvPr id="3" name="Tijdelijke aanduiding vo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2419349" y="1987138"/>
            <a:ext cx="9029700" cy="13783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 err="1"/>
              <a:t>Thanks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57333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JRC_Slides_Footer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7485" y="6461126"/>
            <a:ext cx="81703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12192000" cy="957263"/>
          </a:xfrm>
          <a:prstGeom prst="rect">
            <a:avLst/>
          </a:prstGeom>
          <a:solidFill>
            <a:srgbClr val="37ACDE"/>
          </a:solidFill>
          <a:ln>
            <a:solidFill>
              <a:srgbClr val="37ACD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7" name="Picture 10" descr="JRC_Slides_Logo_EN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900" y="258764"/>
            <a:ext cx="1913467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304617" y="5983289"/>
            <a:ext cx="37973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800" dirty="0">
                <a:solidFill>
                  <a:srgbClr val="004494"/>
                </a:solidFill>
              </a:rPr>
              <a:t>www.jrc.ec.europa.eu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304617" y="5059364"/>
            <a:ext cx="421428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7600" b="1">
                <a:solidFill>
                  <a:srgbClr val="FFD62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fontAlgn="base" hangingPunct="1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800" b="0" i="1" dirty="0">
                <a:solidFill>
                  <a:srgbClr val="004494"/>
                </a:solidFill>
              </a:rPr>
              <a:t>Serving society</a:t>
            </a:r>
          </a:p>
          <a:p>
            <a:pPr eaLnBrk="1" fontAlgn="base" hangingPunct="1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800" b="0" i="1" dirty="0">
                <a:solidFill>
                  <a:srgbClr val="004494"/>
                </a:solidFill>
              </a:rPr>
              <a:t>Stimulating innovation</a:t>
            </a:r>
          </a:p>
          <a:p>
            <a:pPr eaLnBrk="1" fontAlgn="base" hangingPunct="1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800" b="0" i="1" dirty="0">
                <a:solidFill>
                  <a:srgbClr val="004494"/>
                </a:solidFill>
              </a:rPr>
              <a:t>Supporting legislation</a:t>
            </a:r>
          </a:p>
        </p:txBody>
      </p:sp>
      <p:sp>
        <p:nvSpPr>
          <p:cNvPr id="2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49600" y="1612256"/>
            <a:ext cx="1049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/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5" name="Content Placeholder 2"/>
          <p:cNvSpPr>
            <a:spLocks noGrp="1"/>
          </p:cNvSpPr>
          <p:nvPr>
            <p:ph idx="10"/>
          </p:nvPr>
        </p:nvSpPr>
        <p:spPr>
          <a:xfrm>
            <a:off x="849600" y="2416176"/>
            <a:ext cx="10492800" cy="307777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  <a:lvl2pPr marL="228600" indent="-228600">
              <a:buFont typeface="Wingdings" charset="2"/>
              <a:buChar char="§"/>
              <a:defRPr sz="1800" b="0" i="0" baseline="0">
                <a:latin typeface="Verdana"/>
              </a:defRPr>
            </a:lvl2pPr>
            <a:lvl3pPr marL="457200" indent="-228600">
              <a:buClr>
                <a:srgbClr val="37ACDE"/>
              </a:buClr>
              <a:buFont typeface="Verdana"/>
              <a:buChar char="•"/>
              <a:defRPr sz="1600" baseline="0">
                <a:latin typeface="Verdana"/>
              </a:defRPr>
            </a:lvl3pPr>
            <a:lvl4pPr marL="685800" indent="-228600">
              <a:lnSpc>
                <a:spcPts val="2400"/>
              </a:lnSpc>
              <a:spcBef>
                <a:spcPts val="0"/>
              </a:spcBef>
              <a:buClr>
                <a:srgbClr val="37ACDE"/>
              </a:buClr>
              <a:buFont typeface="Arial"/>
              <a:buChar char="•"/>
              <a:defRPr sz="1600" baseline="0">
                <a:solidFill>
                  <a:srgbClr val="004494"/>
                </a:solidFill>
                <a:latin typeface="Verdana"/>
              </a:defRPr>
            </a:lvl4pPr>
            <a:lvl5pPr marL="914400" indent="-228600">
              <a:lnSpc>
                <a:spcPts val="2400"/>
              </a:lnSpc>
              <a:spcBef>
                <a:spcPts val="0"/>
              </a:spcBef>
              <a:buClr>
                <a:srgbClr val="37ACDE"/>
              </a:buClr>
              <a:buFont typeface="Verdana"/>
              <a:buChar char="–"/>
              <a:defRPr sz="1600" baseline="0">
                <a:solidFill>
                  <a:srgbClr val="004494"/>
                </a:solidFill>
                <a:latin typeface="Verdana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498417" y="6426200"/>
            <a:ext cx="2844800" cy="1539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54252-99C4-4B87-ADEF-0EECB76A26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2"/>
          </p:nvPr>
        </p:nvSpPr>
        <p:spPr>
          <a:xfrm>
            <a:off x="848784" y="6426200"/>
            <a:ext cx="2844800" cy="1539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8C4A4-75CD-49BD-9886-2512C542CB6C}" type="datetime3">
              <a:rPr lang="en-US"/>
              <a:pPr>
                <a:defRPr/>
              </a:pPr>
              <a:t>22 April 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82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26485" y="1195922"/>
            <a:ext cx="6034616" cy="50737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sz="2600" dirty="0"/>
              <a:t>Title</a:t>
            </a:r>
            <a:br>
              <a:rPr lang="en-GB" sz="2600" dirty="0"/>
            </a:br>
            <a:endParaRPr lang="en-GB" sz="260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6502401" y="959224"/>
            <a:ext cx="5689600" cy="589877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64584" y="1909470"/>
            <a:ext cx="5940989" cy="3944470"/>
          </a:xfrm>
          <a:prstGeom prst="rect">
            <a:avLst/>
          </a:prstGeom>
        </p:spPr>
        <p:txBody>
          <a:bodyPr/>
          <a:lstStyle>
            <a:lvl1pPr>
              <a:defRPr sz="1600" b="1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10257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051" y="1339850"/>
            <a:ext cx="10972800" cy="9366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492376"/>
            <a:ext cx="10972800" cy="35290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0F5494"/>
                </a:solidFill>
              </a:defRPr>
            </a:lvl1pPr>
          </a:lstStyle>
          <a:p>
            <a:r>
              <a:rPr lang="en-GB" dirty="0"/>
              <a:t>4</a:t>
            </a:r>
            <a:r>
              <a:rPr lang="en-GB" baseline="30000" dirty="0"/>
              <a:t>th</a:t>
            </a:r>
            <a:r>
              <a:rPr lang="en-GB" dirty="0"/>
              <a:t> July 2014 </a:t>
            </a:r>
          </a:p>
          <a:p>
            <a:r>
              <a:rPr lang="en-GB" dirty="0"/>
              <a:t>ESTI Training Seminar</a:t>
            </a:r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F5494"/>
                </a:solidFill>
              </a:defRPr>
            </a:lvl1pPr>
          </a:lstStyle>
          <a:p>
            <a:fld id="{EB364B89-034F-49DB-A1D7-279B159C95B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25434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65254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83EA6-CFBC-49DA-AC59-923E5171361C}" type="datetimeFigureOut">
              <a:rPr lang="de-DE"/>
              <a:pPr>
                <a:defRPr/>
              </a:pPr>
              <a:t>22.04.2020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ACF1346-86EA-46D8-A453-3342E50A91EE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2482416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-3" y="0"/>
            <a:ext cx="12192000" cy="5989638"/>
          </a:xfrm>
          <a:prstGeom prst="rect">
            <a:avLst/>
          </a:prstGeom>
          <a:solidFill>
            <a:srgbClr val="093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800" b="0" i="0" dirty="0">
              <a:solidFill>
                <a:srgbClr val="053081"/>
              </a:solidFill>
              <a:latin typeface="Verdana Standaard" charset="0"/>
            </a:endParaRPr>
          </a:p>
        </p:txBody>
      </p:sp>
      <p:sp>
        <p:nvSpPr>
          <p:cNvPr id="21" name="Titel 20"/>
          <p:cNvSpPr>
            <a:spLocks noGrp="1"/>
          </p:cNvSpPr>
          <p:nvPr>
            <p:ph type="title" hasCustomPrompt="1"/>
          </p:nvPr>
        </p:nvSpPr>
        <p:spPr>
          <a:xfrm>
            <a:off x="0" y="1694217"/>
            <a:ext cx="12192000" cy="1518885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1">
                <a:solidFill>
                  <a:schemeClr val="bg1"/>
                </a:solidFill>
              </a:defRPr>
            </a:lvl1pPr>
          </a:lstStyle>
          <a:p>
            <a:pPr algn="ctr"/>
            <a:r>
              <a:rPr lang="nl-NL" sz="3600" b="1" dirty="0" smtClean="0">
                <a:solidFill>
                  <a:schemeClr val="bg1"/>
                </a:solidFill>
                <a:latin typeface="Verdana"/>
                <a:ea typeface="Arial" charset="0"/>
                <a:cs typeface="Verdana"/>
              </a:rPr>
              <a:t>A modern JRC </a:t>
            </a:r>
            <a:br>
              <a:rPr lang="nl-NL" sz="3600" b="1" dirty="0" smtClean="0">
                <a:solidFill>
                  <a:schemeClr val="bg1"/>
                </a:solidFill>
                <a:latin typeface="Verdana"/>
                <a:ea typeface="Arial" charset="0"/>
                <a:cs typeface="Verdana"/>
              </a:rPr>
            </a:br>
            <a:r>
              <a:rPr lang="nl-NL" sz="3600" b="1" dirty="0" smtClean="0">
                <a:solidFill>
                  <a:schemeClr val="bg1"/>
                </a:solidFill>
                <a:latin typeface="Verdana"/>
                <a:ea typeface="Arial" charset="0"/>
                <a:cs typeface="Verdana"/>
              </a:rPr>
              <a:t>in a modern </a:t>
            </a:r>
            <a:r>
              <a:rPr lang="nl-NL" sz="3600" b="1" dirty="0" err="1" smtClean="0">
                <a:solidFill>
                  <a:schemeClr val="bg1"/>
                </a:solidFill>
                <a:latin typeface="Verdana"/>
                <a:ea typeface="Arial" charset="0"/>
                <a:cs typeface="Verdana"/>
              </a:rPr>
              <a:t>Commission</a:t>
            </a:r>
            <a:endParaRPr lang="nl-NL" dirty="0"/>
          </a:p>
        </p:txBody>
      </p:sp>
      <p:sp>
        <p:nvSpPr>
          <p:cNvPr id="39" name="Tijdelijke aanduiding voor tekst 38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266573"/>
            <a:ext cx="12192000" cy="356859"/>
          </a:xfrm>
          <a:prstGeom prst="rect">
            <a:avLst/>
          </a:prstGeom>
        </p:spPr>
        <p:txBody>
          <a:bodyPr wrap="none">
            <a:noAutofit/>
          </a:bodyPr>
          <a:lstStyle>
            <a:lvl1pPr marL="0" indent="0" algn="ctr">
              <a:buNone/>
              <a:defRPr lang="nl-NL" sz="1800" b="1" dirty="0" smtClean="0">
                <a:solidFill>
                  <a:schemeClr val="bg1"/>
                </a:solidFill>
                <a:latin typeface="Verdana"/>
                <a:cs typeface="Verdana"/>
              </a:defRPr>
            </a:lvl1pPr>
            <a:lvl2pPr marL="457200" indent="0" algn="ctr">
              <a:buNone/>
              <a:defRPr sz="1100">
                <a:solidFill>
                  <a:schemeClr val="bg1"/>
                </a:solidFill>
              </a:defRPr>
            </a:lvl2pPr>
            <a:lvl3pPr marL="914400" indent="0" algn="ctr">
              <a:buNone/>
              <a:defRPr lang="nl-NL" dirty="0" smtClean="0"/>
            </a:lvl3pPr>
            <a:lvl4pPr marL="1371600" indent="0" algn="ctr">
              <a:buNone/>
              <a:defRPr lang="nl-NL" dirty="0" smtClean="0"/>
            </a:lvl4pPr>
            <a:lvl5pPr marL="1828800" indent="0" algn="ctr">
              <a:buNone/>
              <a:defRPr lang="nl-NL" dirty="0"/>
            </a:lvl5pPr>
          </a:lstStyle>
          <a:p>
            <a:pPr lvl="0"/>
            <a:r>
              <a:rPr lang="nl-NL" dirty="0" smtClean="0"/>
              <a:t>Name</a:t>
            </a:r>
          </a:p>
        </p:txBody>
      </p:sp>
      <p:sp>
        <p:nvSpPr>
          <p:cNvPr id="42" name="Tijdelijke aanduiding voor tekst 4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4708291"/>
            <a:ext cx="12192000" cy="45132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nl-NL" sz="1600" b="0" i="0" kern="1200" baseline="0" dirty="0" smtClean="0">
                <a:solidFill>
                  <a:schemeClr val="bg1"/>
                </a:solidFill>
                <a:latin typeface="Verdana"/>
                <a:ea typeface="+mn-ea"/>
                <a:cs typeface="Verdana"/>
              </a:defRPr>
            </a:lvl1pPr>
          </a:lstStyle>
          <a:p>
            <a:pPr lvl="0"/>
            <a:r>
              <a:rPr lang="nl-NL" dirty="0" err="1" smtClean="0"/>
              <a:t>Title</a:t>
            </a:r>
            <a:r>
              <a:rPr lang="nl-NL" dirty="0" smtClean="0"/>
              <a:t>, </a:t>
            </a:r>
            <a:r>
              <a:rPr lang="nl-NL" dirty="0" err="1" smtClean="0"/>
              <a:t>Location</a:t>
            </a:r>
            <a:r>
              <a:rPr lang="nl-NL" dirty="0" smtClean="0"/>
              <a:t>, Date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792512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-2" y="0"/>
            <a:ext cx="12192000" cy="5989638"/>
          </a:xfrm>
          <a:prstGeom prst="rect">
            <a:avLst/>
          </a:prstGeom>
          <a:solidFill>
            <a:srgbClr val="093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053081"/>
              </a:solidFill>
              <a:latin typeface="Verdana Standaard" charset="0"/>
            </a:endParaRPr>
          </a:p>
        </p:txBody>
      </p:sp>
      <p:sp>
        <p:nvSpPr>
          <p:cNvPr id="21" name="Titel 20"/>
          <p:cNvSpPr>
            <a:spLocks noGrp="1"/>
          </p:cNvSpPr>
          <p:nvPr>
            <p:ph type="title" hasCustomPrompt="1"/>
          </p:nvPr>
        </p:nvSpPr>
        <p:spPr>
          <a:xfrm>
            <a:off x="0" y="1694215"/>
            <a:ext cx="12192000" cy="1518885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1">
                <a:solidFill>
                  <a:schemeClr val="bg1"/>
                </a:solidFill>
              </a:defRPr>
            </a:lvl1pPr>
          </a:lstStyle>
          <a:p>
            <a:pPr algn="ctr"/>
            <a:r>
              <a:rPr lang="nl-NL" sz="3600" b="1" dirty="0">
                <a:solidFill>
                  <a:schemeClr val="bg1"/>
                </a:solidFill>
                <a:latin typeface="Verdana"/>
                <a:ea typeface="Arial" charset="0"/>
                <a:cs typeface="Verdana"/>
              </a:rPr>
              <a:t>A modern JRC </a:t>
            </a:r>
            <a:br>
              <a:rPr lang="nl-NL" sz="3600" b="1" dirty="0">
                <a:solidFill>
                  <a:schemeClr val="bg1"/>
                </a:solidFill>
                <a:latin typeface="Verdana"/>
                <a:ea typeface="Arial" charset="0"/>
                <a:cs typeface="Verdana"/>
              </a:rPr>
            </a:br>
            <a:r>
              <a:rPr lang="nl-NL" sz="3600" b="1" dirty="0">
                <a:solidFill>
                  <a:schemeClr val="bg1"/>
                </a:solidFill>
                <a:latin typeface="Verdana"/>
                <a:ea typeface="Arial" charset="0"/>
                <a:cs typeface="Verdana"/>
              </a:rPr>
              <a:t>in a modern </a:t>
            </a:r>
            <a:r>
              <a:rPr lang="nl-NL" sz="3600" b="1" dirty="0" err="1">
                <a:solidFill>
                  <a:schemeClr val="bg1"/>
                </a:solidFill>
                <a:latin typeface="Verdana"/>
                <a:ea typeface="Arial" charset="0"/>
                <a:cs typeface="Verdana"/>
              </a:rPr>
              <a:t>Commission</a:t>
            </a:r>
            <a:endParaRPr lang="nl-NL" dirty="0"/>
          </a:p>
        </p:txBody>
      </p:sp>
      <p:sp>
        <p:nvSpPr>
          <p:cNvPr id="39" name="Tijdelijke aanduiding voor tekst 38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266571"/>
            <a:ext cx="12192000" cy="356859"/>
          </a:xfrm>
          <a:prstGeom prst="rect">
            <a:avLst/>
          </a:prstGeom>
        </p:spPr>
        <p:txBody>
          <a:bodyPr wrap="none">
            <a:noAutofit/>
          </a:bodyPr>
          <a:lstStyle>
            <a:lvl1pPr marL="0" indent="0" algn="ctr">
              <a:buNone/>
              <a:defRPr lang="nl-NL" sz="1800" b="1" dirty="0" smtClean="0">
                <a:solidFill>
                  <a:schemeClr val="bg1"/>
                </a:solidFill>
                <a:latin typeface="Verdana"/>
                <a:cs typeface="Verdana"/>
              </a:defRPr>
            </a:lvl1pPr>
            <a:lvl2pPr marL="457200" indent="0" algn="ctr">
              <a:buNone/>
              <a:defRPr sz="1100">
                <a:solidFill>
                  <a:schemeClr val="bg1"/>
                </a:solidFill>
              </a:defRPr>
            </a:lvl2pPr>
            <a:lvl3pPr marL="914400" indent="0" algn="ctr">
              <a:buNone/>
              <a:defRPr lang="nl-NL" dirty="0" smtClean="0"/>
            </a:lvl3pPr>
            <a:lvl4pPr marL="1371600" indent="0" algn="ctr">
              <a:buNone/>
              <a:defRPr lang="nl-NL" dirty="0" smtClean="0"/>
            </a:lvl4pPr>
            <a:lvl5pPr marL="1828800" indent="0" algn="ctr">
              <a:buNone/>
              <a:defRPr lang="nl-NL" dirty="0"/>
            </a:lvl5pPr>
          </a:lstStyle>
          <a:p>
            <a:pPr lvl="0"/>
            <a:r>
              <a:rPr lang="nl-NL" dirty="0"/>
              <a:t>Name</a:t>
            </a:r>
          </a:p>
        </p:txBody>
      </p:sp>
      <p:sp>
        <p:nvSpPr>
          <p:cNvPr id="42" name="Tijdelijke aanduiding voor tekst 4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4708289"/>
            <a:ext cx="12192000" cy="45132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nl-NL" sz="1600" b="0" i="0" kern="1200" baseline="0" dirty="0" smtClean="0">
                <a:solidFill>
                  <a:schemeClr val="bg1"/>
                </a:solidFill>
                <a:latin typeface="Verdana"/>
                <a:ea typeface="+mn-ea"/>
                <a:cs typeface="Verdana"/>
              </a:defRPr>
            </a:lvl1pPr>
          </a:lstStyle>
          <a:p>
            <a:pPr lvl="0"/>
            <a:r>
              <a:rPr lang="nl-NL" dirty="0" err="1"/>
              <a:t>Title</a:t>
            </a:r>
            <a:r>
              <a:rPr lang="nl-NL" dirty="0"/>
              <a:t>, </a:t>
            </a:r>
            <a:r>
              <a:rPr lang="nl-NL" dirty="0" err="1"/>
              <a:t>Location</a:t>
            </a:r>
            <a:r>
              <a:rPr lang="nl-NL" dirty="0"/>
              <a:t>, Date</a:t>
            </a:r>
          </a:p>
        </p:txBody>
      </p:sp>
    </p:spTree>
    <p:extLst>
      <p:ext uri="{BB962C8B-B14F-4D97-AF65-F5344CB8AC3E}">
        <p14:creationId xmlns:p14="http://schemas.microsoft.com/office/powerpoint/2010/main" val="1189083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6"/>
          <p:cNvSpPr/>
          <p:nvPr userDrawn="1"/>
        </p:nvSpPr>
        <p:spPr>
          <a:xfrm>
            <a:off x="0" y="1566647"/>
            <a:ext cx="12192001" cy="4430116"/>
          </a:xfrm>
          <a:prstGeom prst="rect">
            <a:avLst/>
          </a:prstGeom>
          <a:solidFill>
            <a:srgbClr val="C1E3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950336" rtl="0" eaLnBrk="1" latinLnBrk="0" hangingPunct="1">
              <a:defRPr sz="18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75168" algn="l" defTabSz="950336" rtl="0" eaLnBrk="1" latinLnBrk="0" hangingPunct="1">
              <a:defRPr sz="18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50336" algn="l" defTabSz="950336" rtl="0" eaLnBrk="1" latinLnBrk="0" hangingPunct="1">
              <a:defRPr sz="18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425504" algn="l" defTabSz="950336" rtl="0" eaLnBrk="1" latinLnBrk="0" hangingPunct="1">
              <a:defRPr sz="18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900672" algn="l" defTabSz="950336" rtl="0" eaLnBrk="1" latinLnBrk="0" hangingPunct="1">
              <a:defRPr sz="18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375840" algn="l" defTabSz="950336" rtl="0" eaLnBrk="1" latinLnBrk="0" hangingPunct="1">
              <a:defRPr sz="18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851008" algn="l" defTabSz="950336" rtl="0" eaLnBrk="1" latinLnBrk="0" hangingPunct="1">
              <a:defRPr sz="18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326176" algn="l" defTabSz="950336" rtl="0" eaLnBrk="1" latinLnBrk="0" hangingPunct="1">
              <a:defRPr sz="18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01344" algn="l" defTabSz="950336" rtl="0" eaLnBrk="1" latinLnBrk="0" hangingPunct="1">
              <a:defRPr sz="18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>
              <a:solidFill>
                <a:prstClr val="white"/>
              </a:solidFill>
            </a:endParaRPr>
          </a:p>
        </p:txBody>
      </p:sp>
      <p:sp>
        <p:nvSpPr>
          <p:cNvPr id="3" name="Rechthoek 7"/>
          <p:cNvSpPr/>
          <p:nvPr userDrawn="1"/>
        </p:nvSpPr>
        <p:spPr>
          <a:xfrm>
            <a:off x="0" y="0"/>
            <a:ext cx="12192000" cy="1439056"/>
          </a:xfrm>
          <a:prstGeom prst="rect">
            <a:avLst/>
          </a:prstGeom>
          <a:solidFill>
            <a:srgbClr val="093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4472C4">
                  <a:lumMod val="50000"/>
                </a:srgbClr>
              </a:solidFill>
              <a:latin typeface="Verdana Standaard" charset="0"/>
            </a:endParaRPr>
          </a:p>
        </p:txBody>
      </p:sp>
      <p:sp>
        <p:nvSpPr>
          <p:cNvPr id="5" name="Tijdelijke aanduiding voor tekst 17"/>
          <p:cNvSpPr>
            <a:spLocks noGrp="1"/>
          </p:cNvSpPr>
          <p:nvPr>
            <p:ph type="body" sz="quarter" idx="11" hasCustomPrompt="1"/>
          </p:nvPr>
        </p:nvSpPr>
        <p:spPr>
          <a:xfrm>
            <a:off x="939800" y="445746"/>
            <a:ext cx="10896600" cy="9933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>
                <a:solidFill>
                  <a:schemeClr val="bg1"/>
                </a:solidFill>
                <a:latin typeface="Verdana"/>
                <a:cs typeface="Verdana"/>
              </a:defRPr>
            </a:lvl1pPr>
            <a:lvl2pPr>
              <a:defRPr sz="3600" b="1">
                <a:solidFill>
                  <a:schemeClr val="bg1"/>
                </a:solidFill>
              </a:defRPr>
            </a:lvl2pPr>
            <a:lvl3pPr>
              <a:defRPr sz="3600" b="1">
                <a:solidFill>
                  <a:schemeClr val="bg1"/>
                </a:solidFill>
              </a:defRPr>
            </a:lvl3pPr>
            <a:lvl4pPr>
              <a:defRPr sz="3600" b="1">
                <a:solidFill>
                  <a:schemeClr val="bg1"/>
                </a:solidFill>
              </a:defRPr>
            </a:lvl4pPr>
            <a:lvl5pPr>
              <a:defRPr sz="3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 err="1"/>
              <a:t>Heading</a:t>
            </a:r>
            <a:endParaRPr lang="nl-NL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939800" y="1765300"/>
            <a:ext cx="10896600" cy="3614738"/>
          </a:xfrm>
          <a:prstGeom prst="rect">
            <a:avLst/>
          </a:prstGeom>
        </p:spPr>
        <p:txBody>
          <a:bodyPr/>
          <a:lstStyle>
            <a:lvl1pPr>
              <a:defRPr lang="en-US" sz="2800" b="0" i="0" kern="1200" dirty="0" smtClean="0">
                <a:solidFill>
                  <a:srgbClr val="093B37"/>
                </a:solidFill>
                <a:latin typeface="Verdana"/>
                <a:ea typeface="+mn-ea"/>
                <a:cs typeface="Verdana"/>
              </a:defRPr>
            </a:lvl1pPr>
            <a:lvl2pPr>
              <a:defRPr lang="en-US" sz="2800" b="0" i="0" kern="1200" dirty="0" smtClean="0">
                <a:solidFill>
                  <a:srgbClr val="093B37"/>
                </a:solidFill>
                <a:latin typeface="Verdana"/>
                <a:ea typeface="+mn-ea"/>
                <a:cs typeface="Verdana"/>
              </a:defRPr>
            </a:lvl2pPr>
            <a:lvl3pPr>
              <a:defRPr lang="en-US" sz="2800" b="0" i="0" kern="1200" dirty="0" smtClean="0">
                <a:solidFill>
                  <a:srgbClr val="093B37"/>
                </a:solidFill>
                <a:latin typeface="Verdana"/>
                <a:ea typeface="+mn-ea"/>
                <a:cs typeface="Verdana"/>
              </a:defRPr>
            </a:lvl3pPr>
            <a:lvl4pPr>
              <a:defRPr lang="en-US" sz="2800" b="0" i="0" kern="1200" dirty="0" smtClean="0">
                <a:solidFill>
                  <a:srgbClr val="093B37"/>
                </a:solidFill>
                <a:latin typeface="Verdana"/>
                <a:ea typeface="+mn-ea"/>
                <a:cs typeface="Verdana"/>
              </a:defRPr>
            </a:lvl4pPr>
            <a:lvl5pPr>
              <a:defRPr lang="en-GB" sz="2800" b="0" i="0" kern="1200" dirty="0">
                <a:solidFill>
                  <a:srgbClr val="093B37"/>
                </a:solidFill>
                <a:latin typeface="Verdana"/>
                <a:ea typeface="+mn-ea"/>
                <a:cs typeface="Verdan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9761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heading with obje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6"/>
          <p:cNvSpPr/>
          <p:nvPr userDrawn="1"/>
        </p:nvSpPr>
        <p:spPr>
          <a:xfrm>
            <a:off x="0" y="1566647"/>
            <a:ext cx="12192001" cy="4430116"/>
          </a:xfrm>
          <a:prstGeom prst="rect">
            <a:avLst/>
          </a:prstGeom>
          <a:solidFill>
            <a:srgbClr val="C1E3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950336" rtl="0" eaLnBrk="1" latinLnBrk="0" hangingPunct="1">
              <a:defRPr sz="18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75168" algn="l" defTabSz="950336" rtl="0" eaLnBrk="1" latinLnBrk="0" hangingPunct="1">
              <a:defRPr sz="18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50336" algn="l" defTabSz="950336" rtl="0" eaLnBrk="1" latinLnBrk="0" hangingPunct="1">
              <a:defRPr sz="18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425504" algn="l" defTabSz="950336" rtl="0" eaLnBrk="1" latinLnBrk="0" hangingPunct="1">
              <a:defRPr sz="18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900672" algn="l" defTabSz="950336" rtl="0" eaLnBrk="1" latinLnBrk="0" hangingPunct="1">
              <a:defRPr sz="18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375840" algn="l" defTabSz="950336" rtl="0" eaLnBrk="1" latinLnBrk="0" hangingPunct="1">
              <a:defRPr sz="18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851008" algn="l" defTabSz="950336" rtl="0" eaLnBrk="1" latinLnBrk="0" hangingPunct="1">
              <a:defRPr sz="18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326176" algn="l" defTabSz="950336" rtl="0" eaLnBrk="1" latinLnBrk="0" hangingPunct="1">
              <a:defRPr sz="18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01344" algn="l" defTabSz="950336" rtl="0" eaLnBrk="1" latinLnBrk="0" hangingPunct="1">
              <a:defRPr sz="18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>
              <a:solidFill>
                <a:prstClr val="white"/>
              </a:solidFill>
            </a:endParaRPr>
          </a:p>
        </p:txBody>
      </p:sp>
      <p:sp>
        <p:nvSpPr>
          <p:cNvPr id="7" name="Rechthoek 6"/>
          <p:cNvSpPr/>
          <p:nvPr userDrawn="1"/>
        </p:nvSpPr>
        <p:spPr>
          <a:xfrm>
            <a:off x="-3" y="0"/>
            <a:ext cx="12192003" cy="1439056"/>
          </a:xfrm>
          <a:prstGeom prst="rect">
            <a:avLst/>
          </a:prstGeom>
          <a:solidFill>
            <a:srgbClr val="093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4472C4">
                  <a:lumMod val="50000"/>
                </a:srgbClr>
              </a:solidFill>
              <a:latin typeface="Verdana Standaard" charset="0"/>
            </a:endParaRP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14600"/>
            <a:ext cx="12192000" cy="347503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i="0"/>
            </a:lvl1pPr>
          </a:lstStyle>
          <a:p>
            <a:r>
              <a:rPr lang="nl-NL" dirty="0"/>
              <a:t>Image</a:t>
            </a:r>
          </a:p>
        </p:txBody>
      </p:sp>
      <p:sp>
        <p:nvSpPr>
          <p:cNvPr id="23" name="Tijdelijke aanduiding voor tekst 22"/>
          <p:cNvSpPr>
            <a:spLocks noGrp="1"/>
          </p:cNvSpPr>
          <p:nvPr>
            <p:ph type="body" sz="quarter" idx="16" hasCustomPrompt="1"/>
          </p:nvPr>
        </p:nvSpPr>
        <p:spPr>
          <a:xfrm>
            <a:off x="939800" y="1562100"/>
            <a:ext cx="11252200" cy="9525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400">
                <a:solidFill>
                  <a:srgbClr val="093B37"/>
                </a:solidFill>
                <a:latin typeface="Verdana"/>
                <a:cs typeface="Verdana"/>
              </a:defRPr>
            </a:lvl1pPr>
            <a:lvl3pPr marL="914400" indent="0" algn="l">
              <a:buNone/>
              <a:defRPr sz="2400">
                <a:solidFill>
                  <a:srgbClr val="093B37"/>
                </a:solidFill>
              </a:defRPr>
            </a:lvl3pPr>
          </a:lstStyle>
          <a:p>
            <a:pPr lvl="0"/>
            <a:r>
              <a:rPr lang="nl-NL" dirty="0"/>
              <a:t>Heading2</a:t>
            </a:r>
          </a:p>
        </p:txBody>
      </p:sp>
      <p:sp>
        <p:nvSpPr>
          <p:cNvPr id="24" name="Tijdelijke aanduiding voor tekst 17"/>
          <p:cNvSpPr>
            <a:spLocks noGrp="1"/>
          </p:cNvSpPr>
          <p:nvPr>
            <p:ph type="body" sz="quarter" idx="11" hasCustomPrompt="1"/>
          </p:nvPr>
        </p:nvSpPr>
        <p:spPr>
          <a:xfrm>
            <a:off x="939800" y="445746"/>
            <a:ext cx="10896600" cy="9933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>
                <a:solidFill>
                  <a:schemeClr val="bg1"/>
                </a:solidFill>
                <a:latin typeface="Verdana"/>
                <a:cs typeface="Verdana"/>
              </a:defRPr>
            </a:lvl1pPr>
            <a:lvl2pPr>
              <a:defRPr sz="3600" b="1">
                <a:solidFill>
                  <a:schemeClr val="bg1"/>
                </a:solidFill>
              </a:defRPr>
            </a:lvl2pPr>
            <a:lvl3pPr>
              <a:defRPr sz="3600" b="1">
                <a:solidFill>
                  <a:schemeClr val="bg1"/>
                </a:solidFill>
              </a:defRPr>
            </a:lvl3pPr>
            <a:lvl4pPr>
              <a:defRPr sz="3600" b="1">
                <a:solidFill>
                  <a:schemeClr val="bg1"/>
                </a:solidFill>
              </a:defRPr>
            </a:lvl4pPr>
            <a:lvl5pPr>
              <a:defRPr sz="3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 err="1"/>
              <a:t>Heading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36398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598963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>
                <a:latin typeface="Verdana"/>
                <a:cs typeface="Verdana"/>
              </a:defRPr>
            </a:lvl1pPr>
          </a:lstStyle>
          <a:p>
            <a:r>
              <a:rPr lang="nl-NL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3249811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0"/>
            <a:ext cx="12192000" cy="1439056"/>
          </a:xfrm>
          <a:prstGeom prst="rect">
            <a:avLst/>
          </a:prstGeom>
          <a:solidFill>
            <a:srgbClr val="093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4472C4">
                  <a:lumMod val="50000"/>
                </a:srgbClr>
              </a:solidFill>
              <a:latin typeface="Verdana Standaard" charset="0"/>
            </a:endParaRP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1552352"/>
            <a:ext cx="12192000" cy="443728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/>
            </a:lvl1pPr>
          </a:lstStyle>
          <a:p>
            <a:r>
              <a:rPr lang="nl-NL" dirty="0"/>
              <a:t>Image</a:t>
            </a:r>
          </a:p>
        </p:txBody>
      </p:sp>
      <p:sp>
        <p:nvSpPr>
          <p:cNvPr id="14" name="Tijdelijke aanduiding voor tekst 17"/>
          <p:cNvSpPr>
            <a:spLocks noGrp="1"/>
          </p:cNvSpPr>
          <p:nvPr>
            <p:ph type="body" sz="quarter" idx="11" hasCustomPrompt="1"/>
          </p:nvPr>
        </p:nvSpPr>
        <p:spPr>
          <a:xfrm>
            <a:off x="939800" y="445746"/>
            <a:ext cx="10896600" cy="9933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>
                <a:solidFill>
                  <a:schemeClr val="bg1"/>
                </a:solidFill>
                <a:latin typeface="Verdana"/>
                <a:cs typeface="Verdana"/>
              </a:defRPr>
            </a:lvl1pPr>
            <a:lvl2pPr>
              <a:defRPr sz="3600" b="1">
                <a:solidFill>
                  <a:schemeClr val="bg1"/>
                </a:solidFill>
              </a:defRPr>
            </a:lvl2pPr>
            <a:lvl3pPr>
              <a:defRPr sz="3600" b="1">
                <a:solidFill>
                  <a:schemeClr val="bg1"/>
                </a:solidFill>
              </a:defRPr>
            </a:lvl3pPr>
            <a:lvl4pPr>
              <a:defRPr sz="3600" b="1">
                <a:solidFill>
                  <a:schemeClr val="bg1"/>
                </a:solidFill>
              </a:defRPr>
            </a:lvl4pPr>
            <a:lvl5pPr>
              <a:defRPr sz="3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 err="1"/>
              <a:t>Heading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2464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with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2"/>
          <p:cNvSpPr/>
          <p:nvPr userDrawn="1"/>
        </p:nvSpPr>
        <p:spPr>
          <a:xfrm>
            <a:off x="0" y="0"/>
            <a:ext cx="6297612" cy="2025214"/>
          </a:xfrm>
          <a:prstGeom prst="rect">
            <a:avLst/>
          </a:prstGeom>
          <a:solidFill>
            <a:srgbClr val="093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4472C4">
                  <a:lumMod val="50000"/>
                </a:srgbClr>
              </a:solidFill>
              <a:latin typeface="Verdana Standaard" charset="0"/>
            </a:endParaRPr>
          </a:p>
        </p:txBody>
      </p:sp>
      <p:sp>
        <p:nvSpPr>
          <p:cNvPr id="9" name="Rechthoek 8"/>
          <p:cNvSpPr/>
          <p:nvPr userDrawn="1"/>
        </p:nvSpPr>
        <p:spPr>
          <a:xfrm>
            <a:off x="0" y="2115454"/>
            <a:ext cx="6297612" cy="3874184"/>
          </a:xfrm>
          <a:prstGeom prst="rect">
            <a:avLst/>
          </a:prstGeom>
          <a:solidFill>
            <a:srgbClr val="C1E3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prstClr val="white"/>
              </a:solidFill>
              <a:latin typeface="Verdana Standaard" charset="0"/>
            </a:endParaRPr>
          </a:p>
        </p:txBody>
      </p:sp>
      <p:sp>
        <p:nvSpPr>
          <p:cNvPr id="16" name="Tijdelijke aanduiding voor afbeelding 15"/>
          <p:cNvSpPr>
            <a:spLocks noGrp="1"/>
          </p:cNvSpPr>
          <p:nvPr>
            <p:ph type="pic" sz="quarter" idx="10" hasCustomPrompt="1"/>
          </p:nvPr>
        </p:nvSpPr>
        <p:spPr>
          <a:xfrm>
            <a:off x="6415397" y="0"/>
            <a:ext cx="5776603" cy="598963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>
                <a:latin typeface="Verdana"/>
                <a:cs typeface="Verdana"/>
              </a:defRPr>
            </a:lvl1pPr>
          </a:lstStyle>
          <a:p>
            <a:r>
              <a:rPr lang="nl-NL" dirty="0"/>
              <a:t>Image</a:t>
            </a:r>
          </a:p>
        </p:txBody>
      </p:sp>
      <p:sp>
        <p:nvSpPr>
          <p:cNvPr id="26" name="Tijdelijke aanduiding voor tekst 25"/>
          <p:cNvSpPr>
            <a:spLocks noGrp="1"/>
          </p:cNvSpPr>
          <p:nvPr>
            <p:ph type="body" sz="quarter" idx="13" hasCustomPrompt="1"/>
          </p:nvPr>
        </p:nvSpPr>
        <p:spPr>
          <a:xfrm>
            <a:off x="729507" y="2433638"/>
            <a:ext cx="5296644" cy="3522662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charset="0"/>
              <a:buChar char="•"/>
              <a:defRPr>
                <a:solidFill>
                  <a:srgbClr val="093B37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nl-NL" dirty="0" err="1"/>
              <a:t>Text</a:t>
            </a:r>
            <a:endParaRPr lang="nl-NL" dirty="0"/>
          </a:p>
          <a:p>
            <a:pPr lvl="0"/>
            <a:r>
              <a:rPr lang="nl-NL" dirty="0" err="1"/>
              <a:t>Text</a:t>
            </a:r>
            <a:endParaRPr lang="nl-NL" dirty="0"/>
          </a:p>
        </p:txBody>
      </p:sp>
      <p:sp>
        <p:nvSpPr>
          <p:cNvPr id="27" name="Tijdelijke aanduiding voor tekst 17"/>
          <p:cNvSpPr>
            <a:spLocks noGrp="1"/>
          </p:cNvSpPr>
          <p:nvPr>
            <p:ph type="body" sz="quarter" idx="14" hasCustomPrompt="1"/>
          </p:nvPr>
        </p:nvSpPr>
        <p:spPr>
          <a:xfrm>
            <a:off x="939800" y="445746"/>
            <a:ext cx="5357809" cy="15794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>
                <a:solidFill>
                  <a:schemeClr val="bg1"/>
                </a:solidFill>
                <a:latin typeface="Verdana"/>
                <a:cs typeface="Verdana"/>
              </a:defRPr>
            </a:lvl1pPr>
            <a:lvl2pPr>
              <a:defRPr sz="3600" b="1">
                <a:solidFill>
                  <a:schemeClr val="bg1"/>
                </a:solidFill>
              </a:defRPr>
            </a:lvl2pPr>
            <a:lvl3pPr>
              <a:defRPr sz="3600" b="1">
                <a:solidFill>
                  <a:schemeClr val="bg1"/>
                </a:solidFill>
              </a:defRPr>
            </a:lvl3pPr>
            <a:lvl4pPr>
              <a:defRPr sz="3600" b="1">
                <a:solidFill>
                  <a:schemeClr val="bg1"/>
                </a:solidFill>
              </a:defRPr>
            </a:lvl4pPr>
            <a:lvl5pPr>
              <a:defRPr sz="3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 err="1"/>
              <a:t>Heading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40376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heading lef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2"/>
          <p:cNvSpPr/>
          <p:nvPr userDrawn="1"/>
        </p:nvSpPr>
        <p:spPr>
          <a:xfrm>
            <a:off x="-9524" y="0"/>
            <a:ext cx="4176000" cy="5989638"/>
          </a:xfrm>
          <a:prstGeom prst="rect">
            <a:avLst/>
          </a:prstGeom>
          <a:solidFill>
            <a:srgbClr val="093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6" tIns="45677" rIns="91356" bIns="45677" rtlCol="0" anchor="ctr"/>
          <a:lstStyle/>
          <a:p>
            <a:pPr fontAlgn="base">
              <a:lnSpc>
                <a:spcPct val="95000"/>
              </a:lnSpc>
              <a:spcBef>
                <a:spcPct val="20000"/>
              </a:spcBef>
              <a:spcAft>
                <a:spcPct val="20000"/>
              </a:spcAft>
              <a:buClr>
                <a:srgbClr val="0F3277"/>
              </a:buClr>
              <a:buSzPct val="115000"/>
            </a:pPr>
            <a:endParaRPr lang="en-US" dirty="0">
              <a:solidFill>
                <a:srgbClr val="FFFFFF"/>
              </a:solidFill>
              <a:latin typeface="Verdana Standaard" charset="0"/>
            </a:endParaRPr>
          </a:p>
        </p:txBody>
      </p:sp>
      <p:sp>
        <p:nvSpPr>
          <p:cNvPr id="6" name="Tijdelijke aanduiding voor tekst 20"/>
          <p:cNvSpPr>
            <a:spLocks noGrp="1"/>
          </p:cNvSpPr>
          <p:nvPr>
            <p:ph type="body" sz="quarter" idx="15" hasCustomPrompt="1"/>
          </p:nvPr>
        </p:nvSpPr>
        <p:spPr>
          <a:xfrm>
            <a:off x="939800" y="558799"/>
            <a:ext cx="3226676" cy="1993901"/>
          </a:xfrm>
          <a:prstGeom prst="rect">
            <a:avLst/>
          </a:prstGeom>
        </p:spPr>
        <p:txBody>
          <a:bodyPr anchor="t"/>
          <a:lstStyle>
            <a:lvl1pPr marL="0" indent="0">
              <a:buFont typeface="Arial" charset="0"/>
              <a:buNone/>
              <a:defRPr sz="3600">
                <a:solidFill>
                  <a:schemeClr val="bg1"/>
                </a:solidFill>
                <a:latin typeface="Verdana"/>
                <a:cs typeface="Verdana"/>
              </a:defRPr>
            </a:lvl1pPr>
            <a:lvl3pPr marL="914400" indent="0" algn="l">
              <a:buNone/>
              <a:defRPr sz="3600">
                <a:solidFill>
                  <a:schemeClr val="bg1"/>
                </a:solidFill>
              </a:defRPr>
            </a:lvl3pPr>
          </a:lstStyle>
          <a:p>
            <a:pPr lvl="0"/>
            <a:r>
              <a:rPr lang="nl-NL" dirty="0" err="1"/>
              <a:t>Heading</a:t>
            </a:r>
            <a:endParaRPr lang="nl-NL" dirty="0"/>
          </a:p>
        </p:txBody>
      </p:sp>
      <p:sp>
        <p:nvSpPr>
          <p:cNvPr id="7" name="Tijdelijke aanduiding voor afbeelding 15"/>
          <p:cNvSpPr>
            <a:spLocks noGrp="1"/>
          </p:cNvSpPr>
          <p:nvPr>
            <p:ph type="pic" sz="quarter" idx="10" hasCustomPrompt="1"/>
          </p:nvPr>
        </p:nvSpPr>
        <p:spPr>
          <a:xfrm>
            <a:off x="4249736" y="0"/>
            <a:ext cx="7942263" cy="598963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>
                <a:latin typeface="Verdana"/>
                <a:cs typeface="Verdana"/>
              </a:defRPr>
            </a:lvl1pPr>
          </a:lstStyle>
          <a:p>
            <a:r>
              <a:rPr lang="nl-NL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1507184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2"/>
          <p:cNvSpPr/>
          <p:nvPr userDrawn="1"/>
        </p:nvSpPr>
        <p:spPr>
          <a:xfrm>
            <a:off x="17" y="0"/>
            <a:ext cx="12191983" cy="3149600"/>
          </a:xfrm>
          <a:prstGeom prst="rect">
            <a:avLst/>
          </a:prstGeom>
          <a:solidFill>
            <a:srgbClr val="093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6" tIns="45677" rIns="91356" bIns="45677" rtlCol="0" anchor="ctr"/>
          <a:lstStyle/>
          <a:p>
            <a:pPr fontAlgn="base">
              <a:lnSpc>
                <a:spcPct val="95000"/>
              </a:lnSpc>
              <a:spcBef>
                <a:spcPct val="20000"/>
              </a:spcBef>
              <a:spcAft>
                <a:spcPct val="20000"/>
              </a:spcAft>
              <a:buClr>
                <a:srgbClr val="0F3277"/>
              </a:buClr>
              <a:buSzPct val="115000"/>
            </a:pPr>
            <a:endParaRPr lang="en-US" dirty="0">
              <a:solidFill>
                <a:srgbClr val="FFFFFF"/>
              </a:solidFill>
              <a:latin typeface="Verdana Standaard" charset="0"/>
            </a:endParaRPr>
          </a:p>
        </p:txBody>
      </p:sp>
      <p:sp>
        <p:nvSpPr>
          <p:cNvPr id="15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0" y="3149600"/>
            <a:ext cx="12192000" cy="284003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>
                <a:latin typeface="Verdana"/>
                <a:cs typeface="Verdan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Image</a:t>
            </a:r>
          </a:p>
        </p:txBody>
      </p:sp>
      <p:sp>
        <p:nvSpPr>
          <p:cNvPr id="6" name="Tijdelijke aanduiding voor tekst 20"/>
          <p:cNvSpPr>
            <a:spLocks noGrp="1"/>
          </p:cNvSpPr>
          <p:nvPr>
            <p:ph type="body" sz="quarter" idx="15" hasCustomPrompt="1"/>
          </p:nvPr>
        </p:nvSpPr>
        <p:spPr>
          <a:xfrm>
            <a:off x="965200" y="1990725"/>
            <a:ext cx="11226800" cy="1438275"/>
          </a:xfrm>
          <a:prstGeom prst="rect">
            <a:avLst/>
          </a:prstGeom>
        </p:spPr>
        <p:txBody>
          <a:bodyPr anchor="ctr"/>
          <a:lstStyle>
            <a:lvl1pPr marL="0" indent="0" algn="l">
              <a:buFont typeface="Arial" charset="0"/>
              <a:buNone/>
              <a:defRPr sz="9600" b="1">
                <a:solidFill>
                  <a:schemeClr val="bg1"/>
                </a:solidFill>
                <a:latin typeface="Verdana"/>
                <a:cs typeface="Verdana"/>
              </a:defRPr>
            </a:lvl1pPr>
            <a:lvl3pPr marL="914400" indent="0" algn="l">
              <a:buNone/>
              <a:defRPr sz="3600">
                <a:solidFill>
                  <a:schemeClr val="bg1"/>
                </a:solidFill>
              </a:defRPr>
            </a:lvl3pPr>
          </a:lstStyle>
          <a:p>
            <a:pPr lvl="0"/>
            <a:r>
              <a:rPr lang="nl-NL" dirty="0" err="1"/>
              <a:t>Heading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10875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C-JRC-logo_horizontal_EN_pos_transparent-background.png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6451" y="6059233"/>
            <a:ext cx="2463229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312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6" r:id="rId13"/>
    <p:sldLayoutId id="2147483698" r:id="rId14"/>
    <p:sldLayoutId id="2147483699" r:id="rId15"/>
    <p:sldLayoutId id="2147483714" r:id="rId16"/>
    <p:sldLayoutId id="2147483715" r:id="rId17"/>
    <p:sldLayoutId id="2147483716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tx1"/>
          </a:solidFill>
          <a:latin typeface="Verdana Standaard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tx1"/>
          </a:solidFill>
          <a:latin typeface="Verdana Standaard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Verdana Standaard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Verdana Standaard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Verdana Standaar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925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b="1" dirty="0" smtClean="0"/>
              <a:t>Policies Considerations</a:t>
            </a:r>
            <a:endParaRPr lang="en-GB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27546" y="1765300"/>
            <a:ext cx="11508854" cy="3614738"/>
          </a:xfrm>
        </p:spPr>
        <p:txBody>
          <a:bodyPr/>
          <a:lstStyle/>
          <a:p>
            <a:r>
              <a:rPr lang="en-US" sz="2000" dirty="0" smtClean="0"/>
              <a:t>Some policy instruments may be better suited than </a:t>
            </a:r>
            <a:r>
              <a:rPr lang="en-US" sz="2000" dirty="0" smtClean="0"/>
              <a:t>other for the building renovation, but there is no single policy that alone will be enough. Examples are:</a:t>
            </a:r>
            <a:endParaRPr lang="en-US" sz="2000" dirty="0" smtClean="0"/>
          </a:p>
          <a:p>
            <a:pPr lvl="1"/>
            <a:r>
              <a:rPr lang="en-US" sz="2000" dirty="0" smtClean="0"/>
              <a:t>Energy Company Obligations </a:t>
            </a:r>
            <a:endParaRPr lang="en-US" sz="2000" dirty="0" smtClean="0"/>
          </a:p>
          <a:p>
            <a:pPr lvl="1"/>
            <a:r>
              <a:rPr lang="en-US" sz="2000" dirty="0"/>
              <a:t>T</a:t>
            </a:r>
            <a:r>
              <a:rPr lang="en-US" sz="2000" dirty="0" smtClean="0"/>
              <a:t>argeted </a:t>
            </a:r>
            <a:r>
              <a:rPr lang="en-US" sz="2000" dirty="0"/>
              <a:t>subsidies for energy poor households for insulation, efficient boilers and appliances. Better use of public money for investing in EE than </a:t>
            </a:r>
            <a:r>
              <a:rPr lang="en-US" sz="2000" dirty="0" smtClean="0"/>
              <a:t>subsidizing </a:t>
            </a:r>
            <a:r>
              <a:rPr lang="en-US" sz="2000" dirty="0"/>
              <a:t>energy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 smtClean="0"/>
              <a:t>Tax deduction schemes and zero interest </a:t>
            </a:r>
            <a:r>
              <a:rPr lang="en-US" sz="2000" dirty="0" smtClean="0"/>
              <a:t>loans.</a:t>
            </a:r>
          </a:p>
          <a:p>
            <a:pPr lvl="1"/>
            <a:r>
              <a:rPr lang="en-US" sz="2000" dirty="0" smtClean="0"/>
              <a:t>Energy tax, but could </a:t>
            </a:r>
            <a:r>
              <a:rPr lang="en-US" sz="2000" dirty="0" smtClean="0"/>
              <a:t>also be difficult to implement, as may have an heavy impact.</a:t>
            </a:r>
          </a:p>
          <a:p>
            <a:r>
              <a:rPr lang="en-US" sz="2000" dirty="0" smtClean="0"/>
              <a:t>Attention to distributional impact of current EE policies and the rebound effect after the EE measure has been implemented (EE measure increasing energy consumption).</a:t>
            </a:r>
          </a:p>
          <a:p>
            <a:r>
              <a:rPr lang="en-US" sz="2000" dirty="0" smtClean="0"/>
              <a:t>Energy refurbishment of rented apartments may lead to gentrification if rent is substantially </a:t>
            </a:r>
            <a:r>
              <a:rPr lang="en-US" sz="2000" dirty="0" smtClean="0"/>
              <a:t>increased.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857195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b="1" dirty="0" smtClean="0"/>
              <a:t>Conclusions</a:t>
            </a:r>
            <a:endParaRPr lang="en-GB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110837" y="1765299"/>
            <a:ext cx="11901054" cy="4399973"/>
          </a:xfrm>
        </p:spPr>
        <p:txBody>
          <a:bodyPr/>
          <a:lstStyle/>
          <a:p>
            <a:r>
              <a:rPr lang="en-US" sz="2400" dirty="0" smtClean="0"/>
              <a:t>Energy </a:t>
            </a:r>
            <a:r>
              <a:rPr lang="en-US" sz="2400" dirty="0" smtClean="0"/>
              <a:t>Efficiency is key for the de-</a:t>
            </a:r>
            <a:r>
              <a:rPr lang="en-US" sz="2400" dirty="0" err="1" smtClean="0"/>
              <a:t>carbonisation</a:t>
            </a:r>
            <a:r>
              <a:rPr lang="en-US" sz="2400" dirty="0" smtClean="0"/>
              <a:t> of the EU economy. In particular in the building sector.</a:t>
            </a:r>
          </a:p>
          <a:p>
            <a:endParaRPr lang="en-US" sz="2400" dirty="0" smtClean="0"/>
          </a:p>
          <a:p>
            <a:r>
              <a:rPr lang="en-US" sz="2400" dirty="0"/>
              <a:t>MSs Energy Efficiency measures </a:t>
            </a:r>
            <a:r>
              <a:rPr lang="en-US" sz="2400" dirty="0" smtClean="0"/>
              <a:t>and policy complement the EU ones and are reported </a:t>
            </a:r>
            <a:r>
              <a:rPr lang="en-US" sz="2400" dirty="0"/>
              <a:t>in the </a:t>
            </a:r>
            <a:r>
              <a:rPr lang="en-US" sz="2400" dirty="0" smtClean="0"/>
              <a:t>NECPs. Final NECPs are under analysis by the EC. </a:t>
            </a:r>
          </a:p>
          <a:p>
            <a:endParaRPr lang="en-US" sz="2400" dirty="0" smtClean="0"/>
          </a:p>
          <a:p>
            <a:r>
              <a:rPr lang="en-US" sz="2400" dirty="0" smtClean="0"/>
              <a:t>Measures for buildings </a:t>
            </a:r>
            <a:r>
              <a:rPr lang="en-US" sz="2400" dirty="0" smtClean="0"/>
              <a:t>in </a:t>
            </a:r>
            <a:r>
              <a:rPr lang="en-US" sz="2400" dirty="0" smtClean="0"/>
              <a:t>place </a:t>
            </a:r>
            <a:r>
              <a:rPr lang="en-US" sz="2400" dirty="0" smtClean="0"/>
              <a:t>and planned are </a:t>
            </a:r>
            <a:r>
              <a:rPr lang="en-US" sz="2400" dirty="0" smtClean="0"/>
              <a:t>reported in the 2017 LTRSs, and will also feature in the </a:t>
            </a:r>
            <a:r>
              <a:rPr lang="en-US" sz="2400" dirty="0" smtClean="0"/>
              <a:t>new 2020 </a:t>
            </a:r>
            <a:r>
              <a:rPr lang="en-US" sz="2400" dirty="0" smtClean="0"/>
              <a:t>LTRSs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There are </a:t>
            </a:r>
            <a:r>
              <a:rPr lang="en-US" sz="2400" dirty="0"/>
              <a:t>many co-benefits due to Energy Efficiency </a:t>
            </a:r>
            <a:r>
              <a:rPr lang="en-US" sz="2400" dirty="0" smtClean="0"/>
              <a:t>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877299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3" name="TextBox 8"/>
          <p:cNvSpPr txBox="1"/>
          <p:nvPr/>
        </p:nvSpPr>
        <p:spPr>
          <a:xfrm>
            <a:off x="2419350" y="3273440"/>
            <a:ext cx="9201150" cy="276999"/>
          </a:xfrm>
          <a:prstGeom prst="rect">
            <a:avLst/>
          </a:prstGeom>
          <a:noFill/>
        </p:spPr>
        <p:txBody>
          <a:bodyPr wrap="square" lIns="91356" tIns="0" rIns="91356" bIns="0" rtlCol="0">
            <a:spAutoFit/>
          </a:bodyPr>
          <a:lstStyle/>
          <a:p>
            <a:r>
              <a:rPr lang="en-GB" sz="1800" dirty="0" smtClean="0">
                <a:solidFill>
                  <a:srgbClr val="093B3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Contact </a:t>
            </a:r>
            <a:r>
              <a:rPr lang="en-GB" sz="1800" dirty="0" smtClean="0">
                <a:solidFill>
                  <a:srgbClr val="3B83C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paolo.bertoldi@ec.europa.eu</a:t>
            </a:r>
            <a:endParaRPr lang="en-GB" sz="1800" dirty="0">
              <a:solidFill>
                <a:srgbClr val="3B83C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37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7522" y="702290"/>
            <a:ext cx="9144000" cy="1518885"/>
          </a:xfrm>
        </p:spPr>
        <p:txBody>
          <a:bodyPr>
            <a:normAutofit fontScale="90000"/>
          </a:bodyPr>
          <a:lstStyle/>
          <a:p>
            <a:r>
              <a:rPr lang="es-AR" sz="6000" b="0" dirty="0"/>
              <a:t> </a:t>
            </a:r>
            <a:r>
              <a:rPr lang="es-AR" sz="4800" dirty="0" smtClean="0"/>
              <a:t/>
            </a:r>
            <a:br>
              <a:rPr lang="es-AR" sz="4800" dirty="0" smtClean="0"/>
            </a:br>
            <a:r>
              <a:rPr lang="en-US" dirty="0"/>
              <a:t>An EU perspective on how to get Member States on board for ambitious energy efficiency policies</a:t>
            </a:r>
            <a:r>
              <a:rPr lang="es-AR" sz="4800" dirty="0"/>
              <a:t/>
            </a:r>
            <a:br>
              <a:rPr lang="es-AR" sz="4800" dirty="0"/>
            </a:br>
            <a:r>
              <a:rPr lang="es-AR" sz="6000" dirty="0"/>
              <a:t/>
            </a:r>
            <a:br>
              <a:rPr lang="es-AR" sz="6000" dirty="0"/>
            </a:br>
            <a:r>
              <a:rPr lang="es-AR" sz="7200" dirty="0"/>
              <a:t/>
            </a:r>
            <a:br>
              <a:rPr lang="es-AR" sz="7200" dirty="0"/>
            </a:br>
            <a:endParaRPr lang="es-AR" sz="9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24000" y="4404992"/>
            <a:ext cx="9144000" cy="356859"/>
          </a:xfrm>
        </p:spPr>
        <p:txBody>
          <a:bodyPr/>
          <a:lstStyle/>
          <a:p>
            <a:r>
              <a:rPr lang="en-US" dirty="0" smtClean="0"/>
              <a:t>Paolo Bertoldi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524000" y="4890656"/>
            <a:ext cx="9144000" cy="831022"/>
          </a:xfrm>
        </p:spPr>
        <p:txBody>
          <a:bodyPr/>
          <a:lstStyle/>
          <a:p>
            <a:r>
              <a:rPr lang="en-US" dirty="0" smtClean="0"/>
              <a:t>Senior Expert </a:t>
            </a:r>
          </a:p>
          <a:p>
            <a:r>
              <a:rPr lang="en-US" dirty="0" smtClean="0"/>
              <a:t>European Commission Joint Research Centre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12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 2030 Energy Efficiency Targets</a:t>
            </a:r>
            <a:endParaRPr lang="en-US" sz="6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77638" y="1765300"/>
            <a:ext cx="12114362" cy="3614738"/>
          </a:xfrm>
        </p:spPr>
        <p:txBody>
          <a:bodyPr/>
          <a:lstStyle/>
          <a:p>
            <a:r>
              <a:rPr lang="it-IT" sz="2400" b="1" dirty="0" smtClean="0"/>
              <a:t>Energy Efficiency target for 2020 set at 32.5% </a:t>
            </a:r>
            <a:r>
              <a:rPr lang="it-IT" sz="2400" b="1" dirty="0" err="1" smtClean="0"/>
              <a:t>compared</a:t>
            </a:r>
            <a:r>
              <a:rPr lang="it-IT" sz="2400" b="1" dirty="0" smtClean="0"/>
              <a:t> to </a:t>
            </a:r>
            <a:r>
              <a:rPr lang="it-IT" sz="2400" b="1" dirty="0" err="1" smtClean="0"/>
              <a:t>BaU</a:t>
            </a:r>
            <a:r>
              <a:rPr lang="it-IT" sz="2400" b="1" dirty="0" smtClean="0"/>
              <a:t> scenario</a:t>
            </a:r>
            <a:endParaRPr lang="en-GB" sz="2400" dirty="0"/>
          </a:p>
          <a:p>
            <a:endParaRPr lang="en-GB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727" y="2254711"/>
            <a:ext cx="7451052" cy="4457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02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it-IT" dirty="0" err="1" smtClean="0"/>
              <a:t>Barriers</a:t>
            </a:r>
            <a:r>
              <a:rPr lang="it-IT" dirty="0" smtClean="0"/>
              <a:t> to Energy Efficiency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579418"/>
            <a:ext cx="11531600" cy="4973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89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Key Policies Instruments</a:t>
            </a:r>
            <a:endParaRPr lang="en-US" sz="6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77638" y="1765300"/>
            <a:ext cx="12114362" cy="3614738"/>
          </a:xfrm>
        </p:spPr>
        <p:txBody>
          <a:bodyPr/>
          <a:lstStyle/>
          <a:p>
            <a:pPr lvl="1"/>
            <a:endParaRPr lang="en-GB" sz="2400" dirty="0"/>
          </a:p>
          <a:p>
            <a:pPr lvl="1"/>
            <a:endParaRPr lang="en-GB" sz="2400" b="1" dirty="0"/>
          </a:p>
          <a:p>
            <a:endParaRPr lang="en-GB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605146"/>
              </p:ext>
            </p:extLst>
          </p:nvPr>
        </p:nvGraphicFramePr>
        <p:xfrm>
          <a:off x="77638" y="1765300"/>
          <a:ext cx="11995882" cy="50938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1771">
                  <a:extLst>
                    <a:ext uri="{9D8B030D-6E8A-4147-A177-3AD203B41FA5}">
                      <a16:colId xmlns:a16="http://schemas.microsoft.com/office/drawing/2014/main" val="114522965"/>
                    </a:ext>
                  </a:extLst>
                </a:gridCol>
                <a:gridCol w="9324111">
                  <a:extLst>
                    <a:ext uri="{9D8B030D-6E8A-4147-A177-3AD203B41FA5}">
                      <a16:colId xmlns:a16="http://schemas.microsoft.com/office/drawing/2014/main" val="90117357"/>
                    </a:ext>
                  </a:extLst>
                </a:gridCol>
              </a:tblGrid>
              <a:tr h="8384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Regulatory</a:t>
                      </a:r>
                      <a:endParaRPr lang="en-GB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37947" marR="37947" marT="37947" marB="37947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 codes; Minimum energy performance standards (MEPS) for new and existing buildings; Energy efficiency standards for appliances &amp; equipment; Refurbishment obligations; Procurement regulations; Phase-out of inefficient equipment. Mandatory energy labelling</a:t>
                      </a:r>
                      <a:endParaRPr lang="en-GB" sz="16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37947" marR="37947" marT="37947" marB="37947"/>
                </a:tc>
                <a:extLst>
                  <a:ext uri="{0D108BD9-81ED-4DB2-BD59-A6C34878D82A}">
                    <a16:rowId xmlns:a16="http://schemas.microsoft.com/office/drawing/2014/main" val="967851290"/>
                  </a:ext>
                </a:extLst>
              </a:tr>
              <a:tr h="3183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Financial and fiscal</a:t>
                      </a:r>
                      <a:endParaRPr lang="en-GB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37947" marR="37947" marT="37947" marB="37947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Grants/subsidies; Preferential loans; Tax incentives; Energy taxation.</a:t>
                      </a:r>
                      <a:endParaRPr lang="en-GB" sz="16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37947" marR="37947" marT="37947" marB="37947"/>
                </a:tc>
                <a:extLst>
                  <a:ext uri="{0D108BD9-81ED-4DB2-BD59-A6C34878D82A}">
                    <a16:rowId xmlns:a16="http://schemas.microsoft.com/office/drawing/2014/main" val="3273264391"/>
                  </a:ext>
                </a:extLst>
              </a:tr>
              <a:tr h="8384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Information and awareness</a:t>
                      </a:r>
                      <a:endParaRPr lang="en-GB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37947" marR="37947" marT="37947" marB="37947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General Information; Information campaigns; Information Centres; Energy Audits; Energy labelling schemes; Governing by Example; Information exchange; Awareness campaigns; Demonstration programmes; Energy consumption feedback; Smart meters and smart billing</a:t>
                      </a:r>
                      <a:endParaRPr lang="en-GB" sz="16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37947" marR="37947" marT="37947" marB="37947"/>
                </a:tc>
                <a:extLst>
                  <a:ext uri="{0D108BD9-81ED-4DB2-BD59-A6C34878D82A}">
                    <a16:rowId xmlns:a16="http://schemas.microsoft.com/office/drawing/2014/main" val="405223556"/>
                  </a:ext>
                </a:extLst>
              </a:tr>
              <a:tr h="5783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Qualification, training and quality assurance</a:t>
                      </a:r>
                      <a:endParaRPr lang="en-GB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37947" marR="37947" marT="37947" marB="37947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Professional training; Training courses; Vocational education, Quality standards.</a:t>
                      </a:r>
                      <a:endParaRPr lang="en-GB" sz="16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37947" marR="37947" marT="37947" marB="37947"/>
                </a:tc>
                <a:extLst>
                  <a:ext uri="{0D108BD9-81ED-4DB2-BD59-A6C34878D82A}">
                    <a16:rowId xmlns:a16="http://schemas.microsoft.com/office/drawing/2014/main" val="2931958677"/>
                  </a:ext>
                </a:extLst>
              </a:tr>
              <a:tr h="7115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Market-based</a:t>
                      </a:r>
                      <a:endParaRPr lang="en-GB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37947" marR="37947" marT="37947" marB="37947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Incentives facilitating Third Party Financing / ESCOs; Energy Efficiency Obligation Schemes (EEOSs); White certificates; Incentives for the producers of innovative technologies; Technology deployment schemes.</a:t>
                      </a:r>
                      <a:endParaRPr lang="en-GB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37947" marR="37947" marT="37947" marB="37947"/>
                </a:tc>
                <a:extLst>
                  <a:ext uri="{0D108BD9-81ED-4DB2-BD59-A6C34878D82A}">
                    <a16:rowId xmlns:a16="http://schemas.microsoft.com/office/drawing/2014/main" val="350219382"/>
                  </a:ext>
                </a:extLst>
              </a:tr>
              <a:tr h="3183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Voluntary action</a:t>
                      </a:r>
                      <a:endParaRPr lang="en-GB" sz="16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37947" marR="37947" marT="37947" marB="37947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Voluntary certification and labelling programs; Voluntary and negotiated agreements.</a:t>
                      </a:r>
                      <a:endParaRPr lang="en-GB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37947" marR="37947" marT="37947" marB="37947"/>
                </a:tc>
                <a:extLst>
                  <a:ext uri="{0D108BD9-81ED-4DB2-BD59-A6C34878D82A}">
                    <a16:rowId xmlns:a16="http://schemas.microsoft.com/office/drawing/2014/main" val="3608534691"/>
                  </a:ext>
                </a:extLst>
              </a:tr>
              <a:tr h="6028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Infrastructure investments </a:t>
                      </a:r>
                      <a:endParaRPr lang="en-GB" sz="16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37947" marR="37947" marT="37947" marB="37947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Investments in transportation infrastructure (e.g. railways, road networks), energy infrastructures (e.g. generation plants, electrical grid, substations, and local distribution); Smart meter roll-out.</a:t>
                      </a:r>
                      <a:endParaRPr lang="en-GB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37947" marR="37947" marT="37947" marB="37947"/>
                </a:tc>
                <a:extLst>
                  <a:ext uri="{0D108BD9-81ED-4DB2-BD59-A6C34878D82A}">
                    <a16:rowId xmlns:a16="http://schemas.microsoft.com/office/drawing/2014/main" val="2165314573"/>
                  </a:ext>
                </a:extLst>
              </a:tr>
              <a:tr h="3183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  <a:endParaRPr lang="en-GB" sz="16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37947" marR="37947" marT="37947" marB="37947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 measures that do not fall under one of the above categories.</a:t>
                      </a:r>
                      <a:endParaRPr lang="en-GB" sz="16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" panose="020B0604020202020204" pitchFamily="34" charset="0"/>
                      </a:endParaRPr>
                    </a:p>
                  </a:txBody>
                  <a:tcPr marL="37947" marR="37947" marT="37947" marB="37947"/>
                </a:tc>
                <a:extLst>
                  <a:ext uri="{0D108BD9-81ED-4DB2-BD59-A6C34878D82A}">
                    <a16:rowId xmlns:a16="http://schemas.microsoft.com/office/drawing/2014/main" val="285005352"/>
                  </a:ext>
                </a:extLst>
              </a:tr>
            </a:tbl>
          </a:graphicData>
        </a:graphic>
      </p:graphicFrame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4633630" y="1765300"/>
            <a:ext cx="8181826" cy="337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891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Main EU policies for Energy Efficiency</a:t>
            </a:r>
            <a:endParaRPr lang="en-US" sz="6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77638" y="1765300"/>
            <a:ext cx="12114362" cy="3614738"/>
          </a:xfrm>
        </p:spPr>
        <p:txBody>
          <a:bodyPr/>
          <a:lstStyle/>
          <a:p>
            <a:r>
              <a:rPr lang="en-GB" sz="2400" u="sng" dirty="0" smtClean="0"/>
              <a:t>Energy Performance of Buildings Directive </a:t>
            </a:r>
            <a:r>
              <a:rPr lang="en-GB" sz="2400" dirty="0" smtClean="0"/>
              <a:t>(started in 2002, last amended in 2018)</a:t>
            </a:r>
          </a:p>
          <a:p>
            <a:pPr lvl="1"/>
            <a:r>
              <a:rPr lang="it-IT" sz="2200" dirty="0" smtClean="0"/>
              <a:t>Building </a:t>
            </a:r>
            <a:r>
              <a:rPr lang="it-IT" sz="2200" dirty="0" err="1" smtClean="0"/>
              <a:t>standards</a:t>
            </a:r>
            <a:r>
              <a:rPr lang="it-IT" sz="2200" dirty="0" smtClean="0"/>
              <a:t> for new and </a:t>
            </a:r>
            <a:r>
              <a:rPr lang="it-IT" sz="2200" dirty="0" err="1" smtClean="0"/>
              <a:t>existing</a:t>
            </a:r>
            <a:r>
              <a:rPr lang="it-IT" sz="2200" dirty="0" smtClean="0"/>
              <a:t> </a:t>
            </a:r>
            <a:r>
              <a:rPr lang="it-IT" sz="2200" dirty="0" err="1" smtClean="0"/>
              <a:t>buildings</a:t>
            </a:r>
            <a:r>
              <a:rPr lang="it-IT" sz="2200" dirty="0" smtClean="0"/>
              <a:t>; EPC; </a:t>
            </a:r>
            <a:r>
              <a:rPr lang="it-IT" sz="2200" dirty="0" err="1" smtClean="0"/>
              <a:t>LTRSs</a:t>
            </a:r>
            <a:r>
              <a:rPr lang="it-IT" sz="2200" dirty="0" smtClean="0"/>
              <a:t>;</a:t>
            </a:r>
          </a:p>
          <a:p>
            <a:pPr lvl="1"/>
            <a:endParaRPr lang="en-GB" sz="2200" dirty="0" smtClean="0"/>
          </a:p>
          <a:p>
            <a:r>
              <a:rPr lang="it-IT" sz="2400" u="sng" dirty="0" smtClean="0"/>
              <a:t>Energy Efficiency Directive</a:t>
            </a:r>
            <a:r>
              <a:rPr lang="it-IT" sz="2400" dirty="0" smtClean="0"/>
              <a:t> (</a:t>
            </a:r>
            <a:r>
              <a:rPr lang="it-IT" sz="2400" dirty="0" err="1" smtClean="0"/>
              <a:t>started</a:t>
            </a:r>
            <a:r>
              <a:rPr lang="it-IT" sz="2400" dirty="0" smtClean="0"/>
              <a:t> in 2012, </a:t>
            </a:r>
            <a:r>
              <a:rPr lang="en-GB" sz="2400" dirty="0" smtClean="0"/>
              <a:t>last </a:t>
            </a:r>
            <a:r>
              <a:rPr lang="en-GB" sz="2400" dirty="0"/>
              <a:t>amended in 2018</a:t>
            </a:r>
            <a:r>
              <a:rPr lang="en-GB" sz="2400" dirty="0" smtClean="0"/>
              <a:t>)</a:t>
            </a:r>
          </a:p>
          <a:p>
            <a:pPr lvl="1"/>
            <a:r>
              <a:rPr lang="it-IT" sz="2200" dirty="0" smtClean="0"/>
              <a:t>Art 7, </a:t>
            </a:r>
            <a:r>
              <a:rPr lang="it-IT" sz="2200" dirty="0" err="1" smtClean="0"/>
              <a:t>MSs</a:t>
            </a:r>
            <a:r>
              <a:rPr lang="it-IT" sz="2200" dirty="0" smtClean="0"/>
              <a:t>’ </a:t>
            </a:r>
            <a:r>
              <a:rPr lang="it-IT" sz="2200" dirty="0" smtClean="0"/>
              <a:t>Targets, Central </a:t>
            </a:r>
            <a:r>
              <a:rPr lang="it-IT" sz="2200" dirty="0" err="1" smtClean="0"/>
              <a:t>Gov</a:t>
            </a:r>
            <a:r>
              <a:rPr lang="it-IT" sz="2200" dirty="0" smtClean="0"/>
              <a:t>. Building, Audits, </a:t>
            </a:r>
            <a:r>
              <a:rPr lang="it-IT" sz="2200" dirty="0" err="1" smtClean="0"/>
              <a:t>Metering</a:t>
            </a:r>
            <a:r>
              <a:rPr lang="it-IT" sz="2200" dirty="0" smtClean="0"/>
              <a:t>, </a:t>
            </a:r>
            <a:r>
              <a:rPr lang="it-IT" sz="2200" dirty="0" err="1" smtClean="0"/>
              <a:t>EnPC</a:t>
            </a:r>
            <a:endParaRPr lang="it-IT" sz="2200" dirty="0" smtClean="0"/>
          </a:p>
          <a:p>
            <a:pPr lvl="1"/>
            <a:endParaRPr lang="it-IT" sz="2200" dirty="0" smtClean="0"/>
          </a:p>
          <a:p>
            <a:r>
              <a:rPr lang="it-IT" sz="2400" u="sng" dirty="0" err="1" smtClean="0"/>
              <a:t>Ecodesign</a:t>
            </a:r>
            <a:r>
              <a:rPr lang="it-IT" sz="2400" u="sng" dirty="0" smtClean="0"/>
              <a:t> Directive </a:t>
            </a:r>
            <a:r>
              <a:rPr lang="en-GB" sz="2400" dirty="0"/>
              <a:t>(started in </a:t>
            </a:r>
            <a:r>
              <a:rPr lang="en-GB" sz="2400" dirty="0" smtClean="0"/>
              <a:t>2005, </a:t>
            </a:r>
            <a:r>
              <a:rPr lang="en-GB" sz="2400" dirty="0"/>
              <a:t>last amended in </a:t>
            </a:r>
            <a:r>
              <a:rPr lang="en-GB" sz="2400" dirty="0" smtClean="0"/>
              <a:t>2009)</a:t>
            </a:r>
          </a:p>
          <a:p>
            <a:pPr lvl="1"/>
            <a:r>
              <a:rPr lang="it-IT" sz="2200" dirty="0" err="1" smtClean="0"/>
              <a:t>Many</a:t>
            </a:r>
            <a:r>
              <a:rPr lang="it-IT" sz="2200" dirty="0" smtClean="0"/>
              <a:t> </a:t>
            </a:r>
            <a:r>
              <a:rPr lang="it-IT" sz="2200" dirty="0" err="1" smtClean="0"/>
              <a:t>products</a:t>
            </a:r>
            <a:r>
              <a:rPr lang="it-IT" sz="2200" dirty="0" smtClean="0"/>
              <a:t> are </a:t>
            </a:r>
            <a:r>
              <a:rPr lang="it-IT" sz="2200" dirty="0" err="1" smtClean="0"/>
              <a:t>now</a:t>
            </a:r>
            <a:r>
              <a:rPr lang="it-IT" sz="2200" dirty="0" smtClean="0"/>
              <a:t> </a:t>
            </a:r>
            <a:r>
              <a:rPr lang="it-IT" sz="2200" dirty="0" err="1" smtClean="0"/>
              <a:t>covered</a:t>
            </a:r>
            <a:endParaRPr lang="it-IT" sz="2200" dirty="0" smtClean="0"/>
          </a:p>
          <a:p>
            <a:pPr lvl="1"/>
            <a:endParaRPr lang="en-GB" sz="2200" dirty="0" smtClean="0"/>
          </a:p>
          <a:p>
            <a:r>
              <a:rPr lang="it-IT" sz="2400" u="sng" dirty="0" err="1" smtClean="0"/>
              <a:t>Governance</a:t>
            </a:r>
            <a:r>
              <a:rPr lang="it-IT" sz="2400" u="sng" dirty="0" smtClean="0"/>
              <a:t> </a:t>
            </a:r>
            <a:r>
              <a:rPr lang="it-IT" sz="2400" u="sng" dirty="0" err="1" smtClean="0"/>
              <a:t>Regulation</a:t>
            </a:r>
            <a:r>
              <a:rPr lang="it-IT" sz="2400" dirty="0" smtClean="0"/>
              <a:t> (2018)</a:t>
            </a:r>
          </a:p>
          <a:p>
            <a:pPr lvl="1"/>
            <a:r>
              <a:rPr lang="it-IT" sz="2200" dirty="0" err="1" smtClean="0"/>
              <a:t>NECPs</a:t>
            </a:r>
            <a:r>
              <a:rPr lang="it-IT" sz="2200" dirty="0" smtClean="0"/>
              <a:t> (</a:t>
            </a:r>
            <a:r>
              <a:rPr lang="it-IT" sz="2200" dirty="0" err="1" smtClean="0"/>
              <a:t>before</a:t>
            </a:r>
            <a:r>
              <a:rPr lang="it-IT" sz="2200" dirty="0" smtClean="0"/>
              <a:t> </a:t>
            </a:r>
            <a:r>
              <a:rPr lang="it-IT" sz="2200" dirty="0" err="1" smtClean="0"/>
              <a:t>NEEAPs</a:t>
            </a:r>
            <a:r>
              <a:rPr lang="it-IT" sz="2200" dirty="0" smtClean="0"/>
              <a:t> under EED)</a:t>
            </a:r>
            <a:endParaRPr lang="en-GB" sz="2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394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it-IT" dirty="0" smtClean="0"/>
              <a:t>Impact of the EPBD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736537" y="3199592"/>
            <a:ext cx="12862363" cy="4801743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3074" name="Picture 2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787" y="1439056"/>
            <a:ext cx="6086002" cy="5301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772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Building Renovation Strategy</a:t>
            </a:r>
            <a:endParaRPr lang="en-US" sz="6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0" y="1723737"/>
            <a:ext cx="11723427" cy="4206008"/>
          </a:xfrm>
        </p:spPr>
        <p:txBody>
          <a:bodyPr/>
          <a:lstStyle/>
          <a:p>
            <a:r>
              <a:rPr lang="en-US" sz="2000" b="1" dirty="0" smtClean="0"/>
              <a:t>Existing buildings </a:t>
            </a:r>
            <a:r>
              <a:rPr lang="en-US" sz="2000" dirty="0" smtClean="0"/>
              <a:t>ar</a:t>
            </a:r>
            <a:r>
              <a:rPr lang="en-US" sz="2000" dirty="0" smtClean="0"/>
              <a:t>e the major part of the building stock, many built before any building code or performance standard was in place, hence poor energy performances. </a:t>
            </a:r>
            <a:r>
              <a:rPr lang="en-US" sz="2000" dirty="0" smtClean="0"/>
              <a:t>Many of these building will be still in place by 2050. 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b="1" dirty="0" smtClean="0"/>
              <a:t>Energy renovation </a:t>
            </a:r>
            <a:r>
              <a:rPr lang="en-US" sz="2000" dirty="0" smtClean="0"/>
              <a:t>is around 1% per year of the existing building stock, it will take about 100 years to renovate these buildings. </a:t>
            </a:r>
          </a:p>
          <a:p>
            <a:endParaRPr lang="en-US" sz="2000" dirty="0"/>
          </a:p>
          <a:p>
            <a:r>
              <a:rPr lang="en-US" sz="2000" dirty="0" smtClean="0"/>
              <a:t>There is the urgent need to increase the renovation wave &gt;3% per year and the depth of the renovation, towards NZEBs.</a:t>
            </a:r>
          </a:p>
          <a:p>
            <a:endParaRPr lang="en-US" sz="2000" dirty="0"/>
          </a:p>
          <a:p>
            <a:r>
              <a:rPr lang="en-US" sz="2000" dirty="0" smtClean="0"/>
              <a:t>The Green Deal has proposed the </a:t>
            </a:r>
            <a:r>
              <a:rPr lang="en-US" sz="2000" b="1" dirty="0" smtClean="0"/>
              <a:t>Building Renovation Wave</a:t>
            </a:r>
            <a:r>
              <a:rPr lang="en-US" sz="2000" dirty="0" smtClean="0"/>
              <a:t>. Key issue is removal of barriers and financing.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659804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Co-benefits of Energy Efficiency</a:t>
            </a:r>
            <a:endParaRPr lang="en-US" sz="6600" dirty="0"/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595745" y="1773382"/>
            <a:ext cx="11374582" cy="3970193"/>
          </a:xfrm>
        </p:spPr>
        <p:txBody>
          <a:bodyPr/>
          <a:lstStyle/>
          <a:p>
            <a:r>
              <a:rPr lang="en-US" sz="2000" dirty="0" smtClean="0">
                <a:latin typeface="Verdana" panose="020B0604030504040204" pitchFamily="34" charset="0"/>
                <a:ea typeface="Verdana" panose="020B0604030504040204" pitchFamily="34" charset="0"/>
              </a:rPr>
              <a:t>Building renovations will increase the value of the property and will also improve the indoor climate and air quality.</a:t>
            </a:r>
          </a:p>
          <a:p>
            <a:endParaRPr lang="en-US" sz="20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000" dirty="0" smtClean="0">
                <a:latin typeface="Verdana" panose="020B0604030504040204" pitchFamily="34" charset="0"/>
                <a:ea typeface="Verdana" panose="020B0604030504040204" pitchFamily="34" charset="0"/>
              </a:rPr>
              <a:t>Reduction of heating demand will also improve outdoor air quality in cities (big problem in some regions in Europe)</a:t>
            </a:r>
          </a:p>
          <a:p>
            <a:endParaRPr lang="en-US" sz="20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000" dirty="0" smtClean="0"/>
              <a:t>Energy efficiency will reduce energy poverty, i.e. household not able to pay for the energy bill (even more important after the Covid-19 crisis). </a:t>
            </a:r>
            <a:r>
              <a:rPr lang="en-US" sz="2000" dirty="0"/>
              <a:t>It is estimated that more than 50 million households in the European Union are experiencing energy poverty</a:t>
            </a:r>
            <a:r>
              <a:rPr lang="en-US" sz="2000" dirty="0" smtClean="0"/>
              <a:t>.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000" dirty="0"/>
              <a:t>Energy </a:t>
            </a:r>
            <a:r>
              <a:rPr lang="en-US" sz="2000" dirty="0" smtClean="0"/>
              <a:t>efficiency will results in creation of local jobs in particular related to the renovation of the buildings.</a:t>
            </a:r>
            <a:endParaRPr lang="en-GB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089182"/>
      </p:ext>
    </p:extLst>
  </p:cSld>
  <p:clrMapOvr>
    <a:masterClrMapping/>
  </p:clrMapOvr>
</p:sld>
</file>

<file path=ppt/theme/theme1.xml><?xml version="1.0" encoding="utf-8"?>
<a:theme xmlns:a="http://schemas.openxmlformats.org/drawingml/2006/main" name="JRC-presentation_new-style_template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rial-Times New Roman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RC-presentation_new-style-Template" id="{A3811EC4-3CF2-294F-BA10-98A1FEBF725B}" vid="{04E8B2B6-6122-9247-9072-895CAD7B61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19348</TotalTime>
  <Words>791</Words>
  <Application>Microsoft Office PowerPoint</Application>
  <PresentationFormat>Widescreen</PresentationFormat>
  <Paragraphs>74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MS PGothic</vt:lpstr>
      <vt:lpstr>Arial</vt:lpstr>
      <vt:lpstr>Arial Unicode MS</vt:lpstr>
      <vt:lpstr>Calibri</vt:lpstr>
      <vt:lpstr>Times New Roman</vt:lpstr>
      <vt:lpstr>Verdana</vt:lpstr>
      <vt:lpstr>Verdana </vt:lpstr>
      <vt:lpstr>Verdana Standaard</vt:lpstr>
      <vt:lpstr>Wingdings</vt:lpstr>
      <vt:lpstr>JRC-presentation_new-style_template</vt:lpstr>
      <vt:lpstr>PowerPoint Presentation</vt:lpstr>
      <vt:lpstr>  An EU perspective on how to get Member States on board for ambitious energy efficiency policies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Luigi Cattaneo</dc:creator>
  <cp:lastModifiedBy>BERTOLDI Paolo (JRC-ISPRA)</cp:lastModifiedBy>
  <cp:revision>794</cp:revision>
  <cp:lastPrinted>2018-08-29T10:44:24Z</cp:lastPrinted>
  <dcterms:created xsi:type="dcterms:W3CDTF">2017-05-29T10:42:46Z</dcterms:created>
  <dcterms:modified xsi:type="dcterms:W3CDTF">2020-04-23T08:27:15Z</dcterms:modified>
</cp:coreProperties>
</file>