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1" r:id="rId4"/>
    <p:sldId id="261" r:id="rId5"/>
    <p:sldId id="269" r:id="rId6"/>
    <p:sldId id="27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6218" t="2818"/>
          <a:stretch>
            <a:fillRect/>
          </a:stretch>
        </p:blipFill>
        <p:spPr bwMode="auto">
          <a:xfrm>
            <a:off x="431800" y="692150"/>
            <a:ext cx="5395384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999989" y="89198"/>
            <a:ext cx="6048672" cy="2187674"/>
          </a:xfrm>
        </p:spPr>
        <p:txBody>
          <a:bodyPr anchor="b"/>
          <a:lstStyle>
            <a:lvl1pPr>
              <a:defRPr sz="3000" baseline="0"/>
            </a:lvl1pPr>
          </a:lstStyle>
          <a:p>
            <a:r>
              <a:rPr lang="fr-FR" dirty="0" smtClean="0"/>
              <a:t>Cliquez pour insérer le titre de la présentation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999989" y="2276872"/>
            <a:ext cx="6048672" cy="1512168"/>
          </a:xfrm>
        </p:spPr>
        <p:txBody>
          <a:bodyPr/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CH" dirty="0"/>
          </a:p>
        </p:txBody>
      </p:sp>
      <p:sp>
        <p:nvSpPr>
          <p:cNvPr id="8" name="Espace réservé du contenu 2"/>
          <p:cNvSpPr>
            <a:spLocks noGrp="1"/>
          </p:cNvSpPr>
          <p:nvPr>
            <p:ph sz="half" idx="13" hasCustomPrompt="1"/>
          </p:nvPr>
        </p:nvSpPr>
        <p:spPr>
          <a:xfrm>
            <a:off x="5999989" y="4293096"/>
            <a:ext cx="5856651" cy="2448272"/>
          </a:xfrm>
        </p:spPr>
        <p:txBody>
          <a:bodyPr/>
          <a:lstStyle>
            <a:lvl1pPr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insérer votre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4"/>
          </p:nvPr>
        </p:nvSpPr>
        <p:spPr>
          <a:xfrm>
            <a:off x="6000751" y="3789363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5"/>
          </p:nvPr>
        </p:nvSpPr>
        <p:spPr>
          <a:xfrm>
            <a:off x="1102784" y="616585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1" y="116632"/>
            <a:ext cx="8256917" cy="504056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260001"/>
            <a:ext cx="10972800" cy="4929411"/>
          </a:xfrm>
        </p:spPr>
        <p:txBody>
          <a:bodyPr/>
          <a:lstStyle>
            <a:lvl1pPr>
              <a:buSzPct val="80000"/>
              <a:defRPr/>
            </a:lvl1pPr>
            <a:lvl2pPr>
              <a:buSzPct val="100000"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7289"/>
            <a:ext cx="863600" cy="504825"/>
          </a:xfrm>
        </p:spPr>
        <p:txBody>
          <a:bodyPr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fr-CH" sz="1400" kern="120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D9675EF-14CD-4ED8-B4FA-515528AC52E1}" type="slidenum">
              <a:rPr lang="fr-CH" smtClean="0"/>
              <a:pPr>
                <a:defRPr/>
              </a:pPr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1537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2996953"/>
            <a:ext cx="10363200" cy="2772023"/>
          </a:xfrm>
        </p:spPr>
        <p:txBody>
          <a:bodyPr anchor="t"/>
          <a:lstStyle>
            <a:lvl1pPr algn="l">
              <a:defRPr sz="3000" b="0" cap="none" baseline="0"/>
            </a:lvl1pPr>
          </a:lstStyle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A5853-74E8-4477-9BDE-179E73DE4D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177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1" y="116632"/>
            <a:ext cx="8160907" cy="504056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260000"/>
            <a:ext cx="5384800" cy="4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260000"/>
            <a:ext cx="5384800" cy="4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7289"/>
            <a:ext cx="863600" cy="504825"/>
          </a:xfr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fr-CH" sz="1400" kern="1200" smtClean="0">
                <a:solidFill>
                  <a:schemeClr val="bg2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algn="r">
              <a:defRPr/>
            </a:pPr>
            <a:fld id="{6D50F976-ED03-4AFA-8DEC-1D2A8443733C}" type="slidenum">
              <a:rPr lang="fr-CH" smtClean="0"/>
              <a:pPr algn="r">
                <a:defRPr/>
              </a:pPr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4315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1" y="115889"/>
            <a:ext cx="8160907" cy="5048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BFC4F-9A2D-429A-B9A9-3BB7FEBE0BFA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948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5A76D-C765-4406-92B4-4EB6523E831A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38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B2DC5-527A-43BE-8519-F2D492EEFA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667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1" y="116632"/>
            <a:ext cx="8160907" cy="504056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1052737"/>
            <a:ext cx="6815667" cy="5073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052737"/>
            <a:ext cx="4011084" cy="50734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21AA4-CC86-4390-A2EB-97155ED8055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489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371" y="53950"/>
            <a:ext cx="8256917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dirty="0" smtClean="0"/>
              <a:t>Cliquez pour modifier le style du titre</a:t>
            </a:r>
            <a:endParaRPr lang="fr-CH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1042392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03984" y="6238875"/>
            <a:ext cx="863600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D1C0C-5C3B-412A-8A2E-0A1766C03E5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698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115889"/>
            <a:ext cx="825711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60476"/>
            <a:ext cx="10972800" cy="485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03984" y="6238875"/>
            <a:ext cx="86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lang="en-US" sz="1400" kern="120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BAA5FE0-F9D2-408F-983E-B87BCD5EA5C6}" type="slidenum">
              <a:rPr lang="fr-CH" smtClean="0"/>
              <a:pPr>
                <a:defRPr/>
              </a:pPr>
              <a:t>‹#›</a:t>
            </a:fld>
            <a:endParaRPr lang="fr-CH" dirty="0"/>
          </a:p>
        </p:txBody>
      </p:sp>
      <p:pic>
        <p:nvPicPr>
          <p:cNvPr id="1031" name="Picture 5" descr="GOUV_MAEE_Direction de la coopération au développement et de l’action humanitaire 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688918" y="284164"/>
            <a:ext cx="3312583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6"/>
          <p:cNvSpPr>
            <a:spLocks noChangeShapeType="1"/>
          </p:cNvSpPr>
          <p:nvPr userDrawn="1"/>
        </p:nvSpPr>
        <p:spPr bwMode="auto">
          <a:xfrm flipH="1">
            <a:off x="431801" y="620713"/>
            <a:ext cx="8159751" cy="0"/>
          </a:xfrm>
          <a:prstGeom prst="line">
            <a:avLst/>
          </a:prstGeom>
          <a:noFill/>
          <a:ln w="19050">
            <a:solidFill>
              <a:srgbClr val="E4052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CH" sz="18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27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Ø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Calibri" pitchFamily="34" charset="0"/>
        <a:buChar char="‒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Calibri" pitchFamily="34" charset="0"/>
        <a:buChar char="»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4563" y="845282"/>
            <a:ext cx="4824536" cy="2979762"/>
          </a:xfrm>
        </p:spPr>
        <p:txBody>
          <a:bodyPr/>
          <a:lstStyle/>
          <a:p>
            <a:r>
              <a:rPr lang="en-US" dirty="0"/>
              <a:t>Financing the energy transition and renewable energies </a:t>
            </a:r>
            <a:r>
              <a:rPr lang="en-US" i="1" dirty="0"/>
              <a:t>in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for</a:t>
            </a:r>
            <a:r>
              <a:rPr lang="en-US" dirty="0" smtClean="0"/>
              <a:t> Luxembourg</a:t>
            </a:r>
            <a:r>
              <a:rPr lang="fr-FR" sz="3200" dirty="0"/>
              <a:t/>
            </a:r>
            <a:br>
              <a:rPr lang="fr-FR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4563" y="3253794"/>
            <a:ext cx="4536504" cy="1512168"/>
          </a:xfrm>
        </p:spPr>
        <p:txBody>
          <a:bodyPr/>
          <a:lstStyle/>
          <a:p>
            <a:endParaRPr lang="fr-FR" sz="1000" dirty="0" smtClean="0"/>
          </a:p>
          <a:p>
            <a:r>
              <a:rPr lang="fr-FR" sz="2000" dirty="0" smtClean="0"/>
              <a:t>1 </a:t>
            </a:r>
            <a:r>
              <a:rPr lang="fr-FR" sz="2000" dirty="0" err="1" smtClean="0"/>
              <a:t>February</a:t>
            </a:r>
            <a:r>
              <a:rPr lang="fr-FR" sz="2000" dirty="0" smtClean="0"/>
              <a:t> 2021</a:t>
            </a:r>
            <a:endParaRPr lang="fr-FR" sz="2000" dirty="0"/>
          </a:p>
          <a:p>
            <a:r>
              <a:rPr lang="fr-FR" sz="2000" dirty="0" smtClean="0"/>
              <a:t>Jérémie Zeitoun</a:t>
            </a:r>
          </a:p>
          <a:p>
            <a:r>
              <a:rPr lang="fr-FR" sz="2000" dirty="0" smtClean="0"/>
              <a:t>Attaché</a:t>
            </a:r>
            <a:endParaRPr lang="fr-FR" sz="2000" dirty="0"/>
          </a:p>
          <a:p>
            <a:pPr>
              <a:spcBef>
                <a:spcPts val="0"/>
              </a:spcBef>
            </a:pPr>
            <a:endParaRPr lang="fr-FR" sz="2800" b="1" dirty="0"/>
          </a:p>
          <a:p>
            <a:endParaRPr lang="lb-LU" sz="2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63" y="4765962"/>
            <a:ext cx="4392612" cy="15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De la dimension locale à la </a:t>
            </a:r>
            <a:r>
              <a:rPr lang="en-US" altLang="en-US" dirty="0" err="1" smtClean="0">
                <a:solidFill>
                  <a:srgbClr val="FF0000"/>
                </a:solidFill>
              </a:rPr>
              <a:t>coopération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européenne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9675EF-14CD-4ED8-B4FA-515528AC52E1}" type="slidenum">
              <a:rPr kumimoji="0" lang="fr-CH" sz="1400" b="0" i="0" u="none" strike="noStrike" kern="120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CH" sz="14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952" y="1461430"/>
            <a:ext cx="11222181" cy="4929411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Le point de départ : la directive de 2009 pour la promotion des énergies </a:t>
            </a:r>
            <a:r>
              <a:rPr lang="fr-FR" dirty="0" smtClean="0"/>
              <a:t>renouvelables et ses </a:t>
            </a:r>
            <a:r>
              <a:rPr lang="fr-FR" b="1" dirty="0" smtClean="0"/>
              <a:t>objectifs nationaux contraignants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 lvl="1"/>
            <a:r>
              <a:rPr lang="fr-FR" dirty="0" smtClean="0"/>
              <a:t>Transferts statistiques</a:t>
            </a:r>
            <a:r>
              <a:rPr lang="fr-FR" b="1" dirty="0" smtClean="0"/>
              <a:t> </a:t>
            </a:r>
          </a:p>
          <a:p>
            <a:pPr lvl="1"/>
            <a:r>
              <a:rPr lang="fr-FR" dirty="0" smtClean="0"/>
              <a:t>Projets communs</a:t>
            </a:r>
            <a:endParaRPr lang="fr-FR" dirty="0"/>
          </a:p>
          <a:p>
            <a:pPr lvl="1"/>
            <a:r>
              <a:rPr lang="fr-FR" dirty="0" smtClean="0"/>
              <a:t>Mécanismes de soutien communs</a:t>
            </a:r>
          </a:p>
          <a:p>
            <a:pPr lvl="1"/>
            <a:endParaRPr lang="fr-FR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fr-FR" i="1" dirty="0" smtClean="0"/>
              <a:t> Le Luxembourg fait le choix des transferts statistiques</a:t>
            </a:r>
            <a:endParaRPr lang="fr-FR" i="1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568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>
                <a:solidFill>
                  <a:srgbClr val="FF0000"/>
                </a:solidFill>
              </a:rPr>
              <a:t>Vers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l’objectif</a:t>
            </a:r>
            <a:r>
              <a:rPr lang="en-US" altLang="en-US" dirty="0" smtClean="0">
                <a:solidFill>
                  <a:srgbClr val="FF0000"/>
                </a:solidFill>
              </a:rPr>
              <a:t> 2020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9675EF-14CD-4ED8-B4FA-515528AC52E1}" type="slidenum">
              <a:rPr kumimoji="0" lang="fr-CH" sz="1400" b="0" i="0" u="none" strike="noStrike" kern="120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CH" sz="14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5403" y="1200173"/>
            <a:ext cx="11222181" cy="4929411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Coopération Luxembourg / Lituanie et </a:t>
            </a:r>
            <a:r>
              <a:rPr lang="fr-FR" dirty="0"/>
              <a:t>Luxembourg </a:t>
            </a:r>
            <a:r>
              <a:rPr lang="fr-FR" dirty="0" smtClean="0"/>
              <a:t>/ </a:t>
            </a:r>
            <a:r>
              <a:rPr lang="fr-FR" dirty="0"/>
              <a:t>Estonie</a:t>
            </a:r>
            <a:endParaRPr lang="fr-FR" dirty="0" smtClean="0"/>
          </a:p>
          <a:p>
            <a:pPr lvl="1"/>
            <a:r>
              <a:rPr lang="fr-FR" dirty="0" smtClean="0"/>
              <a:t>Accords signés respectivement en octobre et novembre 2017</a:t>
            </a:r>
            <a:endParaRPr lang="fr-FR" b="1" dirty="0" smtClean="0"/>
          </a:p>
          <a:p>
            <a:pPr lvl="1"/>
            <a:r>
              <a:rPr lang="fr-FR" dirty="0" smtClean="0"/>
              <a:t>Premier cas de transferts statistiques dans l’UE</a:t>
            </a:r>
            <a:endParaRPr lang="fr-FR" dirty="0"/>
          </a:p>
          <a:p>
            <a:pPr lvl="1"/>
            <a:r>
              <a:rPr lang="fr-FR" dirty="0" smtClean="0"/>
              <a:t>Au moins 700 </a:t>
            </a:r>
            <a:r>
              <a:rPr lang="fr-FR" dirty="0" err="1" smtClean="0"/>
              <a:t>GWh</a:t>
            </a:r>
            <a:r>
              <a:rPr lang="fr-FR" dirty="0" smtClean="0"/>
              <a:t> pour chacun des accords, possibilité de quantités additionnelles en </a:t>
            </a:r>
            <a:r>
              <a:rPr lang="fr-FR" dirty="0" smtClean="0"/>
              <a:t>option au prix de </a:t>
            </a:r>
            <a:r>
              <a:rPr lang="fr-FR" dirty="0" smtClean="0"/>
              <a:t>15 €/</a:t>
            </a:r>
            <a:r>
              <a:rPr lang="fr-FR" dirty="0" err="1" smtClean="0"/>
              <a:t>MWh</a:t>
            </a:r>
            <a:endParaRPr lang="fr-FR" dirty="0" smtClean="0"/>
          </a:p>
          <a:p>
            <a:pPr lvl="1"/>
            <a:r>
              <a:rPr lang="fr-FR" dirty="0" smtClean="0"/>
              <a:t>Les fonds doivent être utilisés pour le soutien à la transition énergétique</a:t>
            </a:r>
            <a:endParaRPr lang="fr-FR" dirty="0"/>
          </a:p>
          <a:p>
            <a:pPr lvl="1"/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32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Un nouveau cadre </a:t>
            </a:r>
            <a:r>
              <a:rPr lang="en-US" altLang="en-US" dirty="0" err="1" smtClean="0">
                <a:solidFill>
                  <a:srgbClr val="FF0000"/>
                </a:solidFill>
              </a:rPr>
              <a:t>règlementaire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européen</a:t>
            </a:r>
            <a:r>
              <a:rPr lang="en-US" altLang="en-US" dirty="0" smtClean="0">
                <a:solidFill>
                  <a:srgbClr val="FF0000"/>
                </a:solidFill>
              </a:rPr>
              <a:t> pour 2030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9675EF-14CD-4ED8-B4FA-515528AC52E1}" type="slidenum">
              <a:rPr kumimoji="0" lang="fr-CH" sz="14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CH" sz="14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45403" y="1200173"/>
            <a:ext cx="11222181" cy="4929411"/>
          </a:xfrm>
        </p:spPr>
        <p:txBody>
          <a:bodyPr/>
          <a:lstStyle/>
          <a:p>
            <a:pPr marL="0" indent="0">
              <a:buNone/>
            </a:pPr>
            <a:r>
              <a:rPr lang="fr-FR" sz="2200" dirty="0" smtClean="0"/>
              <a:t>Objectif 2030 pour le Luxembourg : 25%</a:t>
            </a:r>
          </a:p>
          <a:p>
            <a:pPr lvl="1" indent="-342900"/>
            <a:r>
              <a:rPr lang="fr-FR" sz="1800" dirty="0" smtClean="0"/>
              <a:t>Très largement basé sur un effort domestique</a:t>
            </a:r>
          </a:p>
          <a:p>
            <a:pPr lvl="1" indent="-342900"/>
            <a:r>
              <a:rPr lang="fr-FR" sz="1800" dirty="0" smtClean="0"/>
              <a:t>Complété (+/- 5%) par la coopération européenne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2200" dirty="0" smtClean="0"/>
              <a:t>Directive </a:t>
            </a:r>
            <a:r>
              <a:rPr lang="fr-FR" sz="2200" dirty="0"/>
              <a:t>é</a:t>
            </a:r>
            <a:r>
              <a:rPr lang="fr-FR" sz="2200" dirty="0" smtClean="0"/>
              <a:t>nergie renouvelable révisée en 2018</a:t>
            </a:r>
          </a:p>
          <a:p>
            <a:pPr lvl="1"/>
            <a:r>
              <a:rPr lang="fr-FR" sz="1800" dirty="0" smtClean="0"/>
              <a:t>Conservation des mécanismes de coopération</a:t>
            </a:r>
            <a:r>
              <a:rPr lang="fr-FR" sz="1800" b="1" dirty="0" smtClean="0"/>
              <a:t> </a:t>
            </a:r>
          </a:p>
          <a:p>
            <a:pPr lvl="1"/>
            <a:r>
              <a:rPr lang="fr-FR" sz="1800" dirty="0" smtClean="0"/>
              <a:t>Création </a:t>
            </a:r>
            <a:r>
              <a:rPr lang="fr-FR" sz="1800" dirty="0"/>
              <a:t>d’une plateforme </a:t>
            </a:r>
            <a:r>
              <a:rPr lang="fr-FR" sz="1800" dirty="0" smtClean="0"/>
              <a:t>facilitatrice</a:t>
            </a:r>
          </a:p>
          <a:p>
            <a:pPr lvl="1"/>
            <a:r>
              <a:rPr lang="fr-FR" sz="1800" dirty="0" smtClean="0"/>
              <a:t>Poursuite de la </a:t>
            </a:r>
            <a:r>
              <a:rPr lang="fr-FR" sz="1800" b="1" dirty="0" smtClean="0"/>
              <a:t>coopération bilatérale </a:t>
            </a:r>
            <a:r>
              <a:rPr lang="fr-FR" sz="1800" dirty="0" smtClean="0"/>
              <a:t>du Luxembourg avec des partenaires pour les objectifs 2030 (</a:t>
            </a:r>
            <a:r>
              <a:rPr lang="fr-FR" sz="1800" dirty="0" err="1" smtClean="0"/>
              <a:t>MoU</a:t>
            </a:r>
            <a:r>
              <a:rPr lang="fr-FR" sz="1800" dirty="0" smtClean="0"/>
              <a:t> Luxembourg / Lituanie renouvelé en septembre 2020)</a:t>
            </a:r>
          </a:p>
          <a:p>
            <a:pPr lvl="1"/>
            <a:endParaRPr lang="fr-FR" sz="1800" dirty="0"/>
          </a:p>
          <a:p>
            <a:pPr marL="0" indent="0">
              <a:buNone/>
            </a:pPr>
            <a:r>
              <a:rPr lang="fr-FR" sz="2200" dirty="0" smtClean="0"/>
              <a:t>Règlement de </a:t>
            </a:r>
            <a:r>
              <a:rPr lang="fr-FR" sz="2200" dirty="0" smtClean="0"/>
              <a:t>2018 </a:t>
            </a:r>
            <a:r>
              <a:rPr lang="fr-FR" sz="2200" dirty="0" smtClean="0"/>
              <a:t>sur la gouvernance de l’Union de l’énergie</a:t>
            </a:r>
            <a:endParaRPr lang="fr-FR" sz="2200" dirty="0"/>
          </a:p>
          <a:p>
            <a:pPr lvl="1"/>
            <a:r>
              <a:rPr lang="fr-FR" sz="1800" dirty="0" smtClean="0"/>
              <a:t>Nouveauté : le mécanisme européen de financement des </a:t>
            </a:r>
            <a:r>
              <a:rPr lang="fr-FR" sz="1800" dirty="0" err="1" smtClean="0"/>
              <a:t>EnR</a:t>
            </a:r>
            <a:endParaRPr lang="fr-FR" sz="1800" dirty="0" smtClean="0"/>
          </a:p>
          <a:p>
            <a:pPr lvl="1"/>
            <a:r>
              <a:rPr lang="fr-FR" sz="1800" dirty="0" smtClean="0"/>
              <a:t>Le Luxembourg sera partie prenante de ce nouveau mécanisme de </a:t>
            </a:r>
            <a:r>
              <a:rPr lang="fr-FR" sz="1800" b="1" dirty="0" smtClean="0"/>
              <a:t>coopération européenne </a:t>
            </a:r>
            <a:endParaRPr lang="fr-FR" sz="1800" b="1" dirty="0"/>
          </a:p>
          <a:p>
            <a:pPr lvl="1"/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0201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Le </a:t>
            </a:r>
            <a:r>
              <a:rPr lang="en-US" altLang="en-US" dirty="0" err="1" smtClean="0">
                <a:solidFill>
                  <a:srgbClr val="FF0000"/>
                </a:solidFill>
              </a:rPr>
              <a:t>mécanisme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européen</a:t>
            </a:r>
            <a:r>
              <a:rPr lang="en-US" altLang="en-US" dirty="0" smtClean="0">
                <a:solidFill>
                  <a:srgbClr val="FF0000"/>
                </a:solidFill>
              </a:rPr>
              <a:t> de </a:t>
            </a:r>
            <a:r>
              <a:rPr lang="en-US" altLang="en-US" dirty="0" err="1" smtClean="0">
                <a:solidFill>
                  <a:srgbClr val="FF0000"/>
                </a:solidFill>
              </a:rPr>
              <a:t>financement</a:t>
            </a:r>
            <a:r>
              <a:rPr lang="en-US" altLang="en-US" dirty="0" smtClean="0">
                <a:solidFill>
                  <a:srgbClr val="FF0000"/>
                </a:solidFill>
              </a:rPr>
              <a:t> des </a:t>
            </a:r>
            <a:r>
              <a:rPr lang="en-US" altLang="en-US" dirty="0" err="1" smtClean="0">
                <a:solidFill>
                  <a:srgbClr val="FF0000"/>
                </a:solidFill>
              </a:rPr>
              <a:t>EnR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9675EF-14CD-4ED8-B4FA-515528AC52E1}" type="slidenum">
              <a:rPr kumimoji="0" lang="fr-CH" sz="14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CH" sz="14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91" y="1201783"/>
            <a:ext cx="10136778" cy="484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500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>
                <a:solidFill>
                  <a:srgbClr val="FF0000"/>
                </a:solidFill>
              </a:rPr>
              <a:t>D’autres</a:t>
            </a:r>
            <a:r>
              <a:rPr lang="en-US" altLang="en-US" dirty="0" smtClean="0">
                <a:solidFill>
                  <a:srgbClr val="FF0000"/>
                </a:solidFill>
              </a:rPr>
              <a:t> formats de </a:t>
            </a:r>
            <a:r>
              <a:rPr lang="en-US" altLang="en-US" dirty="0" err="1" smtClean="0">
                <a:solidFill>
                  <a:srgbClr val="FF0000"/>
                </a:solidFill>
              </a:rPr>
              <a:t>copération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9675EF-14CD-4ED8-B4FA-515528AC52E1}" type="slidenum">
              <a:rPr kumimoji="0" lang="fr-CH" sz="14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CH" sz="14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45403" y="1200173"/>
            <a:ext cx="11222181" cy="492941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Le Forum </a:t>
            </a:r>
            <a:r>
              <a:rPr lang="fr-FR" sz="2800" dirty="0" err="1" smtClean="0"/>
              <a:t>Pentalatéral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Le Benelux</a:t>
            </a:r>
            <a:endParaRPr lang="fr-FR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Le </a:t>
            </a:r>
            <a:r>
              <a:rPr lang="fr-FR" sz="2800" i="1" dirty="0" err="1" smtClean="0"/>
              <a:t>North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Sea</a:t>
            </a:r>
            <a:r>
              <a:rPr lang="fr-FR" sz="2800" i="1" dirty="0" smtClean="0"/>
              <a:t> Energy </a:t>
            </a:r>
            <a:r>
              <a:rPr lang="fr-FR" sz="2800" i="1" dirty="0" err="1" smtClean="0"/>
              <a:t>Cooperation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Mechanism</a:t>
            </a:r>
            <a:r>
              <a:rPr lang="fr-FR" sz="2800" i="1" dirty="0" smtClean="0"/>
              <a:t> </a:t>
            </a:r>
            <a:r>
              <a:rPr lang="fr-FR" sz="2800" dirty="0" smtClean="0"/>
              <a:t>(NSEC)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800" dirty="0" smtClean="0"/>
              <a:t>Au-delà de la production, quel financement pour les réseaux ?</a:t>
            </a:r>
          </a:p>
          <a:p>
            <a:pPr lvl="1"/>
            <a:r>
              <a:rPr lang="fr-FR" dirty="0" smtClean="0"/>
              <a:t>Projets d’intérêt commun</a:t>
            </a:r>
          </a:p>
          <a:p>
            <a:pPr lvl="1"/>
            <a:r>
              <a:rPr lang="fr-FR" dirty="0" smtClean="0"/>
              <a:t>Mécanisme d’interconnexion pour l’Europe (MIE)</a:t>
            </a:r>
          </a:p>
          <a:p>
            <a:pPr lvl="1"/>
            <a:r>
              <a:rPr lang="fr-FR" dirty="0" smtClean="0"/>
              <a:t>Révision du règlement sur les réseaux transeuropéens de l’énergie (RTE-E)</a:t>
            </a:r>
            <a:endParaRPr lang="fr-FR" dirty="0" smtClean="0"/>
          </a:p>
          <a:p>
            <a:pPr marL="0" indent="0">
              <a:buNone/>
            </a:pPr>
            <a:endParaRPr lang="fr-FR" sz="2200" dirty="0" smtClean="0"/>
          </a:p>
        </p:txBody>
      </p:sp>
    </p:spTree>
    <p:extLst>
      <p:ext uri="{BB962C8B-B14F-4D97-AF65-F5344CB8AC3E}">
        <p14:creationId xmlns:p14="http://schemas.microsoft.com/office/powerpoint/2010/main" val="3878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93805" y="1196752"/>
            <a:ext cx="4644008" cy="2016224"/>
          </a:xfrm>
        </p:spPr>
        <p:txBody>
          <a:bodyPr/>
          <a:lstStyle/>
          <a:p>
            <a:pPr algn="ctr"/>
            <a:r>
              <a:rPr lang="lb-LU" dirty="0">
                <a:latin typeface="+mn-lt"/>
                <a:cs typeface="Calibri Light" panose="020F0302020204030204" pitchFamily="34" charset="0"/>
              </a:rPr>
              <a:t>Merci </a:t>
            </a:r>
            <a:r>
              <a:rPr lang="lb-LU" dirty="0" smtClean="0">
                <a:latin typeface="+mn-lt"/>
                <a:cs typeface="Calibri Light" panose="020F0302020204030204" pitchFamily="34" charset="0"/>
              </a:rPr>
              <a:t>de </a:t>
            </a:r>
            <a:r>
              <a:rPr lang="lb-LU" dirty="0">
                <a:latin typeface="+mn-lt"/>
                <a:cs typeface="Calibri Light" panose="020F0302020204030204" pitchFamily="34" charset="0"/>
              </a:rPr>
              <a:t>votre attention 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28AEBE-1D5B-4BC9-BAE1-2FE0F32CD4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806" y="4941169"/>
            <a:ext cx="4435881" cy="116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Gouvernement luxembourgeois">
      <a:dk1>
        <a:srgbClr val="FF0000"/>
      </a:dk1>
      <a:lt1>
        <a:srgbClr val="FFFFFF"/>
      </a:lt1>
      <a:dk2>
        <a:srgbClr val="80808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ouvernement luxembourgeo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Modèle par défaut</vt:lpstr>
      <vt:lpstr>Financing the energy transition and renewable energies in and for Luxembourg </vt:lpstr>
      <vt:lpstr>De la dimension locale à la coopération européenne</vt:lpstr>
      <vt:lpstr>Vers l’objectif 2020</vt:lpstr>
      <vt:lpstr>Un nouveau cadre règlementaire européen pour 2030</vt:lpstr>
      <vt:lpstr>Le mécanisme européen de financement des EnR</vt:lpstr>
      <vt:lpstr>D’autres formats de copération</vt:lpstr>
      <vt:lpstr>Merci de votre attention !</vt:lpstr>
    </vt:vector>
  </TitlesOfParts>
  <Company>CTIE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Claude Clemens</dc:creator>
  <cp:lastModifiedBy>Jérémie Zeitoun</cp:lastModifiedBy>
  <cp:revision>49</cp:revision>
  <dcterms:created xsi:type="dcterms:W3CDTF">2021-01-27T09:02:09Z</dcterms:created>
  <dcterms:modified xsi:type="dcterms:W3CDTF">2021-02-01T13:19:38Z</dcterms:modified>
</cp:coreProperties>
</file>