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7" r:id="rId2"/>
    <p:sldMasterId id="2147483691" r:id="rId3"/>
    <p:sldMasterId id="2147483726" r:id="rId4"/>
  </p:sldMasterIdLst>
  <p:notesMasterIdLst>
    <p:notesMasterId r:id="rId16"/>
  </p:notesMasterIdLst>
  <p:sldIdLst>
    <p:sldId id="307" r:id="rId5"/>
    <p:sldId id="309" r:id="rId6"/>
    <p:sldId id="308" r:id="rId7"/>
    <p:sldId id="305" r:id="rId8"/>
    <p:sldId id="277" r:id="rId9"/>
    <p:sldId id="278" r:id="rId10"/>
    <p:sldId id="298" r:id="rId11"/>
    <p:sldId id="279" r:id="rId12"/>
    <p:sldId id="306" r:id="rId13"/>
    <p:sldId id="293" r:id="rId14"/>
    <p:sldId id="303" r:id="rId15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ante" panose="02020502050200020203" pitchFamily="18" charset="0"/>
      <p:regular r:id="rId21"/>
    </p:embeddedFont>
    <p:embeddedFont>
      <p:font typeface="Gill Sans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ifrigFOYYAuagN1yWkgQZQ72x/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81685" autoAdjust="0"/>
  </p:normalViewPr>
  <p:slideViewPr>
    <p:cSldViewPr snapToGrid="0">
      <p:cViewPr varScale="1">
        <p:scale>
          <a:sx n="94" d="100"/>
          <a:sy n="94" d="100"/>
        </p:scale>
        <p:origin x="222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6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947825966198671E-2"/>
          <c:y val="4.7213706041478828E-2"/>
          <c:w val="0.90280173311669376"/>
          <c:h val="0.870828014202504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'wykresy '!$D$39</c:f>
              <c:strCache>
                <c:ptCount val="1"/>
                <c:pt idx="0">
                  <c:v>Inne PV</c:v>
                </c:pt>
              </c:strCache>
            </c:strRef>
          </c:tx>
          <c:spPr>
            <a:solidFill>
              <a:srgbClr val="544000"/>
            </a:solidFill>
            <a:ln>
              <a:noFill/>
            </a:ln>
            <a:effectLst/>
          </c:spPr>
          <c:invertIfNegative val="0"/>
          <c:cat>
            <c:strRef>
              <c:f>'wykresy '!$C$40:$C$46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I kw. 2020 </c:v>
                </c:pt>
              </c:strCache>
            </c:strRef>
          </c:cat>
          <c:val>
            <c:numRef>
              <c:f>'wykresy '!$D$40:$D$46</c:f>
              <c:numCache>
                <c:formatCode>General</c:formatCode>
                <c:ptCount val="7"/>
                <c:pt idx="0">
                  <c:v>10</c:v>
                </c:pt>
                <c:pt idx="1">
                  <c:v>55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7-4797-A672-7DF19C1790BC}"/>
            </c:ext>
          </c:extLst>
        </c:ser>
        <c:ser>
          <c:idx val="1"/>
          <c:order val="1"/>
          <c:tx>
            <c:strRef>
              <c:f>'wykresy '!$E$39</c:f>
              <c:strCache>
                <c:ptCount val="1"/>
                <c:pt idx="0">
                  <c:v>Małe instalacje PV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'wykresy '!$C$40:$C$46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I kw. 2020 </c:v>
                </c:pt>
              </c:strCache>
            </c:strRef>
          </c:cat>
          <c:val>
            <c:numRef>
              <c:f>'wykresy '!$E$40:$E$46</c:f>
              <c:numCache>
                <c:formatCode>General</c:formatCode>
                <c:ptCount val="7"/>
                <c:pt idx="0">
                  <c:v>0</c:v>
                </c:pt>
                <c:pt idx="1">
                  <c:v>4.9587600000000007</c:v>
                </c:pt>
                <c:pt idx="2">
                  <c:v>7.5995800000000013</c:v>
                </c:pt>
                <c:pt idx="3">
                  <c:v>9.2992850000000011</c:v>
                </c:pt>
                <c:pt idx="4">
                  <c:v>23.934285000000003</c:v>
                </c:pt>
                <c:pt idx="5">
                  <c:v>47.385415000000016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17-4797-A672-7DF19C1790BC}"/>
            </c:ext>
          </c:extLst>
        </c:ser>
        <c:ser>
          <c:idx val="2"/>
          <c:order val="2"/>
          <c:tx>
            <c:strRef>
              <c:f>'wykresy '!$F$39</c:f>
              <c:strCache>
                <c:ptCount val="1"/>
                <c:pt idx="0">
                  <c:v>instalacje PV wybudowane w ramach aukcji OZE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71-4772-8678-E90F447282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71-4772-8678-E90F447282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71-4772-8678-E90F447282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71-4772-8678-E90F447282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71-4772-8678-E90F4472824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71-4772-8678-E90F447282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'wykresy '!$C$40:$C$46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I kw. 2020 </c:v>
                </c:pt>
              </c:strCache>
            </c:strRef>
          </c:cat>
          <c:val>
            <c:numRef>
              <c:f>'wykresy '!$F$40:$F$46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4.7980000000000018</c:v>
                </c:pt>
                <c:pt idx="4">
                  <c:v>59.5</c:v>
                </c:pt>
                <c:pt idx="5">
                  <c:v>360</c:v>
                </c:pt>
                <c:pt idx="6">
                  <c:v>372.33099999999996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7-4797-A672-7DF19C1790BC}"/>
            </c:ext>
          </c:extLst>
        </c:ser>
        <c:ser>
          <c:idx val="3"/>
          <c:order val="3"/>
          <c:tx>
            <c:strRef>
              <c:f>'wykresy '!$G$39</c:f>
              <c:strCache>
                <c:ptCount val="1"/>
                <c:pt idx="0">
                  <c:v>Mikroinstalacje PV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71-4772-8678-E90F447282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'wykresy '!$C$40:$C$46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I kw. 2020 </c:v>
                </c:pt>
              </c:strCache>
            </c:strRef>
          </c:cat>
          <c:val>
            <c:numRef>
              <c:f>'wykresy '!$G$40:$G$46</c:f>
              <c:numCache>
                <c:formatCode>0.00</c:formatCode>
                <c:ptCount val="7"/>
                <c:pt idx="0">
                  <c:v>6.0451750000000004</c:v>
                </c:pt>
                <c:pt idx="1">
                  <c:v>26.756979999999999</c:v>
                </c:pt>
                <c:pt idx="2">
                  <c:v>105</c:v>
                </c:pt>
                <c:pt idx="3">
                  <c:v>172.7</c:v>
                </c:pt>
                <c:pt idx="4">
                  <c:v>347.22284567682482</c:v>
                </c:pt>
                <c:pt idx="5">
                  <c:v>838.50599999999997</c:v>
                </c:pt>
                <c:pt idx="6">
                  <c:v>1130.2439999999999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17-4797-A672-7DF19C1790BC}"/>
            </c:ext>
          </c:extLst>
        </c:ser>
        <c:ser>
          <c:idx val="4"/>
          <c:order val="4"/>
          <c:tx>
            <c:strRef>
              <c:f>'wykresy '!$H$39</c:f>
              <c:strCache>
                <c:ptCount val="1"/>
                <c:pt idx="0">
                  <c:v>Program Mój Prąd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79646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71-4772-8678-E90F447282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71-4772-8678-E90F447282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71-4772-8678-E90F447282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71-4772-8678-E90F447282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71-4772-8678-E90F4472824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71-4772-8678-E90F4472824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71-4772-8678-E90F447282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'wykresy '!$C$40:$C$46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I kw. 2020 </c:v>
                </c:pt>
              </c:strCache>
            </c:strRef>
          </c:cat>
          <c:val>
            <c:numRef>
              <c:f>'wykresy '!$H$40:$H$46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152</c:v>
                </c:pt>
                <c:pt idx="6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17-4797-A672-7DF19C179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2258176"/>
        <c:axId val="232258736"/>
      </c:barChart>
      <c:catAx>
        <c:axId val="2322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32258736"/>
        <c:crosses val="autoZero"/>
        <c:auto val="1"/>
        <c:lblAlgn val="ctr"/>
        <c:lblOffset val="100"/>
        <c:noMultiLvlLbl val="0"/>
      </c:catAx>
      <c:valAx>
        <c:axId val="23225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lumMod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3225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8183421516754845E-2"/>
          <c:y val="0.21380114450674209"/>
          <c:w val="0.49333104195308919"/>
          <c:h val="0.452669437721062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7339411520928"/>
          <c:y val="4.0703052728954671E-2"/>
          <c:w val="0.57219391340384507"/>
          <c:h val="0.87345691871772269"/>
        </c:manualLayout>
      </c:layout>
      <c:areaChart>
        <c:grouping val="stacked"/>
        <c:varyColors val="0"/>
        <c:ser>
          <c:idx val="0"/>
          <c:order val="0"/>
          <c:tx>
            <c:strRef>
              <c:f>Podsumowanie!$A$36</c:f>
              <c:strCache>
                <c:ptCount val="1"/>
                <c:pt idx="0">
                  <c:v>węgiel brunatny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Podsumowanie!$B$36:$Q$36</c:f>
              <c:numCache>
                <c:formatCode>0.0</c:formatCode>
                <c:ptCount val="12"/>
                <c:pt idx="0">
                  <c:v>8.0129999999999999</c:v>
                </c:pt>
                <c:pt idx="1">
                  <c:v>7.6769999999999996</c:v>
                </c:pt>
                <c:pt idx="2">
                  <c:v>7.8342000000000001</c:v>
                </c:pt>
                <c:pt idx="3">
                  <c:v>7.7363999999999997</c:v>
                </c:pt>
                <c:pt idx="4">
                  <c:v>7.6385999999999994</c:v>
                </c:pt>
                <c:pt idx="5">
                  <c:v>7.5407999999999991</c:v>
                </c:pt>
                <c:pt idx="6">
                  <c:v>7.4429999999999996</c:v>
                </c:pt>
                <c:pt idx="7">
                  <c:v>7.4429999999999996</c:v>
                </c:pt>
                <c:pt idx="8">
                  <c:v>7.4429999999999996</c:v>
                </c:pt>
                <c:pt idx="9">
                  <c:v>7.4429999999999996</c:v>
                </c:pt>
                <c:pt idx="10">
                  <c:v>7.4429999999999996</c:v>
                </c:pt>
                <c:pt idx="11">
                  <c:v>7.4429999999999996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7-4A4D-A766-C86B8AD35921}"/>
            </c:ext>
          </c:extLst>
        </c:ser>
        <c:ser>
          <c:idx val="1"/>
          <c:order val="1"/>
          <c:tx>
            <c:strRef>
              <c:f>Podsumowanie!$A$37</c:f>
              <c:strCache>
                <c:ptCount val="1"/>
                <c:pt idx="0">
                  <c:v>węgiel kamienny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Podsumowanie!$B$37:$Q$37</c:f>
              <c:numCache>
                <c:formatCode>0.0</c:formatCode>
                <c:ptCount val="12"/>
                <c:pt idx="0">
                  <c:v>15.240199999999998</c:v>
                </c:pt>
                <c:pt idx="1">
                  <c:v>15.646000000000001</c:v>
                </c:pt>
                <c:pt idx="2">
                  <c:v>15.580200000000001</c:v>
                </c:pt>
                <c:pt idx="3">
                  <c:v>15.514400000000002</c:v>
                </c:pt>
                <c:pt idx="4">
                  <c:v>15.448600000000003</c:v>
                </c:pt>
                <c:pt idx="5">
                  <c:v>15.382800000000003</c:v>
                </c:pt>
                <c:pt idx="6">
                  <c:v>15.317</c:v>
                </c:pt>
                <c:pt idx="7">
                  <c:v>14.740200000000002</c:v>
                </c:pt>
                <c:pt idx="8">
                  <c:v>14.163400000000001</c:v>
                </c:pt>
                <c:pt idx="9">
                  <c:v>13.586600000000002</c:v>
                </c:pt>
                <c:pt idx="10">
                  <c:v>13.009800000000002</c:v>
                </c:pt>
                <c:pt idx="11">
                  <c:v>12.433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7-4A4D-A766-C86B8AD35921}"/>
            </c:ext>
          </c:extLst>
        </c:ser>
        <c:ser>
          <c:idx val="2"/>
          <c:order val="2"/>
          <c:tx>
            <c:strRef>
              <c:f>Podsumowanie!$A$38</c:f>
              <c:strCache>
                <c:ptCount val="1"/>
                <c:pt idx="0">
                  <c:v>węgiel kamienny - kogeneracja</c:v>
                </c:pt>
              </c:strCache>
            </c:strRef>
          </c:tx>
          <c:spPr>
            <a:pattFill prst="pct8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Podsumowanie!$B$38:$Q$38</c:f>
              <c:numCache>
                <c:formatCode>0.0</c:formatCode>
                <c:ptCount val="12"/>
                <c:pt idx="0">
                  <c:v>4.5795999999999983</c:v>
                </c:pt>
                <c:pt idx="1">
                  <c:v>4.7130000000000001</c:v>
                </c:pt>
                <c:pt idx="2">
                  <c:v>4.6470000000000002</c:v>
                </c:pt>
                <c:pt idx="3">
                  <c:v>4.5810000000000004</c:v>
                </c:pt>
                <c:pt idx="4">
                  <c:v>4.5149999999999997</c:v>
                </c:pt>
                <c:pt idx="5">
                  <c:v>4.4489999999999998</c:v>
                </c:pt>
                <c:pt idx="6">
                  <c:v>4.383</c:v>
                </c:pt>
                <c:pt idx="7">
                  <c:v>4.0044399999999998</c:v>
                </c:pt>
                <c:pt idx="8">
                  <c:v>3.8450299999999995</c:v>
                </c:pt>
                <c:pt idx="9">
                  <c:v>3.6856199999999992</c:v>
                </c:pt>
                <c:pt idx="10">
                  <c:v>3.526209999999999</c:v>
                </c:pt>
                <c:pt idx="11">
                  <c:v>3.3667999999999996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7-4A4D-A766-C86B8AD35921}"/>
            </c:ext>
          </c:extLst>
        </c:ser>
        <c:ser>
          <c:idx val="3"/>
          <c:order val="3"/>
          <c:tx>
            <c:strRef>
              <c:f>Podsumowanie!$A$39</c:f>
              <c:strCache>
                <c:ptCount val="1"/>
                <c:pt idx="0">
                  <c:v>przemysłowe - kogeneracja</c:v>
                </c:pt>
              </c:strCache>
            </c:strRef>
          </c:tx>
          <c:spPr>
            <a:pattFill prst="pct80">
              <a:fgClr>
                <a:srgbClr val="C0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Podsumowanie!$B$39:$Q$39</c:f>
              <c:numCache>
                <c:formatCode>0.0</c:formatCode>
                <c:ptCount val="12"/>
                <c:pt idx="0">
                  <c:v>2.3783999999999996</c:v>
                </c:pt>
                <c:pt idx="1">
                  <c:v>2.3319999999999999</c:v>
                </c:pt>
                <c:pt idx="2">
                  <c:v>2.2854000000000001</c:v>
                </c:pt>
                <c:pt idx="3">
                  <c:v>2.2388000000000003</c:v>
                </c:pt>
                <c:pt idx="4">
                  <c:v>2.1922000000000001</c:v>
                </c:pt>
                <c:pt idx="5">
                  <c:v>2.1456000000000004</c:v>
                </c:pt>
                <c:pt idx="6">
                  <c:v>2.0990000000000002</c:v>
                </c:pt>
                <c:pt idx="7">
                  <c:v>2.093</c:v>
                </c:pt>
                <c:pt idx="8">
                  <c:v>2.0870000000000002</c:v>
                </c:pt>
                <c:pt idx="9">
                  <c:v>2.081</c:v>
                </c:pt>
                <c:pt idx="10">
                  <c:v>2.0750000000000002</c:v>
                </c:pt>
                <c:pt idx="11">
                  <c:v>2.069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7-4A4D-A766-C86B8AD35921}"/>
            </c:ext>
          </c:extLst>
        </c:ser>
        <c:ser>
          <c:idx val="4"/>
          <c:order val="4"/>
          <c:tx>
            <c:strRef>
              <c:f>Podsumowanie!$A$40</c:f>
              <c:strCache>
                <c:ptCount val="1"/>
                <c:pt idx="0">
                  <c:v>gaz ziemny - kogeneracja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Podsumowanie!$B$40:$Q$40</c:f>
              <c:numCache>
                <c:formatCode>0.0</c:formatCode>
                <c:ptCount val="12"/>
                <c:pt idx="0">
                  <c:v>2.3780000000000001</c:v>
                </c:pt>
                <c:pt idx="1">
                  <c:v>2.8119999999999998</c:v>
                </c:pt>
                <c:pt idx="2">
                  <c:v>2.9118000000000004</c:v>
                </c:pt>
                <c:pt idx="3">
                  <c:v>3.1356000000000002</c:v>
                </c:pt>
                <c:pt idx="4">
                  <c:v>3.3594000000000004</c:v>
                </c:pt>
                <c:pt idx="5">
                  <c:v>3.5832000000000006</c:v>
                </c:pt>
                <c:pt idx="6">
                  <c:v>3.8069999999999999</c:v>
                </c:pt>
                <c:pt idx="7">
                  <c:v>3.9198000000000004</c:v>
                </c:pt>
                <c:pt idx="8">
                  <c:v>4.0326000000000004</c:v>
                </c:pt>
                <c:pt idx="9">
                  <c:v>4.1454000000000004</c:v>
                </c:pt>
                <c:pt idx="10">
                  <c:v>4.2582000000000004</c:v>
                </c:pt>
                <c:pt idx="11">
                  <c:v>4.3710000000000004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77-4A4D-A766-C86B8AD35921}"/>
            </c:ext>
          </c:extLst>
        </c:ser>
        <c:ser>
          <c:idx val="5"/>
          <c:order val="5"/>
          <c:tx>
            <c:strRef>
              <c:f>Podsumowanie!$A$41</c:f>
              <c:strCache>
                <c:ptCount val="1"/>
                <c:pt idx="0">
                  <c:v>szczytowo-pompowe</c:v>
                </c:pt>
              </c:strCache>
            </c:strRef>
          </c:tx>
          <c:spPr>
            <a:pattFill prst="pct80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Podsumowanie!$B$41:$Q$41</c:f>
              <c:numCache>
                <c:formatCode>0.0</c:formatCode>
                <c:ptCount val="12"/>
                <c:pt idx="0">
                  <c:v>1.413</c:v>
                </c:pt>
                <c:pt idx="1">
                  <c:v>1.415</c:v>
                </c:pt>
                <c:pt idx="2">
                  <c:v>1.415</c:v>
                </c:pt>
                <c:pt idx="3">
                  <c:v>1.415</c:v>
                </c:pt>
                <c:pt idx="4">
                  <c:v>1.415</c:v>
                </c:pt>
                <c:pt idx="5">
                  <c:v>1.415</c:v>
                </c:pt>
                <c:pt idx="6">
                  <c:v>1.415</c:v>
                </c:pt>
                <c:pt idx="7">
                  <c:v>1.415</c:v>
                </c:pt>
                <c:pt idx="8">
                  <c:v>1.415</c:v>
                </c:pt>
                <c:pt idx="9">
                  <c:v>1.415</c:v>
                </c:pt>
                <c:pt idx="10">
                  <c:v>1.415</c:v>
                </c:pt>
                <c:pt idx="11">
                  <c:v>1.415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77-4A4D-A766-C86B8AD35921}"/>
            </c:ext>
          </c:extLst>
        </c:ser>
        <c:ser>
          <c:idx val="6"/>
          <c:order val="6"/>
          <c:tx>
            <c:strRef>
              <c:f>Podsumowanie!$A$42</c:f>
              <c:strCache>
                <c:ptCount val="1"/>
                <c:pt idx="0">
                  <c:v>wodne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Podsumowanie!$B$42:$Q$42</c:f>
              <c:numCache>
                <c:formatCode>0.0</c:formatCode>
                <c:ptCount val="12"/>
                <c:pt idx="0">
                  <c:v>0.98880000000000023</c:v>
                </c:pt>
                <c:pt idx="1">
                  <c:v>0.995</c:v>
                </c:pt>
                <c:pt idx="2">
                  <c:v>1.018</c:v>
                </c:pt>
                <c:pt idx="3">
                  <c:v>1.0409999999999999</c:v>
                </c:pt>
                <c:pt idx="4">
                  <c:v>1.0640000000000001</c:v>
                </c:pt>
                <c:pt idx="5">
                  <c:v>1.087</c:v>
                </c:pt>
                <c:pt idx="6">
                  <c:v>1.1100000000000001</c:v>
                </c:pt>
                <c:pt idx="7">
                  <c:v>1.1180000000000001</c:v>
                </c:pt>
                <c:pt idx="8">
                  <c:v>1.1259999999999999</c:v>
                </c:pt>
                <c:pt idx="9">
                  <c:v>1.1339999999999999</c:v>
                </c:pt>
                <c:pt idx="10">
                  <c:v>1.1419999999999999</c:v>
                </c:pt>
                <c:pt idx="11">
                  <c:v>1.1499999999999999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77-4A4D-A766-C86B8AD35921}"/>
            </c:ext>
          </c:extLst>
        </c:ser>
        <c:ser>
          <c:idx val="7"/>
          <c:order val="7"/>
          <c:tx>
            <c:strRef>
              <c:f>Podsumowanie!$A$43</c:f>
              <c:strCache>
                <c:ptCount val="1"/>
                <c:pt idx="0">
                  <c:v>biomasa - kogeneracja</c:v>
                </c:pt>
              </c:strCache>
            </c:strRef>
          </c:tx>
          <c:spPr>
            <a:pattFill prst="pct80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75000"/>
                </a:schemeClr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Podsumowanie!$B$43:$Q$43</c:f>
              <c:numCache>
                <c:formatCode>0.0</c:formatCode>
                <c:ptCount val="12"/>
                <c:pt idx="0">
                  <c:v>0.84899999999999998</c:v>
                </c:pt>
                <c:pt idx="1">
                  <c:v>0.88</c:v>
                </c:pt>
                <c:pt idx="2">
                  <c:v>0.89724999999999999</c:v>
                </c:pt>
                <c:pt idx="3">
                  <c:v>0.91449999999999998</c:v>
                </c:pt>
                <c:pt idx="4">
                  <c:v>0.94899999999999995</c:v>
                </c:pt>
                <c:pt idx="5">
                  <c:v>1.046</c:v>
                </c:pt>
                <c:pt idx="6">
                  <c:v>1.143</c:v>
                </c:pt>
                <c:pt idx="7">
                  <c:v>1.2205999999999999</c:v>
                </c:pt>
                <c:pt idx="8">
                  <c:v>1.2981999999999998</c:v>
                </c:pt>
                <c:pt idx="9">
                  <c:v>1.3757999999999997</c:v>
                </c:pt>
                <c:pt idx="10">
                  <c:v>1.4533999999999996</c:v>
                </c:pt>
                <c:pt idx="11">
                  <c:v>1.5309999999999999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77-4A4D-A766-C86B8AD35921}"/>
            </c:ext>
          </c:extLst>
        </c:ser>
        <c:ser>
          <c:idx val="8"/>
          <c:order val="8"/>
          <c:tx>
            <c:strRef>
              <c:f>Podsumowanie!$A$44</c:f>
              <c:strCache>
                <c:ptCount val="1"/>
                <c:pt idx="0">
                  <c:v>biogaz - kogeneracja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Podsumowanie!$B$44:$Q$44</c:f>
              <c:numCache>
                <c:formatCode>0.0</c:formatCode>
                <c:ptCount val="12"/>
                <c:pt idx="0">
                  <c:v>0.245366</c:v>
                </c:pt>
                <c:pt idx="1">
                  <c:v>0.30499999999999999</c:v>
                </c:pt>
                <c:pt idx="2">
                  <c:v>0.34739999999999999</c:v>
                </c:pt>
                <c:pt idx="3">
                  <c:v>0.38979999999999998</c:v>
                </c:pt>
                <c:pt idx="4">
                  <c:v>0.43219999999999992</c:v>
                </c:pt>
                <c:pt idx="5">
                  <c:v>0.47459999999999991</c:v>
                </c:pt>
                <c:pt idx="6">
                  <c:v>0.51700000000000002</c:v>
                </c:pt>
                <c:pt idx="7">
                  <c:v>0.56179999999999997</c:v>
                </c:pt>
                <c:pt idx="8">
                  <c:v>0.60659999999999992</c:v>
                </c:pt>
                <c:pt idx="9">
                  <c:v>0.65139999999999987</c:v>
                </c:pt>
                <c:pt idx="10">
                  <c:v>0.69619999999999982</c:v>
                </c:pt>
                <c:pt idx="11">
                  <c:v>0.74099999999999999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D77-4A4D-A766-C86B8AD35921}"/>
            </c:ext>
          </c:extLst>
        </c:ser>
        <c:ser>
          <c:idx val="9"/>
          <c:order val="9"/>
          <c:tx>
            <c:strRef>
              <c:f>Podsumowanie!$A$45</c:f>
              <c:strCache>
                <c:ptCount val="1"/>
                <c:pt idx="0">
                  <c:v>lądowa energetyka wiatrowa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dLbls>
            <c:dLbl>
              <c:idx val="0"/>
              <c:layout>
                <c:manualLayout>
                  <c:x val="-1.0488055805233862E-17"/>
                  <c:y val="7.4005550416281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7E-4839-A6AB-2C029D034203}"/>
                </c:ext>
              </c:extLst>
            </c:dLbl>
            <c:dLbl>
              <c:idx val="1"/>
              <c:layout>
                <c:manualLayout>
                  <c:x val="0"/>
                  <c:y val="7.4005550416281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7E-4839-A6AB-2C029D034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Podsumowanie!$B$45:$Q$45</c:f>
              <c:numCache>
                <c:formatCode>0.0</c:formatCode>
                <c:ptCount val="12"/>
                <c:pt idx="0">
                  <c:v>5.917243</c:v>
                </c:pt>
                <c:pt idx="1">
                  <c:v>5.9666541108854592</c:v>
                </c:pt>
                <c:pt idx="2">
                  <c:v>6.9728887583265644</c:v>
                </c:pt>
                <c:pt idx="3">
                  <c:v>7.9279459995938266</c:v>
                </c:pt>
                <c:pt idx="4">
                  <c:v>8.6109796868399684</c:v>
                </c:pt>
                <c:pt idx="5">
                  <c:v>9.1880069269964952</c:v>
                </c:pt>
                <c:pt idx="6">
                  <c:v>9.7582834044394282</c:v>
                </c:pt>
                <c:pt idx="7">
                  <c:v>9.8558662384838218</c:v>
                </c:pt>
                <c:pt idx="8">
                  <c:v>9.9544249008686609</c:v>
                </c:pt>
                <c:pt idx="9">
                  <c:v>10.053969149877346</c:v>
                </c:pt>
                <c:pt idx="10">
                  <c:v>10.154508841376121</c:v>
                </c:pt>
                <c:pt idx="11">
                  <c:v>10.256053929789882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77-4A4D-A766-C86B8AD35921}"/>
            </c:ext>
          </c:extLst>
        </c:ser>
        <c:ser>
          <c:idx val="10"/>
          <c:order val="10"/>
          <c:tx>
            <c:strRef>
              <c:f>Podsumowanie!$A$46</c:f>
              <c:strCache>
                <c:ptCount val="1"/>
                <c:pt idx="0">
                  <c:v>morska energetyka wiatrowa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Podsumowanie!$B$46:$Q$46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0.14499999999999999</c:v>
                </c:pt>
                <c:pt idx="3">
                  <c:v>0.28999999999999998</c:v>
                </c:pt>
                <c:pt idx="4">
                  <c:v>0.435</c:v>
                </c:pt>
                <c:pt idx="5">
                  <c:v>0.57999999999999996</c:v>
                </c:pt>
                <c:pt idx="6">
                  <c:v>0.72499999999999998</c:v>
                </c:pt>
                <c:pt idx="7">
                  <c:v>1.343</c:v>
                </c:pt>
                <c:pt idx="8">
                  <c:v>1.9610000000000001</c:v>
                </c:pt>
                <c:pt idx="9">
                  <c:v>2.5790000000000002</c:v>
                </c:pt>
                <c:pt idx="10">
                  <c:v>3.1970000000000001</c:v>
                </c:pt>
                <c:pt idx="11">
                  <c:v>3.8149999999999999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77-4A4D-A766-C86B8AD35921}"/>
            </c:ext>
          </c:extLst>
        </c:ser>
        <c:ser>
          <c:idx val="11"/>
          <c:order val="11"/>
          <c:tx>
            <c:strRef>
              <c:f>Podsumowanie!$A$47</c:f>
              <c:strCache>
                <c:ptCount val="1"/>
                <c:pt idx="0">
                  <c:v>fotowoltaika - wielkoskalowa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dLbls>
            <c:dLbl>
              <c:idx val="0"/>
              <c:layout>
                <c:manualLayout>
                  <c:x val="-1.0488055805233862E-17"/>
                  <c:y val="1.480111008325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E-4839-A6AB-2C029D034203}"/>
                </c:ext>
              </c:extLst>
            </c:dLbl>
            <c:dLbl>
              <c:idx val="1"/>
              <c:layout>
                <c:manualLayout>
                  <c:x val="0"/>
                  <c:y val="3.7002775208140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7E-4839-A6AB-2C029D034203}"/>
                </c:ext>
              </c:extLst>
            </c:dLbl>
            <c:dLbl>
              <c:idx val="2"/>
              <c:layout>
                <c:manualLayout>
                  <c:x val="-2.0976111610467724E-17"/>
                  <c:y val="7.4005550416280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7E-4839-A6AB-2C029D034203}"/>
                </c:ext>
              </c:extLst>
            </c:dLbl>
            <c:dLbl>
              <c:idx val="3"/>
              <c:layout>
                <c:manualLayout>
                  <c:x val="-4.1952223220935448E-17"/>
                  <c:y val="1.1100832562442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7E-4839-A6AB-2C029D034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Podsumowanie!$B$47:$Q$47</c:f>
              <c:numCache>
                <c:formatCode>0.0</c:formatCode>
                <c:ptCount val="12"/>
                <c:pt idx="0">
                  <c:v>0.48238541500000004</c:v>
                </c:pt>
                <c:pt idx="1">
                  <c:v>0.5503309999999999</c:v>
                </c:pt>
                <c:pt idx="2">
                  <c:v>1.7099929999999999</c:v>
                </c:pt>
                <c:pt idx="3">
                  <c:v>2.9099930000000001</c:v>
                </c:pt>
                <c:pt idx="4">
                  <c:v>3.2099929999999999</c:v>
                </c:pt>
                <c:pt idx="5">
                  <c:v>3.4299930000000001</c:v>
                </c:pt>
                <c:pt idx="6">
                  <c:v>3.6599930000000001</c:v>
                </c:pt>
                <c:pt idx="7">
                  <c:v>5.0393608157244199</c:v>
                </c:pt>
                <c:pt idx="8">
                  <c:v>5.6578081763424599</c:v>
                </c:pt>
                <c:pt idx="9">
                  <c:v>6.2759766110106678</c:v>
                </c:pt>
                <c:pt idx="10">
                  <c:v>6.8948776078318241</c:v>
                </c:pt>
                <c:pt idx="11">
                  <c:v>7.5140338054261511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D77-4A4D-A766-C86B8AD35921}"/>
            </c:ext>
          </c:extLst>
        </c:ser>
        <c:ser>
          <c:idx val="12"/>
          <c:order val="12"/>
          <c:tx>
            <c:strRef>
              <c:f>Podsumowanie!$A$48</c:f>
              <c:strCache>
                <c:ptCount val="1"/>
                <c:pt idx="0">
                  <c:v>fotowoltaika - prosumenci*</c:v>
                </c:pt>
              </c:strCache>
            </c:strRef>
          </c:tx>
          <c:spPr>
            <a:pattFill prst="pct8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  <a:effectLst/>
          </c:spPr>
          <c:dLbls>
            <c:dLbl>
              <c:idx val="0"/>
              <c:layout>
                <c:manualLayout>
                  <c:x val="-1.0488055805233862E-17"/>
                  <c:y val="-2.2201665124884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7E-4839-A6AB-2C029D034203}"/>
                </c:ext>
              </c:extLst>
            </c:dLbl>
            <c:dLbl>
              <c:idx val="1"/>
              <c:layout>
                <c:manualLayout>
                  <c:x val="0"/>
                  <c:y val="-1.480111008325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7E-4839-A6AB-2C029D034203}"/>
                </c:ext>
              </c:extLst>
            </c:dLbl>
            <c:dLbl>
              <c:idx val="2"/>
              <c:layout>
                <c:manualLayout>
                  <c:x val="-2.0976111610467724E-17"/>
                  <c:y val="-1.110083256244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7E-4839-A6AB-2C029D034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Podsumowanie!$B$35:$Q$35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Podsumowanie!$B$48:$Q$48</c:f>
              <c:numCache>
                <c:formatCode>0.0</c:formatCode>
                <c:ptCount val="12"/>
                <c:pt idx="0">
                  <c:v>0.990506</c:v>
                </c:pt>
                <c:pt idx="1">
                  <c:v>1.7121205849999999</c:v>
                </c:pt>
                <c:pt idx="2">
                  <c:v>2.3871205849999995</c:v>
                </c:pt>
                <c:pt idx="3">
                  <c:v>3.0201205849999995</c:v>
                </c:pt>
                <c:pt idx="4">
                  <c:v>3.4621205849999996</c:v>
                </c:pt>
                <c:pt idx="5">
                  <c:v>3.8171205849999996</c:v>
                </c:pt>
                <c:pt idx="6">
                  <c:v>4.1871205849999997</c:v>
                </c:pt>
                <c:pt idx="7">
                  <c:v>4.8678593930208889</c:v>
                </c:pt>
                <c:pt idx="8">
                  <c:v>5.0022541142569708</c:v>
                </c:pt>
                <c:pt idx="9">
                  <c:v>5.1360909835933874</c:v>
                </c:pt>
                <c:pt idx="10">
                  <c:v>5.2713929772356991</c:v>
                </c:pt>
                <c:pt idx="11">
                  <c:v>5.4072053724243538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77-4A4D-A766-C86B8AD35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889168"/>
        <c:axId val="232889728"/>
        <c:extLst/>
      </c:areaChart>
      <c:catAx>
        <c:axId val="23288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889728"/>
        <c:crosses val="autoZero"/>
        <c:auto val="1"/>
        <c:lblAlgn val="ctr"/>
        <c:lblOffset val="100"/>
        <c:noMultiLvlLbl val="0"/>
      </c:catAx>
      <c:valAx>
        <c:axId val="23288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889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37980864520077"/>
          <c:y val="0.13058914913229153"/>
          <c:w val="0.29375223772357251"/>
          <c:h val="0.77733750949495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0.12787</cdr:x>
      <cdr:y>0.04323</cdr:y>
    </cdr:from>
    <cdr:to>
      <cdr:x>0.21495</cdr:x>
      <cdr:y>0.14428</cdr:y>
    </cdr:to>
    <cdr:pic>
      <cdr:nvPicPr>
        <cdr:cNvPr id="4" name="Obraz 3">
          <a:extLst xmlns:a="http://schemas.openxmlformats.org/drawingml/2006/main">
            <a:ext uri="{FF2B5EF4-FFF2-40B4-BE49-F238E27FC236}">
              <a16:creationId xmlns:a16="http://schemas.microsoft.com/office/drawing/2014/main" id="{440CF9C0-9A6B-4A23-9B3A-0289B4506B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85220" y="199226"/>
          <a:ext cx="670964" cy="46567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0.77938</cdr:x>
      <cdr:y>0.93212</cdr:y>
    </cdr:from>
    <cdr:to>
      <cdr:x>1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979313" y="3184420"/>
          <a:ext cx="1126434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dirty="0">
              <a:solidFill>
                <a:schemeClr val="bg1">
                  <a:lumMod val="50000"/>
                </a:schemeClr>
              </a:solidFill>
            </a:rPr>
            <a:t>*prywatni i biznesowi</a:t>
          </a:r>
        </a:p>
      </cdr:txBody>
    </cdr:sp>
  </cdr:relSizeAnchor>
  <cdr:relSizeAnchor xmlns:cdr="http://schemas.openxmlformats.org/drawingml/2006/chartDrawing">
    <cdr:from>
      <cdr:x>0.92555</cdr:x>
      <cdr:y>0</cdr:y>
    </cdr:from>
    <cdr:to>
      <cdr:x>1</cdr:x>
      <cdr:y>0.07646</cdr:y>
    </cdr:to>
    <cdr:pic>
      <cdr:nvPicPr>
        <cdr:cNvPr id="5" name="Obraz 4" descr="P:\Dokumenty\Dokumenty IEO\Logo\od Przemka\logoPNG_BEZ TŁA.png">
          <a:extLst xmlns:a="http://schemas.openxmlformats.org/drawingml/2006/main">
            <a:ext uri="{FF2B5EF4-FFF2-40B4-BE49-F238E27FC236}">
              <a16:creationId xmlns:a16="http://schemas.microsoft.com/office/drawing/2014/main" id="{DE7B19D3-2CEC-4E65-A7B9-A715EAA371B9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 cstate="screen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7909" t="27456" r="25114" b="33778"/>
        <a:stretch xmlns:a="http://schemas.openxmlformats.org/drawingml/2006/main"/>
      </cdr:blipFill>
      <cdr:spPr bwMode="auto">
        <a:xfrm xmlns:a="http://schemas.openxmlformats.org/drawingml/2006/main">
          <a:off x="7295102" y="0"/>
          <a:ext cx="586791" cy="3385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940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8BB6-F58D-4136-8630-6645521C7E3D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495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Wzrost mikroinstalacji w 2019 – 640</a:t>
            </a:r>
            <a:r>
              <a:rPr lang="pl-PL" baseline="0" dirty="0"/>
              <a:t> MW (x3 r/r), a w I </a:t>
            </a:r>
            <a:r>
              <a:rPr lang="pl-PL" baseline="0" dirty="0" err="1"/>
              <a:t>kw</a:t>
            </a:r>
            <a:r>
              <a:rPr lang="pl-PL" baseline="0" dirty="0"/>
              <a:t> 2020- 300 MW. Akcje 2016-2028 wygrało 1700 MW projektów, w 2020 dojdzie  minimum 1500 MW. Zrealizowano 370 MW, boom inwestycyjny 2021-2022.</a:t>
            </a:r>
            <a:endParaRPr lang="pl-PL" dirty="0"/>
          </a:p>
          <a:p>
            <a:r>
              <a:rPr lang="pl-PL" dirty="0"/>
              <a:t>1515 MW na</a:t>
            </a:r>
            <a:r>
              <a:rPr lang="pl-PL" baseline="0" dirty="0"/>
              <a:t> koniec 2018 i 1800 na koniec I </a:t>
            </a:r>
            <a:r>
              <a:rPr lang="pl-PL" baseline="0" dirty="0" err="1"/>
              <a:t>kw</a:t>
            </a:r>
            <a:r>
              <a:rPr lang="pl-PL" baseline="0" dirty="0"/>
              <a:t> ‚2020.  2-gie miejsce po energetyce wiatrowej (1/3). W stosunku do 2018, fotowoltaika przekroczyła moce w biomasie już na koniec 2019 r. (1493)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5D48A-1D99-4716-9DC0-A27C06902E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5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Prognoza</a:t>
            </a:r>
            <a:r>
              <a:rPr lang="pl-PL" baseline="0" dirty="0"/>
              <a:t> dla PL-1000 MW, prognoza da Francji – 950 MW. Polska może być 4-ta!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5D48A-1D99-4716-9DC0-A27C06902E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15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8BB6-F58D-4136-8630-6645521C7E3D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34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61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26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34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l PL">
  <p:cSld name="Tytul PL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6780076" y="5589191"/>
            <a:ext cx="4320840" cy="86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2"/>
          </p:nvPr>
        </p:nvSpPr>
        <p:spPr>
          <a:xfrm>
            <a:off x="6779927" y="3284984"/>
            <a:ext cx="4320629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Tabela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ymbol zastępczy zawartości 11"/>
          <p:cNvSpPr>
            <a:spLocks noGrp="1"/>
          </p:cNvSpPr>
          <p:nvPr>
            <p:ph sz="quarter" idx="14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abeli 13"/>
          <p:cNvSpPr>
            <a:spLocks noGrp="1"/>
          </p:cNvSpPr>
          <p:nvPr>
            <p:ph type="tbl" sz="quarter" idx="13"/>
          </p:nvPr>
        </p:nvSpPr>
        <p:spPr>
          <a:xfrm>
            <a:off x="623359" y="1700214"/>
            <a:ext cx="10945284" cy="4033043"/>
          </a:xfrm>
        </p:spPr>
        <p:txBody>
          <a:bodyPr/>
          <a:lstStyle/>
          <a:p>
            <a:r>
              <a:rPr lang="pl-PL" dirty="0"/>
              <a:t>Kliknij ikonę, aby dodać tabelę</a:t>
            </a:r>
          </a:p>
        </p:txBody>
      </p:sp>
      <p:sp>
        <p:nvSpPr>
          <p:cNvPr id="13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ymbol zastępczy wykresu 12"/>
          <p:cNvSpPr>
            <a:spLocks noGrp="1"/>
          </p:cNvSpPr>
          <p:nvPr>
            <p:ph type="chart" sz="quarter" idx="13"/>
          </p:nvPr>
        </p:nvSpPr>
        <p:spPr>
          <a:xfrm>
            <a:off x="575734" y="1700214"/>
            <a:ext cx="11040533" cy="4033043"/>
          </a:xfrm>
        </p:spPr>
        <p:txBody>
          <a:bodyPr/>
          <a:lstStyle/>
          <a:p>
            <a:r>
              <a:rPr lang="pl-PL" dirty="0"/>
              <a:t>Kliknij ikonę, aby dodać wykres</a:t>
            </a:r>
          </a:p>
        </p:txBody>
      </p:sp>
      <p:sp>
        <p:nvSpPr>
          <p:cNvPr id="16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Wykres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ymbol zastępczy zawartości 11"/>
          <p:cNvSpPr>
            <a:spLocks noGrp="1"/>
          </p:cNvSpPr>
          <p:nvPr>
            <p:ph sz="quarter" idx="14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wykresu 12"/>
          <p:cNvSpPr>
            <a:spLocks noGrp="1"/>
          </p:cNvSpPr>
          <p:nvPr>
            <p:ph type="chart" sz="quarter" idx="13"/>
          </p:nvPr>
        </p:nvSpPr>
        <p:spPr>
          <a:xfrm>
            <a:off x="575734" y="1700214"/>
            <a:ext cx="11040533" cy="4033043"/>
          </a:xfrm>
        </p:spPr>
        <p:txBody>
          <a:bodyPr/>
          <a:lstStyle/>
          <a:p>
            <a:r>
              <a:rPr lang="pl-PL" dirty="0"/>
              <a:t>Kliknij ikonę, aby dodać wykres</a:t>
            </a:r>
          </a:p>
        </p:txBody>
      </p:sp>
      <p:sp>
        <p:nvSpPr>
          <p:cNvPr id="14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09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5986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8401051" y="1700214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0"/>
          <p:cNvSpPr>
            <a:spLocks noGrp="1"/>
          </p:cNvSpPr>
          <p:nvPr>
            <p:ph sz="quarter" idx="14"/>
          </p:nvPr>
        </p:nvSpPr>
        <p:spPr>
          <a:xfrm>
            <a:off x="8400257" y="3212977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8400257" y="4796310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5" name="Prostokąt 14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1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5986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8401051" y="1700214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0"/>
          <p:cNvSpPr>
            <a:spLocks noGrp="1"/>
          </p:cNvSpPr>
          <p:nvPr>
            <p:ph sz="quarter" idx="14"/>
          </p:nvPr>
        </p:nvSpPr>
        <p:spPr>
          <a:xfrm>
            <a:off x="8400257" y="3212977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8400257" y="4796310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zawartości 11"/>
          <p:cNvSpPr>
            <a:spLocks noGrp="1"/>
          </p:cNvSpPr>
          <p:nvPr>
            <p:ph sz="quarter" idx="16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6" name="Prostokąt 15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1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1772816"/>
            <a:ext cx="5389033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2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1772816"/>
            <a:ext cx="5389033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6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1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ia\Desktop\Logotypy\Logo_IE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r="32433" b="31601"/>
          <a:stretch>
            <a:fillRect/>
          </a:stretch>
        </p:blipFill>
        <p:spPr bwMode="auto">
          <a:xfrm>
            <a:off x="431371" y="5517233"/>
            <a:ext cx="2304256" cy="93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bolesta\AppData\Local\Microsoft\Windows\Temporary Internet Files\Content.IE5\KW3RDJ4S\MC900442171[1]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46" y="6237313"/>
            <a:ext cx="585143" cy="438857"/>
          </a:xfrm>
          <a:prstGeom prst="rect">
            <a:avLst/>
          </a:prstGeom>
          <a:noFill/>
        </p:spPr>
      </p:pic>
      <p:pic>
        <p:nvPicPr>
          <p:cNvPr id="7" name="Picture 6" descr="C:\Users\jbolesta\AppData\Local\Microsoft\Windows\Temporary Internet Files\Content.IE5\1B2D5RFY\MC900442168[2]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4246" y="5229201"/>
            <a:ext cx="585143" cy="438857"/>
          </a:xfrm>
          <a:prstGeom prst="rect">
            <a:avLst/>
          </a:prstGeom>
          <a:noFill/>
        </p:spPr>
      </p:pic>
      <p:pic>
        <p:nvPicPr>
          <p:cNvPr id="8" name="Picture 8" descr="C:\Users\jbolesta\AppData\Local\Microsoft\Windows\Temporary Internet Files\Content.IE5\SUQBC6FX\MC900442164[1]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4246" y="5733257"/>
            <a:ext cx="585143" cy="438857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 userDrawn="1"/>
        </p:nvSpPr>
        <p:spPr>
          <a:xfrm>
            <a:off x="2831637" y="5877272"/>
            <a:ext cx="4896544" cy="50405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2000" kern="12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ClrTx/>
              <a:buFontTx/>
              <a:buNone/>
            </a:pPr>
            <a:r>
              <a:rPr lang="pl-PL" sz="2000" b="1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Instytut Energetyki Odnawialnej</a:t>
            </a:r>
          </a:p>
          <a:p>
            <a:pPr algn="ctr">
              <a:buClrTx/>
              <a:buFontTx/>
              <a:buNone/>
            </a:pPr>
            <a:endParaRPr lang="pl-PL" sz="2000" kern="1200" dirty="0">
              <a:solidFill>
                <a:prstClr val="black"/>
              </a:solidFill>
            </a:endParaRP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976320" y="5730642"/>
            <a:ext cx="2481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Tx/>
              <a:buFontTx/>
              <a:buNone/>
            </a:pPr>
            <a:r>
              <a:rPr lang="pl-PL" sz="20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48 22 825 46 52</a:t>
            </a:r>
          </a:p>
          <a:p>
            <a:pPr>
              <a:spcAft>
                <a:spcPts val="1800"/>
              </a:spcAft>
              <a:buClrTx/>
              <a:buFontTx/>
              <a:buNone/>
            </a:pPr>
            <a:r>
              <a:rPr lang="pl-PL" sz="20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www.ieo.pl</a:t>
            </a:r>
            <a:endParaRPr lang="pl-PL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2831638" y="5517232"/>
            <a:ext cx="2399969" cy="6477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1" hasCustomPrompt="1"/>
          </p:nvPr>
        </p:nvSpPr>
        <p:spPr>
          <a:xfrm>
            <a:off x="8976321" y="5229200"/>
            <a:ext cx="2399969" cy="360040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/>
              <a:t>Adres e-mail</a:t>
            </a:r>
          </a:p>
        </p:txBody>
      </p:sp>
      <p:pic>
        <p:nvPicPr>
          <p:cNvPr id="13" name="Picture 2" descr="D:\logoPNG_bez_napisu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287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_bia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1649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2017713" y="404813"/>
            <a:ext cx="1873250" cy="33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100" b="1" dirty="0" err="1">
                <a:solidFill>
                  <a:schemeClr val="bg1"/>
                </a:solidFill>
                <a:cs typeface="Arial" charset="0"/>
              </a:rPr>
              <a:t>Headline</a:t>
            </a:r>
            <a:endParaRPr lang="pl-PL" altLang="pl-PL" sz="1100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defRPr/>
            </a:pPr>
            <a:r>
              <a:rPr lang="pl-PL" altLang="pl-PL" sz="1100" dirty="0">
                <a:solidFill>
                  <a:schemeClr val="bg1"/>
                </a:solidFill>
                <a:cs typeface="Arial" charset="0"/>
              </a:rPr>
              <a:t>Maximum 2 lines </a:t>
            </a: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687638" y="1844675"/>
            <a:ext cx="2543175" cy="101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100" b="1">
                <a:solidFill>
                  <a:schemeClr val="bg1"/>
                </a:solidFill>
                <a:cs typeface="Arial" charset="0"/>
              </a:rPr>
              <a:t>Subheading</a:t>
            </a:r>
            <a:endParaRPr lang="pl-PL" altLang="pl-PL" sz="110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defRPr/>
            </a:pPr>
            <a:endParaRPr lang="pl-PL" altLang="pl-PL" sz="110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defRPr/>
            </a:pPr>
            <a:r>
              <a:rPr lang="pl-PL" altLang="pl-PL" sz="1100" b="1">
                <a:solidFill>
                  <a:schemeClr val="bg1"/>
                </a:solidFill>
                <a:cs typeface="Arial" charset="0"/>
              </a:rPr>
              <a:t>Bullets</a:t>
            </a:r>
          </a:p>
          <a:p>
            <a:pPr algn="r" eaLnBrk="1" hangingPunct="1">
              <a:defRPr/>
            </a:pPr>
            <a:r>
              <a:rPr lang="pl-PL" altLang="pl-PL" sz="1100">
                <a:solidFill>
                  <a:schemeClr val="bg1"/>
                </a:solidFill>
                <a:cs typeface="Arial" charset="0"/>
              </a:rPr>
              <a:t>To change bullet and text level use the ‘increase/decrease list level’ found under the ribbon Home &gt; Paragraph</a:t>
            </a: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-1585913" y="3176588"/>
            <a:ext cx="3175" cy="230187"/>
            <a:chOff x="-1260648" y="3320988"/>
            <a:chExt cx="1030288" cy="230187"/>
          </a:xfrm>
        </p:grpSpPr>
        <p:pic>
          <p:nvPicPr>
            <p:cNvPr id="8" name="Picture 9" descr="fke3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-2687638" y="5937250"/>
            <a:ext cx="2543175" cy="6778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100" b="1">
                <a:solidFill>
                  <a:schemeClr val="bg1"/>
                </a:solidFill>
                <a:cs typeface="Arial" charset="0"/>
              </a:rPr>
              <a:t>Footer text</a:t>
            </a:r>
          </a:p>
          <a:p>
            <a:pPr algn="r" eaLnBrk="1" hangingPunct="1">
              <a:defRPr/>
            </a:pPr>
            <a:r>
              <a:rPr lang="pl-PL" altLang="pl-PL" sz="1100">
                <a:solidFill>
                  <a:schemeClr val="bg1"/>
                </a:solidFill>
                <a:cs typeface="Arial" charset="0"/>
              </a:rPr>
              <a:t>Insert Presentation title and date  by opening the header and footer dialog box placed under the ribbon Insert&gt;Text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763" y="0"/>
            <a:ext cx="7888287" cy="76843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1D0D-9A34-4DD2-9895-30325744412A}" type="datetime7">
              <a:rPr lang="pl-PL"/>
              <a:pPr>
                <a:defRPr/>
              </a:pPr>
              <a:t>paź-20</a:t>
            </a:fld>
            <a:endParaRPr lang="pl-P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| Rynek energii odnawialnej w Polsce | luty 2020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2875" y="6608763"/>
            <a:ext cx="292100" cy="273050"/>
          </a:xfrm>
        </p:spPr>
        <p:txBody>
          <a:bodyPr/>
          <a:lstStyle>
            <a:lvl1pPr>
              <a:defRPr b="1"/>
            </a:lvl1pPr>
          </a:lstStyle>
          <a:p>
            <a:fld id="{FA650006-139E-4648-BC0B-7C234565675C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8" name="Picture 2" descr="D:\logoPNG_bez_napisu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98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bia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701" y="81280"/>
            <a:ext cx="1477958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472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1424" y="1772817"/>
            <a:ext cx="10363200" cy="1470025"/>
          </a:xfrm>
        </p:spPr>
        <p:txBody>
          <a:bodyPr>
            <a:normAutofit/>
          </a:bodyPr>
          <a:lstStyle>
            <a:lvl1pPr algn="ctr">
              <a:defRPr sz="48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5" name="Symbol zastępczy obrazu 14"/>
          <p:cNvSpPr>
            <a:spLocks noGrp="1"/>
          </p:cNvSpPr>
          <p:nvPr>
            <p:ph type="pic" sz="quarter" idx="13"/>
          </p:nvPr>
        </p:nvSpPr>
        <p:spPr>
          <a:xfrm>
            <a:off x="1919536" y="3356993"/>
            <a:ext cx="8352928" cy="2304033"/>
          </a:xfrm>
        </p:spPr>
        <p:txBody>
          <a:bodyPr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91478" y="5805264"/>
            <a:ext cx="2688167" cy="43204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pPr lvl="0"/>
            <a:r>
              <a:rPr lang="pl-PL" dirty="0"/>
              <a:t>Autor</a:t>
            </a:r>
          </a:p>
        </p:txBody>
      </p:sp>
      <p:sp>
        <p:nvSpPr>
          <p:cNvPr id="18" name="Symbol zastępczy tekstu 16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8" y="6237312"/>
            <a:ext cx="2688167" cy="43204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pPr lvl="0"/>
            <a:r>
              <a:rPr lang="pl-PL" dirty="0"/>
              <a:t>Adres e-mail</a:t>
            </a:r>
          </a:p>
        </p:txBody>
      </p:sp>
    </p:spTree>
    <p:extLst>
      <p:ext uri="{BB962C8B-B14F-4D97-AF65-F5344CB8AC3E}">
        <p14:creationId xmlns:p14="http://schemas.microsoft.com/office/powerpoint/2010/main" val="282995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6D73-A026-45B9-A957-88CB9EA243D5}" type="datetimeFigureOut">
              <a:rPr lang="pl-PL" smtClean="0"/>
              <a:t>2020-10-03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5F5-3CC3-4601-8143-C93A97FB44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441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1424" y="1772817"/>
            <a:ext cx="10363200" cy="1470025"/>
          </a:xfrm>
        </p:spPr>
        <p:txBody>
          <a:bodyPr>
            <a:normAutofit/>
          </a:bodyPr>
          <a:lstStyle>
            <a:lvl1pPr algn="ctr">
              <a:defRPr sz="48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5" name="Symbol zastępczy obrazu 14"/>
          <p:cNvSpPr>
            <a:spLocks noGrp="1"/>
          </p:cNvSpPr>
          <p:nvPr>
            <p:ph type="pic" sz="quarter" idx="13"/>
          </p:nvPr>
        </p:nvSpPr>
        <p:spPr>
          <a:xfrm>
            <a:off x="1919536" y="3356993"/>
            <a:ext cx="8352928" cy="2304033"/>
          </a:xfrm>
        </p:spPr>
        <p:txBody>
          <a:bodyPr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91478" y="5805264"/>
            <a:ext cx="2688167" cy="43204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pPr lvl="0"/>
            <a:r>
              <a:rPr lang="pl-PL" dirty="0"/>
              <a:t>Autor</a:t>
            </a:r>
          </a:p>
        </p:txBody>
      </p:sp>
      <p:sp>
        <p:nvSpPr>
          <p:cNvPr id="18" name="Symbol zastępczy tekstu 16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8" y="6237312"/>
            <a:ext cx="2688167" cy="43204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pPr lvl="0"/>
            <a:r>
              <a:rPr lang="pl-PL" dirty="0"/>
              <a:t>Adres e-mail</a:t>
            </a:r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104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9456" y="310344"/>
            <a:ext cx="10382944" cy="8144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95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67" y="404664"/>
            <a:ext cx="10286933" cy="43204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3"/>
          </p:nvPr>
        </p:nvSpPr>
        <p:spPr>
          <a:xfrm>
            <a:off x="1295467" y="764704"/>
            <a:ext cx="10272117" cy="648072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59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ymbol zastępczy obrazu 12"/>
          <p:cNvSpPr>
            <a:spLocks noGrp="1"/>
          </p:cNvSpPr>
          <p:nvPr>
            <p:ph type="pic" sz="quarter" idx="13"/>
          </p:nvPr>
        </p:nvSpPr>
        <p:spPr>
          <a:xfrm>
            <a:off x="623359" y="1700214"/>
            <a:ext cx="10945284" cy="4033043"/>
          </a:xfrm>
        </p:spPr>
        <p:txBody>
          <a:bodyPr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4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8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Obraz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3"/>
          </p:nvPr>
        </p:nvSpPr>
        <p:spPr>
          <a:xfrm>
            <a:off x="623359" y="1700214"/>
            <a:ext cx="10945284" cy="4033043"/>
          </a:xfrm>
        </p:spPr>
        <p:txBody>
          <a:bodyPr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11"/>
          <p:cNvSpPr>
            <a:spLocks noGrp="1"/>
          </p:cNvSpPr>
          <p:nvPr>
            <p:ph sz="quarter" idx="14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90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ymbol zastępczy tabeli 13"/>
          <p:cNvSpPr>
            <a:spLocks noGrp="1"/>
          </p:cNvSpPr>
          <p:nvPr>
            <p:ph type="tbl" sz="quarter" idx="13"/>
          </p:nvPr>
        </p:nvSpPr>
        <p:spPr>
          <a:xfrm>
            <a:off x="623359" y="1700214"/>
            <a:ext cx="10945284" cy="4033043"/>
          </a:xfrm>
        </p:spPr>
        <p:txBody>
          <a:bodyPr/>
          <a:lstStyle/>
          <a:p>
            <a:r>
              <a:rPr lang="pl-PL" dirty="0"/>
              <a:t>Kliknij ikonę, aby dodać tabelę</a:t>
            </a:r>
          </a:p>
        </p:txBody>
      </p:sp>
      <p:sp>
        <p:nvSpPr>
          <p:cNvPr id="16" name="Symbol zastępczy zawartości 16"/>
          <p:cNvSpPr>
            <a:spLocks noGrp="1"/>
          </p:cNvSpPr>
          <p:nvPr>
            <p:ph sz="quarter" idx="14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3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Tabela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ymbol zastępczy zawartości 11"/>
          <p:cNvSpPr>
            <a:spLocks noGrp="1"/>
          </p:cNvSpPr>
          <p:nvPr>
            <p:ph sz="quarter" idx="14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abeli 13"/>
          <p:cNvSpPr>
            <a:spLocks noGrp="1"/>
          </p:cNvSpPr>
          <p:nvPr>
            <p:ph type="tbl" sz="quarter" idx="13"/>
          </p:nvPr>
        </p:nvSpPr>
        <p:spPr>
          <a:xfrm>
            <a:off x="623359" y="1700214"/>
            <a:ext cx="10945284" cy="4033043"/>
          </a:xfrm>
        </p:spPr>
        <p:txBody>
          <a:bodyPr/>
          <a:lstStyle/>
          <a:p>
            <a:r>
              <a:rPr lang="pl-PL" dirty="0"/>
              <a:t>Kliknij ikonę, aby dodać tabelę</a:t>
            </a:r>
          </a:p>
        </p:txBody>
      </p:sp>
      <p:sp>
        <p:nvSpPr>
          <p:cNvPr id="13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7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ymbol zastępczy wykresu 12"/>
          <p:cNvSpPr>
            <a:spLocks noGrp="1"/>
          </p:cNvSpPr>
          <p:nvPr>
            <p:ph type="chart" sz="quarter" idx="13"/>
          </p:nvPr>
        </p:nvSpPr>
        <p:spPr>
          <a:xfrm>
            <a:off x="575734" y="1700214"/>
            <a:ext cx="11040533" cy="4033043"/>
          </a:xfrm>
        </p:spPr>
        <p:txBody>
          <a:bodyPr/>
          <a:lstStyle/>
          <a:p>
            <a:r>
              <a:rPr lang="pl-PL" dirty="0"/>
              <a:t>Kliknij ikonę, aby dodać wykres</a:t>
            </a:r>
          </a:p>
        </p:txBody>
      </p:sp>
      <p:sp>
        <p:nvSpPr>
          <p:cNvPr id="16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701" y="81280"/>
            <a:ext cx="1477958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333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Wykres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ymbol zastępczy zawartości 11"/>
          <p:cNvSpPr>
            <a:spLocks noGrp="1"/>
          </p:cNvSpPr>
          <p:nvPr>
            <p:ph sz="quarter" idx="14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wykresu 12"/>
          <p:cNvSpPr>
            <a:spLocks noGrp="1"/>
          </p:cNvSpPr>
          <p:nvPr>
            <p:ph type="chart" sz="quarter" idx="13"/>
          </p:nvPr>
        </p:nvSpPr>
        <p:spPr>
          <a:xfrm>
            <a:off x="575734" y="1700214"/>
            <a:ext cx="11040533" cy="4033043"/>
          </a:xfrm>
        </p:spPr>
        <p:txBody>
          <a:bodyPr/>
          <a:lstStyle/>
          <a:p>
            <a:r>
              <a:rPr lang="pl-PL" dirty="0"/>
              <a:t>Kliknij ikonę, aby dodać wykres</a:t>
            </a:r>
          </a:p>
        </p:txBody>
      </p:sp>
      <p:sp>
        <p:nvSpPr>
          <p:cNvPr id="14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57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5986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8401051" y="1700214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0"/>
          <p:cNvSpPr>
            <a:spLocks noGrp="1"/>
          </p:cNvSpPr>
          <p:nvPr>
            <p:ph sz="quarter" idx="14"/>
          </p:nvPr>
        </p:nvSpPr>
        <p:spPr>
          <a:xfrm>
            <a:off x="8400257" y="3212977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8400257" y="4796310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5" name="Prostokąt 14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97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5986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8401051" y="1700214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0"/>
          <p:cNvSpPr>
            <a:spLocks noGrp="1"/>
          </p:cNvSpPr>
          <p:nvPr>
            <p:ph sz="quarter" idx="14"/>
          </p:nvPr>
        </p:nvSpPr>
        <p:spPr>
          <a:xfrm>
            <a:off x="8400257" y="3212977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8400257" y="4796310"/>
            <a:ext cx="3551767" cy="12969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 algn="just">
              <a:defRPr sz="2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zawartości 11"/>
          <p:cNvSpPr>
            <a:spLocks noGrp="1"/>
          </p:cNvSpPr>
          <p:nvPr>
            <p:ph sz="quarter" idx="16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6" name="Prostokąt 15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6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1772816"/>
            <a:ext cx="5389033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50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1772816"/>
            <a:ext cx="5389033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6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41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bolesta\AppData\Local\Microsoft\Windows\Temporary Internet Files\Content.IE5\KW3RDJ4S\MC900442171[1]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4246" y="6237313"/>
            <a:ext cx="585143" cy="438857"/>
          </a:xfrm>
          <a:prstGeom prst="rect">
            <a:avLst/>
          </a:prstGeom>
          <a:noFill/>
        </p:spPr>
      </p:pic>
      <p:pic>
        <p:nvPicPr>
          <p:cNvPr id="7" name="Picture 6" descr="C:\Users\jbolesta\AppData\Local\Microsoft\Windows\Temporary Internet Files\Content.IE5\1B2D5RFY\MC900442168[2]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46" y="5229201"/>
            <a:ext cx="585143" cy="438857"/>
          </a:xfrm>
          <a:prstGeom prst="rect">
            <a:avLst/>
          </a:prstGeom>
          <a:noFill/>
        </p:spPr>
      </p:pic>
      <p:pic>
        <p:nvPicPr>
          <p:cNvPr id="8" name="Picture 8" descr="C:\Users\jbolesta\AppData\Local\Microsoft\Windows\Temporary Internet Files\Content.IE5\SUQBC6FX\MC900442164[1]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4246" y="5733257"/>
            <a:ext cx="585143" cy="438857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 userDrawn="1"/>
        </p:nvSpPr>
        <p:spPr>
          <a:xfrm>
            <a:off x="2831637" y="5877272"/>
            <a:ext cx="4896544" cy="50405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2000" kern="12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ClrTx/>
              <a:buFontTx/>
              <a:buNone/>
            </a:pPr>
            <a:r>
              <a:rPr lang="pl-PL" sz="2000" b="1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Instytut Energetyki Odnawialnej</a:t>
            </a:r>
          </a:p>
          <a:p>
            <a:pPr algn="ctr">
              <a:buClrTx/>
              <a:buFontTx/>
              <a:buNone/>
            </a:pPr>
            <a:endParaRPr lang="pl-PL" sz="2000" kern="1200" dirty="0">
              <a:solidFill>
                <a:prstClr val="black"/>
              </a:solidFill>
            </a:endParaRP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976320" y="5730642"/>
            <a:ext cx="2481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Tx/>
              <a:buFontTx/>
              <a:buNone/>
            </a:pPr>
            <a:r>
              <a:rPr lang="pl-PL" sz="20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48 22 825 46 52</a:t>
            </a:r>
          </a:p>
          <a:p>
            <a:pPr>
              <a:spcAft>
                <a:spcPts val="1800"/>
              </a:spcAft>
              <a:buClrTx/>
              <a:buFontTx/>
              <a:buNone/>
            </a:pPr>
            <a:r>
              <a:rPr lang="pl-PL" sz="20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www.ieo.pl</a:t>
            </a:r>
            <a:endParaRPr lang="pl-PL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2831638" y="5517232"/>
            <a:ext cx="2399969" cy="6477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1" hasCustomPrompt="1"/>
          </p:nvPr>
        </p:nvSpPr>
        <p:spPr>
          <a:xfrm>
            <a:off x="8976321" y="5229200"/>
            <a:ext cx="2399969" cy="360040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/>
              <a:t>Adres e-mail</a:t>
            </a:r>
          </a:p>
        </p:txBody>
      </p:sp>
      <p:pic>
        <p:nvPicPr>
          <p:cNvPr id="13" name="Picture 2" descr="D:\logoPNG_bez_napisu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107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_bia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84706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2017713" y="404813"/>
            <a:ext cx="1873250" cy="33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100" b="1" dirty="0" err="1">
                <a:solidFill>
                  <a:schemeClr val="bg1"/>
                </a:solidFill>
                <a:cs typeface="Arial" charset="0"/>
              </a:rPr>
              <a:t>Headline</a:t>
            </a:r>
            <a:endParaRPr lang="pl-PL" altLang="pl-PL" sz="1100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defRPr/>
            </a:pPr>
            <a:r>
              <a:rPr lang="pl-PL" altLang="pl-PL" sz="1100" dirty="0">
                <a:solidFill>
                  <a:schemeClr val="bg1"/>
                </a:solidFill>
                <a:cs typeface="Arial" charset="0"/>
              </a:rPr>
              <a:t>Maximum 2 lines </a:t>
            </a: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687638" y="1844675"/>
            <a:ext cx="2543175" cy="101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100" b="1">
                <a:solidFill>
                  <a:schemeClr val="bg1"/>
                </a:solidFill>
                <a:cs typeface="Arial" charset="0"/>
              </a:rPr>
              <a:t>Subheading</a:t>
            </a:r>
            <a:endParaRPr lang="pl-PL" altLang="pl-PL" sz="110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defRPr/>
            </a:pPr>
            <a:endParaRPr lang="pl-PL" altLang="pl-PL" sz="110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defRPr/>
            </a:pPr>
            <a:r>
              <a:rPr lang="pl-PL" altLang="pl-PL" sz="1100" b="1">
                <a:solidFill>
                  <a:schemeClr val="bg1"/>
                </a:solidFill>
                <a:cs typeface="Arial" charset="0"/>
              </a:rPr>
              <a:t>Bullets</a:t>
            </a:r>
          </a:p>
          <a:p>
            <a:pPr algn="r" eaLnBrk="1" hangingPunct="1">
              <a:defRPr/>
            </a:pPr>
            <a:r>
              <a:rPr lang="pl-PL" altLang="pl-PL" sz="1100">
                <a:solidFill>
                  <a:schemeClr val="bg1"/>
                </a:solidFill>
                <a:cs typeface="Arial" charset="0"/>
              </a:rPr>
              <a:t>To change bullet and text level use the ‘increase/decrease list level’ found under the ribbon Home &gt; Paragraph</a:t>
            </a: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-1585913" y="3176588"/>
            <a:ext cx="3175" cy="230187"/>
            <a:chOff x="-1260648" y="3320988"/>
            <a:chExt cx="1030288" cy="230187"/>
          </a:xfrm>
        </p:grpSpPr>
        <p:pic>
          <p:nvPicPr>
            <p:cNvPr id="8" name="Picture 9" descr="fke3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-2687638" y="5937250"/>
            <a:ext cx="2543175" cy="6778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sz="1100" b="1">
                <a:solidFill>
                  <a:schemeClr val="bg1"/>
                </a:solidFill>
                <a:cs typeface="Arial" charset="0"/>
              </a:rPr>
              <a:t>Footer text</a:t>
            </a:r>
          </a:p>
          <a:p>
            <a:pPr algn="r" eaLnBrk="1" hangingPunct="1">
              <a:defRPr/>
            </a:pPr>
            <a:r>
              <a:rPr lang="pl-PL" altLang="pl-PL" sz="1100">
                <a:solidFill>
                  <a:schemeClr val="bg1"/>
                </a:solidFill>
                <a:cs typeface="Arial" charset="0"/>
              </a:rPr>
              <a:t>Insert Presentation title and date  by opening the header and footer dialog box placed under the ribbon Insert&gt;Text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763" y="0"/>
            <a:ext cx="7888287" cy="76843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1D0D-9A34-4DD2-9895-30325744412A}" type="datetime7">
              <a:rPr lang="pl-PL"/>
              <a:pPr>
                <a:defRPr/>
              </a:pPr>
              <a:t>paź-20</a:t>
            </a:fld>
            <a:endParaRPr lang="pl-P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| Rynek energii odnawialnej w Polsce | luty 2020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2875" y="6608763"/>
            <a:ext cx="292100" cy="273050"/>
          </a:xfrm>
        </p:spPr>
        <p:txBody>
          <a:bodyPr/>
          <a:lstStyle>
            <a:lvl1pPr>
              <a:defRPr b="1"/>
            </a:lvl1pPr>
          </a:lstStyle>
          <a:p>
            <a:fld id="{FA650006-139E-4648-BC0B-7C234565675C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8" name="Picture 2" descr="D:\logoPNG_bez_napisu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96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1424" y="1772817"/>
            <a:ext cx="10363200" cy="1470025"/>
          </a:xfrm>
        </p:spPr>
        <p:txBody>
          <a:bodyPr>
            <a:normAutofit/>
          </a:bodyPr>
          <a:lstStyle>
            <a:lvl1pPr algn="ctr">
              <a:defRPr sz="48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5" name="Symbol zastępczy obrazu 14"/>
          <p:cNvSpPr>
            <a:spLocks noGrp="1"/>
          </p:cNvSpPr>
          <p:nvPr>
            <p:ph type="pic" sz="quarter" idx="13"/>
          </p:nvPr>
        </p:nvSpPr>
        <p:spPr>
          <a:xfrm>
            <a:off x="1919536" y="3356993"/>
            <a:ext cx="8352928" cy="2304033"/>
          </a:xfrm>
        </p:spPr>
        <p:txBody>
          <a:bodyPr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91478" y="5805264"/>
            <a:ext cx="2688167" cy="43204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pPr lvl="0"/>
            <a:r>
              <a:rPr lang="pl-PL" dirty="0"/>
              <a:t>Autor</a:t>
            </a:r>
          </a:p>
        </p:txBody>
      </p:sp>
      <p:sp>
        <p:nvSpPr>
          <p:cNvPr id="18" name="Symbol zastępczy tekstu 16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8" y="6237312"/>
            <a:ext cx="2688167" cy="43204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pPr lvl="0"/>
            <a:r>
              <a:rPr lang="pl-PL" dirty="0"/>
              <a:t>Adres e-mail</a:t>
            </a:r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78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9456" y="310344"/>
            <a:ext cx="10382944" cy="8144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2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67" y="404664"/>
            <a:ext cx="10286933" cy="43204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3"/>
          </p:nvPr>
        </p:nvSpPr>
        <p:spPr>
          <a:xfrm>
            <a:off x="1295467" y="764704"/>
            <a:ext cx="10272117" cy="648072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7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ymbol zastępczy obrazu 12"/>
          <p:cNvSpPr>
            <a:spLocks noGrp="1"/>
          </p:cNvSpPr>
          <p:nvPr>
            <p:ph type="pic" sz="quarter" idx="13"/>
          </p:nvPr>
        </p:nvSpPr>
        <p:spPr>
          <a:xfrm>
            <a:off x="623359" y="1700214"/>
            <a:ext cx="10945284" cy="4033043"/>
          </a:xfrm>
        </p:spPr>
        <p:txBody>
          <a:bodyPr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4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3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_Obraz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3"/>
          </p:nvPr>
        </p:nvSpPr>
        <p:spPr>
          <a:xfrm>
            <a:off x="623359" y="1700214"/>
            <a:ext cx="10945284" cy="4033043"/>
          </a:xfrm>
        </p:spPr>
        <p:txBody>
          <a:bodyPr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11"/>
          <p:cNvSpPr>
            <a:spLocks noGrp="1"/>
          </p:cNvSpPr>
          <p:nvPr>
            <p:ph sz="quarter" idx="14"/>
          </p:nvPr>
        </p:nvSpPr>
        <p:spPr>
          <a:xfrm>
            <a:off x="624418" y="836712"/>
            <a:ext cx="10943167" cy="576064"/>
          </a:xfrm>
        </p:spPr>
        <p:txBody>
          <a:bodyPr>
            <a:noAutofit/>
          </a:bodyPr>
          <a:lstStyle>
            <a:lvl1pPr>
              <a:defRPr sz="3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Picture 2" descr="D:\logoPNG_bez_napis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165" y="0"/>
            <a:ext cx="1373835" cy="620688"/>
          </a:xfrm>
          <a:prstGeom prst="rect">
            <a:avLst/>
          </a:prstGeom>
          <a:noFill/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30005-8415-49B5-974C-B0A8B464D291}" type="slidenum">
              <a:rPr lang="pl-PL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ymbol zastępczy tabeli 13"/>
          <p:cNvSpPr>
            <a:spLocks noGrp="1"/>
          </p:cNvSpPr>
          <p:nvPr>
            <p:ph type="tbl" sz="quarter" idx="13"/>
          </p:nvPr>
        </p:nvSpPr>
        <p:spPr>
          <a:xfrm>
            <a:off x="623359" y="1700214"/>
            <a:ext cx="10945284" cy="4033043"/>
          </a:xfrm>
        </p:spPr>
        <p:txBody>
          <a:bodyPr/>
          <a:lstStyle/>
          <a:p>
            <a:r>
              <a:rPr lang="pl-PL" dirty="0"/>
              <a:t>Kliknij ikonę, aby dodać tabelę</a:t>
            </a:r>
          </a:p>
        </p:txBody>
      </p:sp>
      <p:sp>
        <p:nvSpPr>
          <p:cNvPr id="16" name="Symbol zastępczy zawartości 16"/>
          <p:cNvSpPr>
            <a:spLocks noGrp="1"/>
          </p:cNvSpPr>
          <p:nvPr>
            <p:ph sz="quarter" idx="14"/>
          </p:nvPr>
        </p:nvSpPr>
        <p:spPr>
          <a:xfrm>
            <a:off x="624418" y="5805488"/>
            <a:ext cx="10943167" cy="360362"/>
          </a:xfrm>
        </p:spPr>
        <p:txBody>
          <a:bodyPr>
            <a:noAutofit/>
          </a:bodyPr>
          <a:lstStyle>
            <a:lvl1pPr algn="just">
              <a:defRPr sz="20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623393" y="6381328"/>
            <a:ext cx="1164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pl-PL" sz="16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0" y="1196752"/>
            <a:ext cx="12192000" cy="144016"/>
          </a:xfrm>
          <a:prstGeom prst="rect">
            <a:avLst/>
          </a:prstGeom>
          <a:gradFill flip="none" rotWithShape="1">
            <a:gsLst>
              <a:gs pos="0">
                <a:srgbClr val="6EC72E"/>
              </a:gs>
              <a:gs pos="50000">
                <a:srgbClr val="6EC72E">
                  <a:alpha val="7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pl-P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26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 descr="im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9182" y="2852738"/>
            <a:ext cx="7366001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 descr="WUTBS_pl_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2444" y="1160463"/>
            <a:ext cx="3164681" cy="10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8" descr="P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657" y="0"/>
            <a:ext cx="2482850" cy="47180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UTBS_0000_PL-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356394"/>
            <a:ext cx="1625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30701" y="81280"/>
            <a:ext cx="1477958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4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panose="020B06040202020202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60402020202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60402020202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60402020202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604020202020204" charset="0"/>
        </a:defRPr>
      </a:lvl5pPr>
      <a:lvl6pPr marL="228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685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71450" indent="-1714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604020202020204" charset="0"/>
        </a:defRPr>
      </a:lvl1pPr>
      <a:lvl2pPr marL="371475" indent="-142875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604020202020204" charset="0"/>
        </a:defRPr>
      </a:lvl2pPr>
      <a:lvl3pPr marL="571500" indent="-1143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604020202020204" charset="0"/>
        </a:defRPr>
      </a:lvl3pPr>
      <a:lvl4pPr marL="800100" indent="-1143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604020202020204" charset="0"/>
        </a:defRPr>
      </a:lvl4pPr>
      <a:lvl5pPr marL="1028700" indent="-1143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604020202020204" charset="0"/>
        </a:defRPr>
      </a:lvl5pPr>
      <a:lvl6pPr marL="228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r>
              <a:rPr lang="pl-PL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pl-PL" kern="1200" dirty="0">
              <a:solidFill>
                <a:prstClr val="white">
                  <a:lumMod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5E30005-8415-49B5-974C-B0A8B464D291}" type="slidenum">
              <a:rPr lang="pl-PL" kern="120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pl-PL" kern="1200" dirty="0">
              <a:solidFill>
                <a:prstClr val="white">
                  <a:lumMod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D:\logoPNG_bez_napisu.pn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119757" y="0"/>
            <a:ext cx="1072243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9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9" r:id="rId16"/>
    <p:sldLayoutId id="2147483745" r:id="rId17"/>
    <p:sldLayoutId id="2147483746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r>
              <a:rPr lang="pl-PL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www.ieo.pl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pl-PL" kern="1200" dirty="0">
              <a:solidFill>
                <a:prstClr val="white">
                  <a:lumMod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5E30005-8415-49B5-974C-B0A8B464D291}" type="slidenum">
              <a:rPr lang="pl-PL" kern="120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pl-PL" kern="1200" dirty="0">
              <a:solidFill>
                <a:prstClr val="white">
                  <a:lumMod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2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4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wisniewski@ieo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2693198" y="3969786"/>
            <a:ext cx="6020201" cy="1224136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Konrad Wiśniewski* &amp; Grzegorz Wiśniewski </a:t>
            </a:r>
          </a:p>
          <a:p>
            <a:pPr algn="ctr"/>
            <a:endParaRPr lang="pl-PL" b="1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Institute for Renewable Energy  </a:t>
            </a:r>
          </a:p>
          <a:p>
            <a:pPr algn="ctr"/>
            <a:r>
              <a:rPr lang="pl-PL" sz="2000" dirty="0"/>
              <a:t>Instytut Energetyki Odnawialnej (IEO) </a:t>
            </a:r>
          </a:p>
          <a:p>
            <a:pPr algn="ctr"/>
            <a:endParaRPr lang="pl-PL" sz="1200" dirty="0">
              <a:hlinkClick r:id="rId3"/>
            </a:endParaRPr>
          </a:p>
          <a:p>
            <a:pPr algn="ctr"/>
            <a:endParaRPr lang="pl-PL" sz="1800" dirty="0">
              <a:hlinkClick r:id="rId3"/>
            </a:endParaRPr>
          </a:p>
          <a:p>
            <a:pPr algn="ctr"/>
            <a:r>
              <a:rPr lang="pl-PL" sz="1600" dirty="0">
                <a:hlinkClick r:id="rId3"/>
              </a:rPr>
              <a:t>*</a:t>
            </a:r>
            <a:r>
              <a:rPr lang="pl-PL" sz="1800" dirty="0">
                <a:hlinkClick r:id="rId3"/>
              </a:rPr>
              <a:t> kwisniewski@ieo.pl</a:t>
            </a:r>
            <a:endParaRPr lang="pl-PL" sz="1800" dirty="0"/>
          </a:p>
        </p:txBody>
      </p:sp>
      <p:sp>
        <p:nvSpPr>
          <p:cNvPr id="3" name="Prostokąt 2"/>
          <p:cNvSpPr/>
          <p:nvPr/>
        </p:nvSpPr>
        <p:spPr>
          <a:xfrm>
            <a:off x="633046" y="2090260"/>
            <a:ext cx="10296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The emerging Polish photovoltaic market </a:t>
            </a:r>
            <a:r>
              <a:rPr lang="en-US" sz="3200" dirty="0"/>
              <a:t> </a:t>
            </a:r>
          </a:p>
          <a:p>
            <a:pPr algn="ctr"/>
            <a:r>
              <a:rPr lang="pl-PL" sz="3200" dirty="0"/>
              <a:t>Wschodzący rynek fotowoltaiczny w Polsce</a:t>
            </a:r>
            <a:endParaRPr lang="en-US" sz="3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0" y="0"/>
            <a:ext cx="8954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Renewable Energy in Poland-Opportunities and Challenges ahead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Conference organised by Eurofores in cooperation with the Polish Parliament </a:t>
            </a:r>
          </a:p>
          <a:p>
            <a:r>
              <a:rPr lang="en-US" sz="1600" dirty="0"/>
              <a:t>6</a:t>
            </a:r>
            <a:r>
              <a:rPr lang="pl-PL" sz="1600" dirty="0"/>
              <a:t>/10/</a:t>
            </a:r>
            <a:r>
              <a:rPr lang="en-US" sz="1600" dirty="0"/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207718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00483" y="176328"/>
            <a:ext cx="10042278" cy="892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pl-PL" sz="3200" dirty="0">
                <a:solidFill>
                  <a:prstClr val="black"/>
                </a:solidFill>
              </a:rPr>
              <a:t>Plany produkcyjne polskiego przemysłu fotowoltaicznego</a:t>
            </a:r>
            <a:endParaRPr lang="pl-PL" sz="2000" b="0" i="1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96" y="1567543"/>
            <a:ext cx="6968638" cy="237701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5" y="4293097"/>
            <a:ext cx="6764824" cy="16555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246" y="1567543"/>
            <a:ext cx="3084591" cy="41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68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616" y="203721"/>
            <a:ext cx="11621626" cy="814400"/>
          </a:xfrm>
        </p:spPr>
        <p:txBody>
          <a:bodyPr>
            <a:noAutofit/>
          </a:bodyPr>
          <a:lstStyle/>
          <a:p>
            <a:r>
              <a:rPr lang="pl-PL" sz="2800" dirty="0"/>
              <a:t>Wskaźnik (dobrej) koniunktury na rynku fotowoltaicznym  </a:t>
            </a:r>
            <a:endParaRPr lang="en-US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37D1F3-42F8-48FE-9942-BE9B98C3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8" y="2210637"/>
            <a:ext cx="7633763" cy="343653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663E2E1-E6AA-4B3D-9CE2-F37BE9ADAB3D}"/>
              </a:ext>
            </a:extLst>
          </p:cNvPr>
          <p:cNvSpPr txBox="1"/>
          <p:nvPr/>
        </p:nvSpPr>
        <p:spPr>
          <a:xfrm>
            <a:off x="7706277" y="1424150"/>
            <a:ext cx="4372512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pl-PL" sz="1800" b="1" dirty="0"/>
              <a:t>Wskaźnik koniunktury rynku fotowoltaiki w Polsce</a:t>
            </a:r>
          </a:p>
          <a:p>
            <a:pPr algn="just">
              <a:buClrTx/>
              <a:buFontTx/>
              <a:buNone/>
            </a:pPr>
            <a:endParaRPr lang="pl-PL" sz="1800" dirty="0"/>
          </a:p>
          <a:p>
            <a:pPr algn="just">
              <a:buClrTx/>
              <a:buFontTx/>
              <a:buNone/>
            </a:pPr>
            <a:r>
              <a:rPr lang="pl-PL" sz="1800" dirty="0"/>
              <a:t>Indeks giełdowy I</a:t>
            </a:r>
            <a:r>
              <a:rPr lang="pl-PL" sz="1800" b="1" dirty="0"/>
              <a:t>EO_PV</a:t>
            </a:r>
            <a:r>
              <a:rPr lang="pl-PL" sz="1800" dirty="0"/>
              <a:t> obejmuje notowania od początku 2019 roku. Indeks skupia w sobie notowania spółek PV działających na GPW. </a:t>
            </a:r>
          </a:p>
          <a:p>
            <a:pPr algn="just">
              <a:buClrTx/>
              <a:buFontTx/>
              <a:buNone/>
            </a:pPr>
            <a:endParaRPr lang="pl-PL" sz="1800" dirty="0"/>
          </a:p>
          <a:p>
            <a:pPr>
              <a:buClrTx/>
              <a:buFontTx/>
              <a:buNone/>
            </a:pPr>
            <a:endParaRPr lang="pl-PL" sz="1800" dirty="0"/>
          </a:p>
          <a:p>
            <a:pPr algn="just">
              <a:buClrTx/>
              <a:buFontTx/>
              <a:buNone/>
            </a:pPr>
            <a:r>
              <a:rPr lang="pl-PL" sz="1800" dirty="0"/>
              <a:t>Od początku 2019 indeks WIG Energia stracił na wartości </a:t>
            </a:r>
            <a:r>
              <a:rPr lang="pl-PL" sz="1800" b="1" dirty="0"/>
              <a:t>o 27% </a:t>
            </a:r>
            <a:r>
              <a:rPr lang="pl-PL" sz="1800" dirty="0"/>
              <a:t>natomiast indeks IEO_PV powiększył swoją wartość o ponad </a:t>
            </a:r>
            <a:r>
              <a:rPr lang="pl-PL" sz="1800" b="1" dirty="0"/>
              <a:t>800% </a:t>
            </a:r>
            <a:r>
              <a:rPr lang="pl-PL" sz="1800" dirty="0"/>
              <a:t>(stan na koniec września 2020). </a:t>
            </a:r>
          </a:p>
          <a:p>
            <a:pPr algn="just">
              <a:buClrTx/>
              <a:buFontTx/>
              <a:buNone/>
            </a:pPr>
            <a:endParaRPr lang="pl-PL" sz="1800" dirty="0"/>
          </a:p>
          <a:p>
            <a:pPr algn="just">
              <a:buClrTx/>
              <a:buFontTx/>
              <a:buNone/>
            </a:pPr>
            <a:r>
              <a:rPr lang="pl-PL" sz="1800" dirty="0"/>
              <a:t>Indeks pokazuje że w kierunku zielnej energetyki, której znakiem rozpoznawczym jest fotowoltaika zwrócili się inwestorzy giełdowi, w tym szerokie rzesze inwestorów indywidulanych. </a:t>
            </a:r>
            <a:endParaRPr lang="pl-PL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2432C51-1077-4C2D-A3D2-AD5099B16EDA}"/>
              </a:ext>
            </a:extLst>
          </p:cNvPr>
          <p:cNvSpPr txBox="1"/>
          <p:nvPr/>
        </p:nvSpPr>
        <p:spPr>
          <a:xfrm>
            <a:off x="579896" y="6264705"/>
            <a:ext cx="3303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Więcej na: </a:t>
            </a:r>
            <a:r>
              <a:rPr lang="en-US" dirty="0"/>
              <a:t>ieo.pl/</a:t>
            </a:r>
            <a:r>
              <a:rPr lang="en-US" dirty="0" err="1"/>
              <a:t>pl</a:t>
            </a:r>
            <a:r>
              <a:rPr lang="en-US" dirty="0"/>
              <a:t>/</a:t>
            </a:r>
            <a:r>
              <a:rPr lang="en-US" dirty="0" err="1"/>
              <a:t>indeks-pv</a:t>
            </a:r>
            <a:r>
              <a:rPr lang="pl-P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6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110532" y="196466"/>
            <a:ext cx="10233940" cy="8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/>
              <a:t>Moc zainstalowana w PV w Polsce</a:t>
            </a:r>
            <a:br>
              <a:rPr lang="pl-PL" sz="3200" b="1" dirty="0"/>
            </a:br>
            <a:r>
              <a:rPr lang="pl-PL" sz="2000" i="1" dirty="0"/>
              <a:t>źródło: opracowanie IEO 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BD7AEE59-FE01-4455-B4B5-9ED8F9B02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544802"/>
              </p:ext>
            </p:extLst>
          </p:nvPr>
        </p:nvGraphicFramePr>
        <p:xfrm>
          <a:off x="1698171" y="1416818"/>
          <a:ext cx="8450664" cy="509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0244144" y="2105995"/>
            <a:ext cx="72008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Wkład</a:t>
            </a:r>
          </a:p>
          <a:p>
            <a:pPr algn="ctr"/>
            <a:r>
              <a:rPr lang="pl-PL" sz="900" dirty="0"/>
              <a:t>„Mój Prąd”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08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/>
        </p:nvSpPr>
        <p:spPr>
          <a:xfrm>
            <a:off x="10200456" y="1140220"/>
            <a:ext cx="144016" cy="144016"/>
          </a:xfrm>
          <a:prstGeom prst="ellipse">
            <a:avLst/>
          </a:prstGeom>
          <a:solidFill>
            <a:srgbClr val="18468B"/>
          </a:solidFill>
          <a:ln>
            <a:solidFill>
              <a:srgbClr val="184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241160" y="196466"/>
            <a:ext cx="9959296" cy="8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pl-PL" sz="4400" dirty="0">
                <a:latin typeface="Calibri"/>
              </a:rPr>
              <a:t>Polski rynek na tle UE</a:t>
            </a:r>
          </a:p>
        </p:txBody>
      </p:sp>
      <p:pic>
        <p:nvPicPr>
          <p:cNvPr id="8" name="Obraz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8607" y="1670822"/>
            <a:ext cx="8129116" cy="491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33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-17953" y="262425"/>
            <a:ext cx="10467584" cy="768350"/>
          </a:xfrm>
        </p:spPr>
        <p:txBody>
          <a:bodyPr>
            <a:normAutofit fontScale="90000"/>
          </a:bodyPr>
          <a:lstStyle/>
          <a:p>
            <a:r>
              <a:rPr lang="pl-PL" altLang="pl-PL" sz="4000" dirty="0">
                <a:solidFill>
                  <a:schemeClr val="tx1"/>
                </a:solidFill>
              </a:rPr>
              <a:t>Nowa wersja Polityki Energetycznej Polski do 2040r.</a:t>
            </a:r>
            <a:br>
              <a:rPr lang="pl-PL" altLang="pl-PL" dirty="0">
                <a:solidFill>
                  <a:schemeClr val="tx1"/>
                </a:solidFill>
              </a:rPr>
            </a:br>
            <a:r>
              <a:rPr lang="pl-PL" altLang="pl-PL" dirty="0">
                <a:solidFill>
                  <a:schemeClr val="tx1"/>
                </a:solidFill>
              </a:rPr>
              <a:t>-cele coraz bardziej nakierowane na OZE i  fotowoltaiką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53" y="1770380"/>
            <a:ext cx="7435796" cy="480508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0D9862-7B80-4A1E-ADEB-E7CEFD852B9B}"/>
              </a:ext>
            </a:extLst>
          </p:cNvPr>
          <p:cNvSpPr txBox="1"/>
          <p:nvPr/>
        </p:nvSpPr>
        <p:spPr>
          <a:xfrm>
            <a:off x="7417843" y="3249590"/>
            <a:ext cx="4674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800" b="1" dirty="0"/>
              <a:t>PEP2040</a:t>
            </a:r>
            <a:r>
              <a:rPr lang="pl-PL" sz="1800" dirty="0"/>
              <a:t> zakłada pięciokrotne zwiększenie liczby prosumentów (fotowoltaicznych) </a:t>
            </a:r>
          </a:p>
          <a:p>
            <a:pPr algn="ctr"/>
            <a:r>
              <a:rPr lang="pl-PL" sz="1800" dirty="0"/>
              <a:t>z </a:t>
            </a:r>
            <a:r>
              <a:rPr lang="pl-PL" sz="1800" b="1" dirty="0"/>
              <a:t>260 </a:t>
            </a:r>
            <a:r>
              <a:rPr lang="pl-PL" sz="1800" b="1" dirty="0" err="1"/>
              <a:t>tys</a:t>
            </a:r>
            <a:r>
              <a:rPr lang="pl-PL" sz="1800" b="1" dirty="0"/>
              <a:t>*</a:t>
            </a:r>
            <a:r>
              <a:rPr lang="pl-PL" sz="1800" dirty="0"/>
              <a:t>. w 9’2020r. do </a:t>
            </a:r>
            <a:r>
              <a:rPr lang="pl-PL" sz="1800" b="1" dirty="0"/>
              <a:t>1 mln </a:t>
            </a:r>
            <a:r>
              <a:rPr lang="pl-PL" sz="1800" dirty="0"/>
              <a:t>w 12’2030r. </a:t>
            </a:r>
            <a:endParaRPr lang="en-GB" sz="1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417843" y="4266194"/>
            <a:ext cx="467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* tzw. „poprawa prosumencka” do ustawy o OZE z 2’2015r. zakładała, że w 2020r będzie 200 tys. prosumentów, ale w 2016 roku została odrzucona jako nazbyt ambitna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333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78379" y="91758"/>
            <a:ext cx="11355979" cy="1143000"/>
          </a:xfrm>
        </p:spPr>
        <p:txBody>
          <a:bodyPr>
            <a:normAutofit/>
          </a:bodyPr>
          <a:lstStyle/>
          <a:p>
            <a:r>
              <a:rPr lang="pl-PL" dirty="0"/>
              <a:t>Porozumienia sektorowe rządu RP </a:t>
            </a:r>
            <a:r>
              <a:rPr lang="pl-PL" dirty="0">
                <a:solidFill>
                  <a:srgbClr val="00B050"/>
                </a:solidFill>
              </a:rPr>
              <a:t>z branżą PV</a:t>
            </a:r>
            <a:br>
              <a:rPr lang="pl-PL" sz="3200" dirty="0">
                <a:solidFill>
                  <a:srgbClr val="00B050"/>
                </a:solidFill>
              </a:rPr>
            </a:br>
            <a:r>
              <a:rPr lang="pl-PL" sz="3200" dirty="0"/>
              <a:t>- przejaw poparcia rządu dla fotowoltaiki  </a:t>
            </a:r>
            <a:endParaRPr lang="en-US" sz="3200" b="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DFEB9CF-521D-4BEB-B52D-7E8869846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79" y="1517301"/>
            <a:ext cx="6382007" cy="509248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pole tekstowe 2"/>
          <p:cNvSpPr txBox="1"/>
          <p:nvPr/>
        </p:nvSpPr>
        <p:spPr>
          <a:xfrm>
            <a:off x="8370278" y="2351314"/>
            <a:ext cx="3185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Inne  listy intencyjne rządu RP dot. partnerstw w ramach realizacji Europejskiego Zielonego  Ładu: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Porozumienie wodorowe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Porozumienie w sprawie morskiej energetyki wiatrowej</a:t>
            </a:r>
          </a:p>
        </p:txBody>
      </p:sp>
    </p:spTree>
    <p:extLst>
      <p:ext uri="{BB962C8B-B14F-4D97-AF65-F5344CB8AC3E}">
        <p14:creationId xmlns:p14="http://schemas.microsoft.com/office/powerpoint/2010/main" val="212367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86416" y="104408"/>
            <a:ext cx="10466363" cy="814400"/>
          </a:xfrm>
        </p:spPr>
        <p:txBody>
          <a:bodyPr>
            <a:normAutofit fontScale="90000"/>
          </a:bodyPr>
          <a:lstStyle/>
          <a:p>
            <a:r>
              <a:rPr lang="pl-PL" dirty="0"/>
              <a:t>Scenariusz inwestycyjny IEO dla elektroenergetyki do 2030r.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068357"/>
            <a:ext cx="12192000" cy="603750"/>
          </a:xfrm>
        </p:spPr>
        <p:txBody>
          <a:bodyPr>
            <a:noAutofit/>
          </a:bodyPr>
          <a:lstStyle/>
          <a:p>
            <a:pPr marL="0" indent="0"/>
            <a:r>
              <a:rPr lang="pl-PL" sz="1600" dirty="0"/>
              <a:t>Udział energii OZE w 2030 roku: 40% (średnia w UE) </a:t>
            </a:r>
          </a:p>
          <a:p>
            <a:pPr marL="0" indent="0"/>
            <a:r>
              <a:rPr lang="pl-PL" sz="1600" dirty="0"/>
              <a:t>Szynki wzrost mocy w </a:t>
            </a:r>
            <a:r>
              <a:rPr lang="pl-PL" sz="1600" b="1" dirty="0">
                <a:solidFill>
                  <a:srgbClr val="92D050"/>
                </a:solidFill>
              </a:rPr>
              <a:t>farmach PV dzięki </a:t>
            </a:r>
            <a:r>
              <a:rPr lang="pl-PL" sz="1600" dirty="0"/>
              <a:t>systemowi aukcyjnemu - od 2026r. moc farm PV będzie wyższa niż moc PV w instalacjach prosumenckich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FD13D4F4-CBC6-41D9-BB16-2A47FB11F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948527"/>
              </p:ext>
            </p:extLst>
          </p:nvPr>
        </p:nvGraphicFramePr>
        <p:xfrm>
          <a:off x="1728317" y="1329506"/>
          <a:ext cx="7881894" cy="442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029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609600" y="223320"/>
            <a:ext cx="10061575" cy="768350"/>
          </a:xfrm>
        </p:spPr>
        <p:txBody>
          <a:bodyPr>
            <a:normAutofit/>
          </a:bodyPr>
          <a:lstStyle/>
          <a:p>
            <a:r>
              <a:rPr lang="pl-PL" altLang="pl-PL" dirty="0">
                <a:solidFill>
                  <a:schemeClr val="tx1"/>
                </a:solidFill>
              </a:rPr>
              <a:t>Rozwijane projekty farm fotowoltaicznych w Polsce</a:t>
            </a:r>
            <a:endParaRPr lang="pl-PL" altLang="pl-PL" sz="1600" i="1" dirty="0">
              <a:solidFill>
                <a:schemeClr val="tx1"/>
              </a:solidFill>
            </a:endParaRPr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Samodzielność Energetyczna Gmin | 29.09.2020</a:t>
            </a:r>
          </a:p>
        </p:txBody>
      </p:sp>
      <p:pic>
        <p:nvPicPr>
          <p:cNvPr id="26631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1263"/>
            <a:ext cx="5839257" cy="5368501"/>
          </a:xfrm>
        </p:spPr>
      </p:pic>
      <p:sp>
        <p:nvSpPr>
          <p:cNvPr id="26632" name="pole tekstowe 11"/>
          <p:cNvSpPr txBox="1">
            <a:spLocks noChangeArrowheads="1"/>
          </p:cNvSpPr>
          <p:nvPr/>
        </p:nvSpPr>
        <p:spPr bwMode="auto">
          <a:xfrm>
            <a:off x="6609794" y="6056544"/>
            <a:ext cx="4735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 i="1" dirty="0"/>
              <a:t>Źródło: baza danych IEO </a:t>
            </a:r>
          </a:p>
          <a:p>
            <a:r>
              <a:rPr lang="pl-PL" altLang="pl-PL" sz="1400" i="1" dirty="0"/>
              <a:t>projektów farm fotowoltaicznych; stan na lipiec 2020</a:t>
            </a:r>
          </a:p>
        </p:txBody>
      </p:sp>
      <p:sp>
        <p:nvSpPr>
          <p:cNvPr id="26633" name="Prostokąt 12"/>
          <p:cNvSpPr>
            <a:spLocks noChangeArrowheads="1"/>
          </p:cNvSpPr>
          <p:nvPr/>
        </p:nvSpPr>
        <p:spPr bwMode="auto">
          <a:xfrm>
            <a:off x="6875462" y="1536810"/>
            <a:ext cx="4470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altLang="pl-PL" sz="2000" b="1" dirty="0"/>
              <a:t>4,6 GW </a:t>
            </a:r>
            <a:r>
              <a:rPr lang="pl-PL" altLang="pl-PL" sz="2000" dirty="0"/>
              <a:t>mocy w projektach PV </a:t>
            </a:r>
            <a:r>
              <a:rPr lang="pl-PL" altLang="pl-PL" sz="2000" b="1" dirty="0"/>
              <a:t>możliwych do realizacji </a:t>
            </a:r>
            <a:r>
              <a:rPr lang="pl-PL" altLang="pl-PL" sz="2000" dirty="0"/>
              <a:t>w Polsce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altLang="pl-PL" sz="2000" dirty="0"/>
              <a:t>3744 projekty ma wydane warunki przyłączenia do sieci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altLang="pl-PL" sz="2000" dirty="0"/>
              <a:t>1106 projektów z wydanym pozwoleniem budowlanym o łącznej mocy 1,23 GW </a:t>
            </a:r>
          </a:p>
        </p:txBody>
      </p:sp>
    </p:spTree>
    <p:extLst>
      <p:ext uri="{BB962C8B-B14F-4D97-AF65-F5344CB8AC3E}">
        <p14:creationId xmlns:p14="http://schemas.microsoft.com/office/powerpoint/2010/main" val="229075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130" y="3821005"/>
            <a:ext cx="7730532" cy="303699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37" y="310344"/>
            <a:ext cx="11443063" cy="814400"/>
          </a:xfrm>
        </p:spPr>
        <p:txBody>
          <a:bodyPr>
            <a:normAutofit/>
          </a:bodyPr>
          <a:lstStyle/>
          <a:p>
            <a:r>
              <a:rPr lang="pl-PL" dirty="0"/>
              <a:t>Roczne nakłady na OZE do 2025 i 2030 roku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39337" y="4554845"/>
            <a:ext cx="405729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800" dirty="0"/>
              <a:t>Łączny koszt inwestycji w OZE w latach </a:t>
            </a:r>
            <a:r>
              <a:rPr lang="pl-PL" sz="1800" b="1" dirty="0"/>
              <a:t>2020 – 2025  </a:t>
            </a:r>
            <a:r>
              <a:rPr lang="pl-PL" sz="1800" dirty="0"/>
              <a:t>60 mld PLN</a:t>
            </a:r>
          </a:p>
          <a:p>
            <a:r>
              <a:rPr lang="pl-PL" sz="1800" dirty="0"/>
              <a:t> </a:t>
            </a:r>
          </a:p>
          <a:p>
            <a:r>
              <a:rPr lang="pl-PL" sz="1800" dirty="0"/>
              <a:t>w tym - </a:t>
            </a:r>
            <a:r>
              <a:rPr lang="pl-PL" sz="1800" b="1" dirty="0"/>
              <a:t>21 mld PLN na inwestycje PV (5 mld zł w 2020 roku) 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7" y="1429397"/>
            <a:ext cx="7297374" cy="23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9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CE160-156C-4989-BDD9-646739E5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344"/>
            <a:ext cx="11582400" cy="814400"/>
          </a:xfrm>
        </p:spPr>
        <p:txBody>
          <a:bodyPr>
            <a:normAutofit/>
          </a:bodyPr>
          <a:lstStyle/>
          <a:p>
            <a:r>
              <a:rPr lang="pl-PL" sz="3200" dirty="0"/>
              <a:t>Rozwijany łańcuch dostaw technologii w polskiej branży PV</a:t>
            </a:r>
            <a:endParaRPr lang="en-GB" sz="3200" dirty="0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656E5D86-7136-4E10-B768-D6269287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2082417"/>
            <a:ext cx="1092041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E7B0E62A-F726-4D60-8270-883AE5642EDC}"/>
              </a:ext>
            </a:extLst>
          </p:cNvPr>
          <p:cNvSpPr/>
          <p:nvPr/>
        </p:nvSpPr>
        <p:spPr>
          <a:xfrm>
            <a:off x="2346960" y="2082417"/>
            <a:ext cx="6085840" cy="416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6D3C296-950B-4920-A649-941DD20389B5}"/>
              </a:ext>
            </a:extLst>
          </p:cNvPr>
          <p:cNvSpPr txBox="1"/>
          <p:nvPr/>
        </p:nvSpPr>
        <p:spPr>
          <a:xfrm>
            <a:off x="741680" y="2753360"/>
            <a:ext cx="1794034" cy="523220"/>
          </a:xfrm>
          <a:prstGeom prst="rect">
            <a:avLst/>
          </a:prstGeom>
          <a:solidFill>
            <a:srgbClr val="FFF6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Dante" panose="02020502050200020203" pitchFamily="18" charset="0"/>
                <a:cs typeface="Biome" panose="020B0502040204020203" pitchFamily="34" charset="0"/>
              </a:rPr>
              <a:t>Gigafabryka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Dante" panose="02020502050200020203" pitchFamily="18" charset="0"/>
                <a:cs typeface="Biome" panose="020B0502040204020203" pitchFamily="34" charset="0"/>
              </a:rPr>
              <a:t> ogniw słonecznych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Dante" panose="02020502050200020203" pitchFamily="18" charset="0"/>
              <a:cs typeface="Biome" panose="020B0502040204020203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DA367E-4E6E-4C17-A3BD-E129D7F248D6}"/>
              </a:ext>
            </a:extLst>
          </p:cNvPr>
          <p:cNvSpPr txBox="1"/>
          <p:nvPr/>
        </p:nvSpPr>
        <p:spPr>
          <a:xfrm>
            <a:off x="3088640" y="2743200"/>
            <a:ext cx="1641634" cy="523220"/>
          </a:xfrm>
          <a:prstGeom prst="rect">
            <a:avLst/>
          </a:prstGeom>
          <a:solidFill>
            <a:srgbClr val="FFF6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Dante" panose="02020502050200020203" pitchFamily="18" charset="0"/>
                <a:cs typeface="Biome" panose="020B0502040204020203" pitchFamily="34" charset="0"/>
              </a:rPr>
              <a:t>Moduły fotowoltaiczne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Dante" panose="02020502050200020203" pitchFamily="18" charset="0"/>
              <a:cs typeface="Biome" panose="020B050204020402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9B8B8B4-9D9B-44E0-B0B4-4D3C83B180F5}"/>
              </a:ext>
            </a:extLst>
          </p:cNvPr>
          <p:cNvSpPr txBox="1"/>
          <p:nvPr/>
        </p:nvSpPr>
        <p:spPr>
          <a:xfrm>
            <a:off x="5283200" y="2828330"/>
            <a:ext cx="1641634" cy="323165"/>
          </a:xfrm>
          <a:prstGeom prst="rect">
            <a:avLst/>
          </a:prstGeom>
          <a:solidFill>
            <a:srgbClr val="FFF6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>
                <a:solidFill>
                  <a:schemeClr val="tx2">
                    <a:lumMod val="75000"/>
                  </a:schemeClr>
                </a:solidFill>
                <a:latin typeface="Dante" panose="02020502050200020203" pitchFamily="18" charset="0"/>
                <a:cs typeface="Biome" panose="020B0502040204020203" pitchFamily="34" charset="0"/>
              </a:rPr>
              <a:t>Mocowania</a:t>
            </a:r>
            <a:endParaRPr lang="en-GB" sz="1500" b="1" dirty="0">
              <a:solidFill>
                <a:schemeClr val="tx2">
                  <a:lumMod val="75000"/>
                </a:schemeClr>
              </a:solidFill>
              <a:latin typeface="Dante" panose="02020502050200020203" pitchFamily="18" charset="0"/>
              <a:cs typeface="Biome" panose="020B050204020402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8AEF2B3-CC7F-4C86-A6C9-1C73E02BC42A}"/>
              </a:ext>
            </a:extLst>
          </p:cNvPr>
          <p:cNvSpPr txBox="1"/>
          <p:nvPr/>
        </p:nvSpPr>
        <p:spPr>
          <a:xfrm>
            <a:off x="7498080" y="2828329"/>
            <a:ext cx="1641634" cy="323165"/>
          </a:xfrm>
          <a:prstGeom prst="rect">
            <a:avLst/>
          </a:prstGeom>
          <a:solidFill>
            <a:srgbClr val="FFF6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>
                <a:solidFill>
                  <a:schemeClr val="tx2">
                    <a:lumMod val="75000"/>
                  </a:schemeClr>
                </a:solidFill>
                <a:latin typeface="Dante" panose="02020502050200020203" pitchFamily="18" charset="0"/>
                <a:cs typeface="Biome" panose="020B0502040204020203" pitchFamily="34" charset="0"/>
              </a:rPr>
              <a:t>Magazyny</a:t>
            </a:r>
            <a:endParaRPr lang="en-GB" sz="1500" b="1" dirty="0">
              <a:solidFill>
                <a:schemeClr val="tx2">
                  <a:lumMod val="75000"/>
                </a:schemeClr>
              </a:solidFill>
              <a:latin typeface="Dante" panose="02020502050200020203" pitchFamily="18" charset="0"/>
              <a:cs typeface="Biome" panose="020B050204020402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D2B9F59-B1DB-432B-97D8-83B9B26F9E6A}"/>
              </a:ext>
            </a:extLst>
          </p:cNvPr>
          <p:cNvSpPr txBox="1"/>
          <p:nvPr/>
        </p:nvSpPr>
        <p:spPr>
          <a:xfrm>
            <a:off x="9723120" y="2758718"/>
            <a:ext cx="1641634" cy="523220"/>
          </a:xfrm>
          <a:prstGeom prst="rect">
            <a:avLst/>
          </a:prstGeom>
          <a:solidFill>
            <a:srgbClr val="FFF6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Dante" panose="02020502050200020203" pitchFamily="18" charset="0"/>
                <a:cs typeface="Biome" panose="020B0502040204020203" pitchFamily="34" charset="0"/>
              </a:rPr>
              <a:t>Akcesoria elektryczne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Dante" panose="02020502050200020203" pitchFamily="18" charset="0"/>
              <a:cs typeface="Biome" panose="020B050204020402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41680" y="1607736"/>
            <a:ext cx="889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Wiodące firmy produkujące w Polsce urządzenia dla branży PV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718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Tytul PL">
  <a:themeElements>
    <a:clrScheme name="Tytuł i podtytu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G_bialy">
  <a:themeElements>
    <a:clrScheme name="Tytuł i podtytu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ytuł i podtytuł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ytuł i podtytu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585</Words>
  <Application>Microsoft Office PowerPoint</Application>
  <PresentationFormat>Panoramiczny</PresentationFormat>
  <Paragraphs>81</Paragraphs>
  <Slides>11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Wingdings</vt:lpstr>
      <vt:lpstr>Dante</vt:lpstr>
      <vt:lpstr>Arial</vt:lpstr>
      <vt:lpstr>Calibri</vt:lpstr>
      <vt:lpstr>Gill Sans</vt:lpstr>
      <vt:lpstr>1_Tytul PL</vt:lpstr>
      <vt:lpstr>1_BG_bialy</vt:lpstr>
      <vt:lpstr>Motyw pakietu Office</vt:lpstr>
      <vt:lpstr>2_Motyw pakietu Office</vt:lpstr>
      <vt:lpstr>Prezentacja programu PowerPoint</vt:lpstr>
      <vt:lpstr>Prezentacja programu PowerPoint</vt:lpstr>
      <vt:lpstr>Prezentacja programu PowerPoint</vt:lpstr>
      <vt:lpstr>Nowa wersja Polityki Energetycznej Polski do 2040r. -cele coraz bardziej nakierowane na OZE i  fotowoltaiką </vt:lpstr>
      <vt:lpstr>Porozumienia sektorowe rządu RP z branżą PV - przejaw poparcia rządu dla fotowoltaiki  </vt:lpstr>
      <vt:lpstr>Scenariusz inwestycyjny IEO dla elektroenergetyki do 2030r.</vt:lpstr>
      <vt:lpstr>Rozwijane projekty farm fotowoltaicznych w Polsce</vt:lpstr>
      <vt:lpstr>Roczne nakłady na OZE do 2025 i 2030 roku </vt:lpstr>
      <vt:lpstr>Rozwijany łańcuch dostaw technologii w polskiej branży PV</vt:lpstr>
      <vt:lpstr>Prezentacja programu PowerPoint</vt:lpstr>
      <vt:lpstr>Wskaźnik (dobrej) koniunktury na rynku fotowoltaicznym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Olga Adamczyk</dc:creator>
  <cp:lastModifiedBy>Konrad Wiśniewski</cp:lastModifiedBy>
  <cp:revision>54</cp:revision>
  <dcterms:created xsi:type="dcterms:W3CDTF">2018-05-28T13:41:44Z</dcterms:created>
  <dcterms:modified xsi:type="dcterms:W3CDTF">2020-10-03T09:44:22Z</dcterms:modified>
</cp:coreProperties>
</file>