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7" r:id="rId2"/>
    <p:sldId id="457" r:id="rId3"/>
    <p:sldId id="469" r:id="rId4"/>
    <p:sldId id="470" r:id="rId5"/>
    <p:sldId id="468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Kajetanowicz" initials="KK" lastIdx="5" clrIdx="0">
    <p:extLst>
      <p:ext uri="{19B8F6BF-5375-455C-9EA6-DF929625EA0E}">
        <p15:presenceInfo xmlns:p15="http://schemas.microsoft.com/office/powerpoint/2012/main" userId="S::krzysztof@kajetanowicz.pl::36ba536d-04b5-427c-99af-10de4f271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89763" autoAdjust="0"/>
  </p:normalViewPr>
  <p:slideViewPr>
    <p:cSldViewPr snapToGrid="0">
      <p:cViewPr varScale="1">
        <p:scale>
          <a:sx n="74" d="100"/>
          <a:sy n="74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6C12881-F489-4DF3-9596-21ABF5A8A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402C999-F7EF-42F0-B203-FF55082928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D838-25BF-4025-872E-588574A50331}" type="datetimeFigureOut">
              <a:rPr lang="sk-SK" smtClean="0"/>
              <a:t>14. 10. 2020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BF6310B-EF8F-4257-B892-473CB73C55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5F644-2844-4AA6-B137-8317BBDFA5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5E28D-5078-421A-99C0-D6F768760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831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B54C-AD7F-4A97-8F40-701907CC1047}" type="datetimeFigureOut">
              <a:rPr lang="pl-PL" smtClean="0"/>
              <a:t>14.10.2020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BD722-D2F1-4658-8E22-75479911B8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17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D722-D2F1-4658-8E22-75479911B8E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1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D722-D2F1-4658-8E22-75479911B8E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7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D722-D2F1-4658-8E22-75479911B8E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15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BF7CB-141D-428C-8BF9-C7D4A491B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1051"/>
            <a:ext cx="9144000" cy="107768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27BE7E-C40A-4467-AF8A-03179E0D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66627"/>
            <a:ext cx="9144000" cy="4426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ADB0848-C405-4A17-A8C4-C5B629AA4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08539"/>
            <a:ext cx="4903343" cy="3677507"/>
          </a:xfrm>
          <a:prstGeom prst="rect">
            <a:avLst/>
          </a:prstGeom>
        </p:spPr>
      </p:pic>
      <p:sp>
        <p:nvSpPr>
          <p:cNvPr id="10" name="Shape 15">
            <a:extLst>
              <a:ext uri="{FF2B5EF4-FFF2-40B4-BE49-F238E27FC236}">
                <a16:creationId xmlns:a16="http://schemas.microsoft.com/office/drawing/2014/main" id="{0E2C36F8-EFA5-4C54-B45A-39CE553E03FC}"/>
              </a:ext>
            </a:extLst>
          </p:cNvPr>
          <p:cNvSpPr>
            <a:spLocks noChangeAspect="1"/>
          </p:cNvSpPr>
          <p:nvPr userDrawn="1"/>
        </p:nvSpPr>
        <p:spPr>
          <a:xfrm>
            <a:off x="10220905" y="357011"/>
            <a:ext cx="1628085" cy="9962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ACD7017-0988-4350-BA53-083EAA89F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3725"/>
          <a:stretch/>
        </p:blipFill>
        <p:spPr>
          <a:xfrm>
            <a:off x="5795010" y="1194701"/>
            <a:ext cx="5109210" cy="36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6">
            <a:extLst>
              <a:ext uri="{FF2B5EF4-FFF2-40B4-BE49-F238E27FC236}">
                <a16:creationId xmlns:a16="http://schemas.microsoft.com/office/drawing/2014/main" id="{260C8A26-0288-453E-BAD7-56A279929BB8}"/>
              </a:ext>
            </a:extLst>
          </p:cNvPr>
          <p:cNvCxnSpPr>
            <a:cxnSpLocks/>
          </p:cNvCxnSpPr>
          <p:nvPr userDrawn="1"/>
        </p:nvCxnSpPr>
        <p:spPr>
          <a:xfrm>
            <a:off x="76200" y="1281539"/>
            <a:ext cx="112776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DAC21839-7AB9-4FB6-A074-D9973528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0" y="189278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4DB8A4-9523-4802-89D2-CA54A026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10" y="1779110"/>
            <a:ext cx="10515600" cy="461758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DC7EEE-7E89-4E7D-B828-0154936E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7B20-1BDF-47EB-B232-17AB19B3954B}" type="datetime1">
              <a:rPr lang="pl-PL" smtClean="0"/>
              <a:t>14.10.2020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7B032C-6B0D-4640-92CE-A46E1BB2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91ED8C-3384-4F75-A541-5B5C64E0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F7B0-5CA4-4FF9-A892-4A66538D213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E7CD2920-0968-41D3-BC5F-EF506BCD5399}"/>
              </a:ext>
            </a:extLst>
          </p:cNvPr>
          <p:cNvSpPr>
            <a:spLocks noChangeAspect="1"/>
          </p:cNvSpPr>
          <p:nvPr userDrawn="1"/>
        </p:nvSpPr>
        <p:spPr>
          <a:xfrm>
            <a:off x="10563915" y="511144"/>
            <a:ext cx="1628085" cy="9962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397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2F98C2-E40C-4B74-A6C8-4BF47BDE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0" y="2235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BF3DEA-39F0-4C99-AE74-5DAD38EE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610" y="20453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C03009-CE84-43D9-97BF-E7B69172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1B60-2EAA-4054-A251-F023F7306BCF}" type="datetime1">
              <a:rPr lang="pl-PL" smtClean="0"/>
              <a:t>14.10.2020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0D9831-244E-45E1-98CF-593FE2C76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5F1B3F-6E3A-416A-9481-5C2AC661B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F7B0-5CA4-4FF9-A892-4A66538D2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an.karaba@sapi.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984FA2D-3EED-4272-AC8D-0D1668E4B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1" y="4994910"/>
            <a:ext cx="10437668" cy="1725930"/>
          </a:xfrm>
        </p:spPr>
        <p:txBody>
          <a:bodyPr>
            <a:noAutofit/>
          </a:bodyPr>
          <a:lstStyle/>
          <a:p>
            <a:r>
              <a:rPr lang="en-US" sz="36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  <a:t>New opportunities for Renewable Energies for Slovakia in the context of Recovery</a:t>
            </a:r>
            <a:br>
              <a:rPr lang="sk-SK" sz="36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</a:br>
            <a:br>
              <a:rPr lang="sk-SK" sz="24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</a:br>
            <a:r>
              <a:rPr lang="en-US" sz="24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  <a:t>J</a:t>
            </a:r>
            <a:r>
              <a:rPr lang="sk-SK" sz="2400" b="1" cap="small" dirty="0" err="1">
                <a:solidFill>
                  <a:srgbClr val="0070C0"/>
                </a:solidFill>
                <a:latin typeface="Museo 300" panose="02000000000000000000" pitchFamily="50" charset="-18"/>
              </a:rPr>
              <a:t>án</a:t>
            </a:r>
            <a:r>
              <a:rPr lang="sk-SK" sz="24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  <a:t> </a:t>
            </a:r>
            <a:r>
              <a:rPr lang="sk-SK" sz="2400" b="1" cap="small" dirty="0" err="1">
                <a:solidFill>
                  <a:srgbClr val="0070C0"/>
                </a:solidFill>
                <a:latin typeface="Museo 300" panose="02000000000000000000" pitchFamily="50" charset="-18"/>
              </a:rPr>
              <a:t>karaba</a:t>
            </a:r>
            <a:r>
              <a:rPr lang="en-US" sz="24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  <a:t> / </a:t>
            </a:r>
            <a:r>
              <a:rPr lang="sk-SK" sz="2400" b="1" cap="small" dirty="0">
                <a:solidFill>
                  <a:srgbClr val="0070C0"/>
                </a:solidFill>
                <a:latin typeface="Museo 300" panose="02000000000000000000" pitchFamily="50" charset="-18"/>
              </a:rPr>
              <a:t>SAPI</a:t>
            </a:r>
            <a:endParaRPr lang="pl-PL" sz="2400" b="1" cap="small" dirty="0">
              <a:solidFill>
                <a:srgbClr val="0070C0"/>
              </a:solidFill>
              <a:latin typeface="Museo 3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960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0F016-2DEA-4526-A820-36C6AC4B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Museo 300" panose="02000000000000000000" pitchFamily="50" charset="-18"/>
              </a:rPr>
              <a:t> </a:t>
            </a:r>
            <a:r>
              <a:rPr lang="en-US" sz="4000" dirty="0">
                <a:latin typeface="Museo 300" panose="02000000000000000000" pitchFamily="50" charset="-18"/>
              </a:rPr>
              <a:t>Main reasons for RES limp in Slovakia</a:t>
            </a:r>
            <a:endParaRPr lang="pl-PL" sz="4000" dirty="0">
              <a:latin typeface="Museo 300" panose="02000000000000000000" pitchFamily="50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E3D6B-8E43-4AAF-9AAA-4758E66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51" y="1514841"/>
            <a:ext cx="10063919" cy="5153882"/>
          </a:xfrm>
        </p:spPr>
        <p:txBody>
          <a:bodyPr>
            <a:normAutofit/>
          </a:bodyPr>
          <a:lstStyle/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cs-CZ" sz="2400" b="1" u="sng" dirty="0">
                <a:latin typeface="Museo 300" panose="02000000000000000000" pitchFamily="50" charset="-18"/>
              </a:rPr>
              <a:t>Stop status </a:t>
            </a:r>
            <a:r>
              <a:rPr lang="cs-CZ" sz="2400" b="1" u="sng" dirty="0" err="1">
                <a:latin typeface="Museo 300" panose="02000000000000000000" pitchFamily="50" charset="-18"/>
              </a:rPr>
              <a:t>for</a:t>
            </a:r>
            <a:r>
              <a:rPr lang="cs-CZ" sz="2400" b="1" u="sng" dirty="0">
                <a:latin typeface="Museo 300" panose="02000000000000000000" pitchFamily="50" charset="-18"/>
              </a:rPr>
              <a:t> </a:t>
            </a:r>
            <a:r>
              <a:rPr lang="cs-CZ" sz="2400" b="1" u="sng" dirty="0" err="1">
                <a:latin typeface="Museo 300" panose="02000000000000000000" pitchFamily="50" charset="-18"/>
              </a:rPr>
              <a:t>grid</a:t>
            </a:r>
            <a:r>
              <a:rPr lang="cs-CZ" sz="2400" b="1" u="sng" dirty="0">
                <a:latin typeface="Museo 300" panose="02000000000000000000" pitchFamily="50" charset="-18"/>
              </a:rPr>
              <a:t> </a:t>
            </a:r>
            <a:r>
              <a:rPr lang="cs-CZ" sz="2400" b="1" u="sng" dirty="0" err="1">
                <a:latin typeface="Museo 300" panose="02000000000000000000" pitchFamily="50" charset="-18"/>
              </a:rPr>
              <a:t>connection</a:t>
            </a:r>
            <a:r>
              <a:rPr lang="cs-CZ" sz="2400" b="1" u="sng" dirty="0">
                <a:latin typeface="Museo 300" panose="02000000000000000000" pitchFamily="50" charset="-18"/>
              </a:rPr>
              <a:t> </a:t>
            </a:r>
            <a:r>
              <a:rPr lang="cs-CZ" sz="2400" dirty="0" err="1">
                <a:latin typeface="Museo 300" panose="02000000000000000000" pitchFamily="50" charset="-18"/>
              </a:rPr>
              <a:t>since</a:t>
            </a:r>
            <a:r>
              <a:rPr lang="cs-CZ" sz="2400" dirty="0">
                <a:latin typeface="Museo 300" panose="02000000000000000000" pitchFamily="50" charset="-18"/>
              </a:rPr>
              <a:t> 2013</a:t>
            </a:r>
            <a:r>
              <a:rPr lang="en-US" sz="2400" dirty="0">
                <a:latin typeface="Museo 300" panose="02000000000000000000" pitchFamily="50" charset="-18"/>
              </a:rPr>
              <a:t>:</a:t>
            </a:r>
            <a:r>
              <a:rPr lang="cs-CZ" sz="2400" dirty="0">
                <a:latin typeface="Museo 300" panose="02000000000000000000" pitchFamily="50" charset="-18"/>
              </a:rPr>
              <a:t> </a:t>
            </a:r>
            <a:r>
              <a:rPr lang="cs-CZ" sz="2400" dirty="0" err="1">
                <a:latin typeface="Museo 300" panose="02000000000000000000" pitchFamily="50" charset="-18"/>
              </a:rPr>
              <a:t>still</a:t>
            </a:r>
            <a:r>
              <a:rPr lang="cs-CZ" sz="2400" dirty="0">
                <a:latin typeface="Museo 300" panose="02000000000000000000" pitchFamily="50" charset="-18"/>
              </a:rPr>
              <a:t> in place </a:t>
            </a:r>
            <a:r>
              <a:rPr lang="cs-CZ" sz="2400" dirty="0" err="1">
                <a:latin typeface="Museo 300" panose="02000000000000000000" pitchFamily="50" charset="-18"/>
              </a:rPr>
              <a:t>for</a:t>
            </a:r>
            <a:r>
              <a:rPr lang="cs-CZ" sz="2400" dirty="0">
                <a:latin typeface="Museo 300" panose="02000000000000000000" pitchFamily="50" charset="-18"/>
              </a:rPr>
              <a:t> RES </a:t>
            </a:r>
            <a:r>
              <a:rPr lang="cs-CZ" sz="2400" dirty="0" err="1">
                <a:latin typeface="Museo 300" panose="02000000000000000000" pitchFamily="50" charset="-18"/>
              </a:rPr>
              <a:t>above</a:t>
            </a:r>
            <a:r>
              <a:rPr lang="cs-CZ" sz="2400" dirty="0">
                <a:latin typeface="Museo 300" panose="02000000000000000000" pitchFamily="50" charset="-18"/>
              </a:rPr>
              <a:t> 10 kW </a:t>
            </a:r>
            <a:r>
              <a:rPr lang="cs-CZ" sz="2400" dirty="0" err="1">
                <a:latin typeface="Museo 300" panose="02000000000000000000" pitchFamily="50" charset="-18"/>
              </a:rPr>
              <a:t>with</a:t>
            </a:r>
            <a:r>
              <a:rPr lang="cs-CZ" sz="2400" dirty="0">
                <a:latin typeface="Museo 300" panose="02000000000000000000" pitchFamily="50" charset="-18"/>
              </a:rPr>
              <a:t> direct </a:t>
            </a:r>
            <a:r>
              <a:rPr lang="cs-CZ" sz="2400" dirty="0" err="1">
                <a:latin typeface="Museo 300" panose="02000000000000000000" pitchFamily="50" charset="-18"/>
              </a:rPr>
              <a:t>grid</a:t>
            </a:r>
            <a:r>
              <a:rPr lang="cs-CZ" sz="2400" dirty="0">
                <a:latin typeface="Museo 300" panose="02000000000000000000" pitchFamily="50" charset="-18"/>
              </a:rPr>
              <a:t> </a:t>
            </a:r>
            <a:r>
              <a:rPr lang="cs-CZ" sz="2400" dirty="0" err="1">
                <a:latin typeface="Museo 300" panose="02000000000000000000" pitchFamily="50" charset="-18"/>
              </a:rPr>
              <a:t>feed</a:t>
            </a:r>
            <a:r>
              <a:rPr lang="cs-CZ" sz="2400" dirty="0">
                <a:latin typeface="Museo 300" panose="02000000000000000000" pitchFamily="50" charset="-18"/>
              </a:rPr>
              <a:t>-in </a:t>
            </a:r>
            <a:r>
              <a:rPr lang="cs-CZ" sz="2400" dirty="0" err="1">
                <a:latin typeface="Museo 300" panose="02000000000000000000" pitchFamily="50" charset="-18"/>
              </a:rPr>
              <a:t>or</a:t>
            </a:r>
            <a:r>
              <a:rPr lang="cs-CZ" sz="2400" dirty="0">
                <a:latin typeface="Museo 300" panose="02000000000000000000" pitchFamily="50" charset="-18"/>
              </a:rPr>
              <a:t> </a:t>
            </a:r>
            <a:r>
              <a:rPr lang="cs-CZ" sz="2400" dirty="0" err="1">
                <a:latin typeface="Museo 300" panose="02000000000000000000" pitchFamily="50" charset="-18"/>
              </a:rPr>
              <a:t>above</a:t>
            </a:r>
            <a:r>
              <a:rPr lang="cs-CZ" sz="2400" dirty="0">
                <a:latin typeface="Museo 300" panose="02000000000000000000" pitchFamily="50" charset="-18"/>
              </a:rPr>
              <a:t> 500 kW (</a:t>
            </a:r>
            <a:r>
              <a:rPr lang="cs-CZ" sz="2400" dirty="0" err="1">
                <a:latin typeface="Museo 300" panose="02000000000000000000" pitchFamily="50" charset="-18"/>
              </a:rPr>
              <a:t>excl</a:t>
            </a:r>
            <a:r>
              <a:rPr lang="cs-CZ" sz="2400" dirty="0">
                <a:latin typeface="Museo 300" panose="02000000000000000000" pitchFamily="50" charset="-18"/>
              </a:rPr>
              <a:t>. CHP </a:t>
            </a:r>
            <a:r>
              <a:rPr lang="cs-CZ" sz="2400" dirty="0" err="1">
                <a:latin typeface="Museo 300" panose="02000000000000000000" pitchFamily="50" charset="-18"/>
              </a:rPr>
              <a:t>for</a:t>
            </a:r>
            <a:r>
              <a:rPr lang="cs-CZ" sz="2400" dirty="0">
                <a:latin typeface="Museo 300" panose="02000000000000000000" pitchFamily="50" charset="-18"/>
              </a:rPr>
              <a:t> </a:t>
            </a:r>
            <a:r>
              <a:rPr lang="cs-CZ" sz="2400" dirty="0" err="1">
                <a:latin typeface="Museo 300" panose="02000000000000000000" pitchFamily="50" charset="-18"/>
              </a:rPr>
              <a:t>district</a:t>
            </a:r>
            <a:r>
              <a:rPr lang="cs-CZ" sz="2400" dirty="0">
                <a:latin typeface="Museo 300" panose="02000000000000000000" pitchFamily="50" charset="-18"/>
              </a:rPr>
              <a:t> </a:t>
            </a:r>
            <a:r>
              <a:rPr lang="cs-CZ" sz="2400" dirty="0" err="1">
                <a:latin typeface="Museo 300" panose="02000000000000000000" pitchFamily="50" charset="-18"/>
              </a:rPr>
              <a:t>heating</a:t>
            </a:r>
            <a:r>
              <a:rPr lang="cs-CZ" sz="2400" dirty="0">
                <a:latin typeface="Museo 300" panose="02000000000000000000" pitchFamily="50" charset="-18"/>
              </a:rPr>
              <a:t>) in </a:t>
            </a:r>
            <a:r>
              <a:rPr lang="cs-CZ" sz="2400" dirty="0" err="1">
                <a:latin typeface="Museo 300" panose="02000000000000000000" pitchFamily="50" charset="-18"/>
              </a:rPr>
              <a:t>general</a:t>
            </a:r>
            <a:endParaRPr lang="en-US" sz="2400" dirty="0">
              <a:latin typeface="Museo 300" panose="02000000000000000000" pitchFamily="50" charset="-18"/>
            </a:endParaRP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Museo 300" panose="02000000000000000000" pitchFamily="50" charset="-18"/>
              </a:rPr>
              <a:t>Network charges</a:t>
            </a:r>
            <a:r>
              <a:rPr lang="en-US" sz="2400" u="sng" dirty="0">
                <a:latin typeface="Museo 300" panose="02000000000000000000" pitchFamily="50" charset="-18"/>
              </a:rPr>
              <a:t>: </a:t>
            </a:r>
            <a:r>
              <a:rPr lang="en-US" sz="2400" dirty="0">
                <a:latin typeface="Museo 300" panose="02000000000000000000" pitchFamily="50" charset="-18"/>
              </a:rPr>
              <a:t>not in line with EU Regulation 2019/943:</a:t>
            </a:r>
          </a:p>
          <a:p>
            <a:pPr marL="1104900" lvl="1" indent="-3619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Grid connection fees at 100 – 120 EUR/kW for mid voltage level (22 kV)</a:t>
            </a:r>
          </a:p>
          <a:p>
            <a:pPr marL="1104900" lvl="1" indent="-3619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G-charge </a:t>
            </a:r>
            <a:r>
              <a:rPr lang="sk-SK" sz="1800" dirty="0" err="1">
                <a:latin typeface="Museo 300" panose="02000000000000000000" pitchFamily="50" charset="-18"/>
              </a:rPr>
              <a:t>way</a:t>
            </a:r>
            <a:r>
              <a:rPr lang="sk-SK" sz="1800" dirty="0">
                <a:latin typeface="Museo 300" panose="02000000000000000000" pitchFamily="50" charset="-18"/>
              </a:rPr>
              <a:t> </a:t>
            </a:r>
            <a:r>
              <a:rPr lang="sk-SK" sz="1800" dirty="0" err="1">
                <a:latin typeface="Museo 300" panose="02000000000000000000" pitchFamily="50" charset="-18"/>
              </a:rPr>
              <a:t>above</a:t>
            </a:r>
            <a:r>
              <a:rPr lang="sk-SK" sz="1800" dirty="0">
                <a:latin typeface="Museo 300" panose="02000000000000000000" pitchFamily="50" charset="-18"/>
              </a:rPr>
              <a:t> 0,5 </a:t>
            </a:r>
            <a:r>
              <a:rPr lang="en-US" sz="1800" dirty="0">
                <a:latin typeface="Museo 300" panose="02000000000000000000" pitchFamily="50" charset="-18"/>
              </a:rPr>
              <a:t>EUR/MWh </a:t>
            </a:r>
            <a:r>
              <a:rPr lang="sk-SK" sz="1800" dirty="0">
                <a:latin typeface="Museo 300" panose="02000000000000000000" pitchFamily="50" charset="-18"/>
              </a:rPr>
              <a:t>at DSO level, </a:t>
            </a:r>
            <a:r>
              <a:rPr lang="sk-SK" sz="1800" dirty="0" err="1">
                <a:latin typeface="Museo 300" panose="02000000000000000000" pitchFamily="50" charset="-18"/>
              </a:rPr>
              <a:t>complaint</a:t>
            </a:r>
            <a:r>
              <a:rPr lang="sk-SK" sz="1800" dirty="0">
                <a:latin typeface="Museo 300" panose="02000000000000000000" pitchFamily="50" charset="-18"/>
              </a:rPr>
              <a:t> to </a:t>
            </a:r>
            <a:r>
              <a:rPr lang="sk-SK" sz="1800" dirty="0" err="1">
                <a:latin typeface="Museo 300" panose="02000000000000000000" pitchFamily="50" charset="-18"/>
              </a:rPr>
              <a:t>European</a:t>
            </a:r>
            <a:r>
              <a:rPr lang="sk-SK" sz="1800" dirty="0">
                <a:latin typeface="Museo 300" panose="02000000000000000000" pitchFamily="50" charset="-18"/>
              </a:rPr>
              <a:t> </a:t>
            </a:r>
            <a:r>
              <a:rPr lang="sk-SK" sz="1800" dirty="0" err="1">
                <a:latin typeface="Museo 300" panose="02000000000000000000" pitchFamily="50" charset="-18"/>
              </a:rPr>
              <a:t>commission</a:t>
            </a:r>
            <a:r>
              <a:rPr lang="sk-SK" sz="1800" dirty="0">
                <a:latin typeface="Museo 300" panose="02000000000000000000" pitchFamily="50" charset="-18"/>
              </a:rPr>
              <a:t> </a:t>
            </a:r>
            <a:r>
              <a:rPr lang="sk-SK" sz="1800" dirty="0" err="1">
                <a:latin typeface="Museo 300" panose="02000000000000000000" pitchFamily="50" charset="-18"/>
              </a:rPr>
              <a:t>submitted</a:t>
            </a:r>
            <a:r>
              <a:rPr lang="sk-SK" sz="1800" dirty="0">
                <a:latin typeface="Museo 300" panose="02000000000000000000" pitchFamily="50" charset="-18"/>
              </a:rPr>
              <a:t> on </a:t>
            </a:r>
            <a:r>
              <a:rPr lang="sk-SK" sz="1800" dirty="0" err="1">
                <a:latin typeface="Museo 300" panose="02000000000000000000" pitchFamily="50" charset="-18"/>
              </a:rPr>
              <a:t>Oct</a:t>
            </a:r>
            <a:r>
              <a:rPr lang="sk-SK" sz="1800" dirty="0">
                <a:latin typeface="Museo 300" panose="02000000000000000000" pitchFamily="50" charset="-18"/>
              </a:rPr>
              <a:t> 13, 2020</a:t>
            </a:r>
            <a:endParaRPr lang="cs-CZ" sz="1800" dirty="0">
              <a:latin typeface="Museo 300" panose="02000000000000000000" pitchFamily="50" charset="-18"/>
            </a:endParaRP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Museo 300" panose="02000000000000000000" pitchFamily="50" charset="-18"/>
              </a:rPr>
              <a:t>No completed auction </a:t>
            </a:r>
            <a:r>
              <a:rPr lang="en-US" sz="2400" dirty="0">
                <a:latin typeface="Museo 300" panose="02000000000000000000" pitchFamily="50" charset="-18"/>
              </a:rPr>
              <a:t>for new RES</a:t>
            </a:r>
            <a:r>
              <a:rPr lang="sk-SK" sz="2400" dirty="0">
                <a:latin typeface="Museo 300" panose="02000000000000000000" pitchFamily="50" charset="-18"/>
              </a:rPr>
              <a:t>: </a:t>
            </a:r>
            <a:r>
              <a:rPr lang="sk-SK" sz="2400" dirty="0" err="1">
                <a:latin typeface="Museo 300" panose="02000000000000000000" pitchFamily="50" charset="-18"/>
              </a:rPr>
              <a:t>crucial</a:t>
            </a:r>
            <a:r>
              <a:rPr lang="sk-SK" sz="2400" dirty="0">
                <a:latin typeface="Museo 300" panose="02000000000000000000" pitchFamily="50" charset="-18"/>
              </a:rPr>
              <a:t> </a:t>
            </a:r>
            <a:r>
              <a:rPr lang="sk-SK" sz="2400" dirty="0" err="1">
                <a:latin typeface="Museo 300" panose="02000000000000000000" pitchFamily="50" charset="-18"/>
              </a:rPr>
              <a:t>for</a:t>
            </a:r>
            <a:r>
              <a:rPr lang="sk-SK" sz="2400" dirty="0">
                <a:latin typeface="Museo 300" panose="02000000000000000000" pitchFamily="50" charset="-18"/>
              </a:rPr>
              <a:t> </a:t>
            </a:r>
            <a:r>
              <a:rPr lang="sk-SK" sz="2400" dirty="0" err="1">
                <a:latin typeface="Museo 300" panose="02000000000000000000" pitchFamily="50" charset="-18"/>
              </a:rPr>
              <a:t>large-scale</a:t>
            </a:r>
            <a:r>
              <a:rPr lang="sk-SK" sz="2400" dirty="0">
                <a:latin typeface="Museo 300" panose="02000000000000000000" pitchFamily="50" charset="-18"/>
              </a:rPr>
              <a:t> RES, </a:t>
            </a:r>
            <a:r>
              <a:rPr lang="sk-SK" sz="2400" dirty="0" err="1">
                <a:latin typeface="Museo 300" panose="02000000000000000000" pitchFamily="50" charset="-18"/>
              </a:rPr>
              <a:t>especially</a:t>
            </a:r>
            <a:r>
              <a:rPr lang="sk-SK" sz="2400" dirty="0">
                <a:latin typeface="Museo 300" panose="02000000000000000000" pitchFamily="50" charset="-18"/>
              </a:rPr>
              <a:t> </a:t>
            </a:r>
            <a:r>
              <a:rPr lang="sk-SK" sz="2400" dirty="0" err="1">
                <a:latin typeface="Museo 300" panose="02000000000000000000" pitchFamily="50" charset="-18"/>
              </a:rPr>
              <a:t>wind</a:t>
            </a:r>
            <a:r>
              <a:rPr lang="sk-SK" sz="2400" dirty="0">
                <a:latin typeface="Museo 300" panose="02000000000000000000" pitchFamily="50" charset="-18"/>
              </a:rPr>
              <a:t> </a:t>
            </a:r>
            <a:r>
              <a:rPr lang="sk-SK" sz="2400" dirty="0" err="1">
                <a:latin typeface="Museo 300" panose="02000000000000000000" pitchFamily="50" charset="-18"/>
              </a:rPr>
              <a:t>energy</a:t>
            </a:r>
            <a:endParaRPr lang="en-US" sz="2400" dirty="0">
              <a:latin typeface="Museo 300" panose="02000000000000000000" pitchFamily="50" charset="-18"/>
            </a:endParaRPr>
          </a:p>
          <a:p>
            <a:pPr marL="361950" indent="-36195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Museo 300" panose="02000000000000000000" pitchFamily="50" charset="-18"/>
              </a:rPr>
              <a:t>Technical, administrative and legislative barriers</a:t>
            </a:r>
            <a:r>
              <a:rPr lang="en-US" sz="2400" u="sng" dirty="0">
                <a:latin typeface="Museo 300" panose="02000000000000000000" pitchFamily="50" charset="-18"/>
              </a:rPr>
              <a:t>:</a:t>
            </a:r>
          </a:p>
          <a:p>
            <a:pPr marL="1104900" lvl="1" indent="-3619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Complicated and lengthy grid connection process</a:t>
            </a:r>
          </a:p>
          <a:p>
            <a:pPr marL="1104900" lvl="1" indent="-3619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Prosumers prohibited from entering energy market and providing energy services</a:t>
            </a:r>
          </a:p>
          <a:p>
            <a:pPr marL="1104900" lvl="1" indent="-3619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Support for RES minimized, complicated permitting process (especially EIA)</a:t>
            </a:r>
            <a:endParaRPr lang="en-US" sz="2000" dirty="0">
              <a:latin typeface="Museo 300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Museo 300" panose="02000000000000000000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32973D-F168-42E4-8A72-282727E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F7B0-5CA4-4FF9-A892-4A66538D213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58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0F016-2DEA-4526-A820-36C6AC4B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Museo 300" panose="02000000000000000000" pitchFamily="50" charset="-18"/>
              </a:rPr>
              <a:t> </a:t>
            </a:r>
            <a:r>
              <a:rPr lang="en-US" sz="4000" dirty="0">
                <a:latin typeface="Museo 300" panose="02000000000000000000" pitchFamily="50" charset="-18"/>
              </a:rPr>
              <a:t>New opportunities for RES</a:t>
            </a:r>
            <a:endParaRPr lang="pl-PL" sz="4000" dirty="0">
              <a:latin typeface="Museo 300" panose="02000000000000000000" pitchFamily="50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E3D6B-8E43-4AAF-9AAA-4758E66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30" y="3333981"/>
            <a:ext cx="2507763" cy="3369032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b="1" dirty="0">
                <a:solidFill>
                  <a:srgbClr val="0070C0"/>
                </a:solidFill>
                <a:latin typeface="Museo 300" panose="02000000000000000000" pitchFamily="50" charset="-18"/>
              </a:rPr>
              <a:t>NECP</a:t>
            </a:r>
            <a:endParaRPr lang="en-US" sz="2400" b="1" dirty="0">
              <a:solidFill>
                <a:srgbClr val="0070C0"/>
              </a:solidFill>
              <a:latin typeface="Museo 300" panose="02000000000000000000" pitchFamily="50" charset="-1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Museo 300" panose="02000000000000000000" pitchFamily="50" charset="-18"/>
              </a:rPr>
              <a:t>targets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Museo 300" panose="02000000000000000000" pitchFamily="50" charset="-18"/>
              </a:rPr>
              <a:t>trajectories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Museo 300" panose="02000000000000000000" pitchFamily="50" charset="-18"/>
              </a:rPr>
              <a:t>action plan</a:t>
            </a:r>
            <a:endParaRPr lang="cs-CZ" sz="2000" dirty="0">
              <a:latin typeface="Museo 300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Museo 300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Museo 300" panose="02000000000000000000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32973D-F168-42E4-8A72-282727E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F7B0-5CA4-4FF9-A892-4A66538D2132}" type="slidenum">
              <a:rPr lang="pl-PL" smtClean="0"/>
              <a:t>3</a:t>
            </a:fld>
            <a:endParaRPr lang="pl-PL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46095FF-6D07-4117-9FA8-0BBE5F1E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89" y="1369633"/>
            <a:ext cx="4994911" cy="1838618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66CEF347-6A47-414F-8A01-990EE7ED5E2B}"/>
              </a:ext>
            </a:extLst>
          </p:cNvPr>
          <p:cNvSpPr txBox="1">
            <a:spLocks/>
          </p:cNvSpPr>
          <p:nvPr/>
        </p:nvSpPr>
        <p:spPr>
          <a:xfrm>
            <a:off x="3255693" y="3333980"/>
            <a:ext cx="2418177" cy="33690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400" b="1" dirty="0">
                <a:solidFill>
                  <a:srgbClr val="00B050"/>
                </a:solidFill>
                <a:latin typeface="Museo 300" panose="02000000000000000000" pitchFamily="50" charset="-18"/>
              </a:rPr>
              <a:t>REDII</a:t>
            </a:r>
            <a:endParaRPr lang="cs-CZ" sz="1800" dirty="0">
              <a:solidFill>
                <a:srgbClr val="00B050"/>
              </a:solidFill>
              <a:latin typeface="Museo 300" panose="02000000000000000000" pitchFamily="50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Support framework for RES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Auctions for RES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Technical, administrative and financial barriers incl. permitting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GOs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District heating &amp; cooling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>
              <a:latin typeface="Museo 300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>
              <a:latin typeface="Museo 300" panose="02000000000000000000" pitchFamily="50" charset="-18"/>
            </a:endParaRP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9F1E59D3-6CE2-4D37-A6BC-7D3EB483CA8D}"/>
              </a:ext>
            </a:extLst>
          </p:cNvPr>
          <p:cNvSpPr txBox="1">
            <a:spLocks/>
          </p:cNvSpPr>
          <p:nvPr/>
        </p:nvSpPr>
        <p:spPr>
          <a:xfrm>
            <a:off x="5798670" y="3333980"/>
            <a:ext cx="2430930" cy="33690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Museo 300" panose="02000000000000000000" pitchFamily="50" charset="-18"/>
              </a:rPr>
              <a:t>Electricity r</a:t>
            </a:r>
            <a:r>
              <a:rPr lang="sk-SK" sz="2400" b="1" dirty="0" err="1">
                <a:solidFill>
                  <a:srgbClr val="FF0000"/>
                </a:solidFill>
                <a:latin typeface="Museo 300" panose="02000000000000000000" pitchFamily="50" charset="-18"/>
              </a:rPr>
              <a:t>egulation</a:t>
            </a:r>
            <a:endParaRPr lang="en-US" sz="2000" dirty="0">
              <a:latin typeface="Museo 300" panose="02000000000000000000" pitchFamily="50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Access to electricity markets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Priority for RES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Network charges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24D1DEF8-E260-4E86-8E40-66816A66019D}"/>
              </a:ext>
            </a:extLst>
          </p:cNvPr>
          <p:cNvSpPr txBox="1">
            <a:spLocks/>
          </p:cNvSpPr>
          <p:nvPr/>
        </p:nvSpPr>
        <p:spPr>
          <a:xfrm>
            <a:off x="8343900" y="3332440"/>
            <a:ext cx="2507763" cy="33690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Museo 300" panose="02000000000000000000" pitchFamily="50" charset="-18"/>
              </a:rPr>
              <a:t>Internal market design</a:t>
            </a:r>
            <a:endParaRPr lang="en-US" sz="2000" dirty="0">
              <a:solidFill>
                <a:srgbClr val="7030A0"/>
              </a:solidFill>
              <a:latin typeface="Museo 300" panose="02000000000000000000" pitchFamily="50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Active consumers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Prosumers from RES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CECs and RECs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Aggregators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Museo 300" panose="02000000000000000000" pitchFamily="50" charset="-18"/>
              </a:rPr>
              <a:t>Energy storage</a:t>
            </a:r>
          </a:p>
        </p:txBody>
      </p:sp>
    </p:spTree>
    <p:extLst>
      <p:ext uri="{BB962C8B-B14F-4D97-AF65-F5344CB8AC3E}">
        <p14:creationId xmlns:p14="http://schemas.microsoft.com/office/powerpoint/2010/main" val="79157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0F016-2DEA-4526-A820-36C6AC4B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useo 300" panose="02000000000000000000" pitchFamily="50" charset="-18"/>
              </a:rPr>
              <a:t>Sustainable and ambitious RES </a:t>
            </a:r>
            <a:endParaRPr lang="pl-PL" sz="4000" dirty="0">
              <a:latin typeface="Museo 300" panose="02000000000000000000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32973D-F168-42E4-8A72-282727E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F7B0-5CA4-4FF9-A892-4A66538D2132}" type="slidenum">
              <a:rPr lang="pl-PL" smtClean="0"/>
              <a:t>4</a:t>
            </a:fld>
            <a:endParaRPr lang="pl-PL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A1A0C51-05DD-46DD-9C32-3B9A586E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25" y="1469121"/>
            <a:ext cx="3615690" cy="2926056"/>
          </a:xfrm>
          <a:ln w="190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Museo 300" panose="02000000000000000000" pitchFamily="50" charset="-18"/>
              </a:rPr>
              <a:t>Prosumers</a:t>
            </a:r>
            <a:endParaRPr lang="en-US" sz="2000" dirty="0">
              <a:latin typeface="Museo 300" panose="02000000000000000000" pitchFamily="50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Huge untapped potential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Awaiting Clean Energy Package implementation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Minimization of barriers is necessary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Also in heating &amp; cooling </a:t>
            </a:r>
          </a:p>
        </p:txBody>
      </p:sp>
      <p:sp>
        <p:nvSpPr>
          <p:cNvPr id="12" name="Zástupný objekt pre obsah 6">
            <a:extLst>
              <a:ext uri="{FF2B5EF4-FFF2-40B4-BE49-F238E27FC236}">
                <a16:creationId xmlns:a16="http://schemas.microsoft.com/office/drawing/2014/main" id="{BBD35C5D-C66C-4442-B606-2D2D718836E6}"/>
              </a:ext>
            </a:extLst>
          </p:cNvPr>
          <p:cNvSpPr txBox="1">
            <a:spLocks/>
          </p:cNvSpPr>
          <p:nvPr/>
        </p:nvSpPr>
        <p:spPr>
          <a:xfrm>
            <a:off x="3954780" y="1469121"/>
            <a:ext cx="3705982" cy="2931429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useo 300" panose="02000000000000000000" pitchFamily="50" charset="-18"/>
              </a:rPr>
              <a:t>Auctions for new 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Legislation already in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Necessary conditions: minimization of barriers and predictability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Suitable mostly for large scale PV and wind projects</a:t>
            </a:r>
          </a:p>
        </p:txBody>
      </p:sp>
      <p:sp>
        <p:nvSpPr>
          <p:cNvPr id="14" name="Zástupný objekt pre obsah 6">
            <a:extLst>
              <a:ext uri="{FF2B5EF4-FFF2-40B4-BE49-F238E27FC236}">
                <a16:creationId xmlns:a16="http://schemas.microsoft.com/office/drawing/2014/main" id="{B28C9988-9242-4AB0-9158-5C3EFA5A8965}"/>
              </a:ext>
            </a:extLst>
          </p:cNvPr>
          <p:cNvSpPr txBox="1">
            <a:spLocks/>
          </p:cNvSpPr>
          <p:nvPr/>
        </p:nvSpPr>
        <p:spPr>
          <a:xfrm>
            <a:off x="7795627" y="1474494"/>
            <a:ext cx="3840113" cy="2926056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useo 300" panose="02000000000000000000" pitchFamily="50" charset="-18"/>
              </a:rPr>
              <a:t>Corporate power purchase agreements (PPAs)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For commercial and industrial consumers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Enabling framework is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Museo 300" panose="02000000000000000000" pitchFamily="50" charset="-18"/>
              </a:rPr>
              <a:t>GO market </a:t>
            </a:r>
            <a:endParaRPr lang="sk-SK" sz="1800" dirty="0">
              <a:latin typeface="Museo 300" panose="02000000000000000000" pitchFamily="50" charset="-18"/>
            </a:endParaRP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578E1BCE-EC63-4BAF-89CC-795ED86167AB}"/>
              </a:ext>
            </a:extLst>
          </p:cNvPr>
          <p:cNvSpPr/>
          <p:nvPr/>
        </p:nvSpPr>
        <p:spPr>
          <a:xfrm>
            <a:off x="5508480" y="4549140"/>
            <a:ext cx="58752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Zástupný objekt pre obsah 6">
            <a:extLst>
              <a:ext uri="{FF2B5EF4-FFF2-40B4-BE49-F238E27FC236}">
                <a16:creationId xmlns:a16="http://schemas.microsoft.com/office/drawing/2014/main" id="{BED33414-A642-48C1-A679-1DAA644DE99B}"/>
              </a:ext>
            </a:extLst>
          </p:cNvPr>
          <p:cNvSpPr txBox="1">
            <a:spLocks/>
          </p:cNvSpPr>
          <p:nvPr/>
        </p:nvSpPr>
        <p:spPr>
          <a:xfrm>
            <a:off x="3302490" y="5383505"/>
            <a:ext cx="5167140" cy="1165569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Museo 300" panose="02000000000000000000" pitchFamily="50" charset="-18"/>
              </a:rPr>
              <a:t>RES in 2030</a:t>
            </a:r>
          </a:p>
          <a:p>
            <a:pPr marL="0" indent="0" algn="ctr">
              <a:buNone/>
            </a:pPr>
            <a:r>
              <a:rPr lang="en-US" sz="1800" dirty="0">
                <a:latin typeface="Museo 300" panose="02000000000000000000" pitchFamily="50" charset="-18"/>
              </a:rPr>
              <a:t>PV: 1200 MW (NECP) / 1500 MW (SAPI)</a:t>
            </a:r>
          </a:p>
          <a:p>
            <a:pPr marL="0" indent="0" algn="ctr">
              <a:buNone/>
            </a:pPr>
            <a:r>
              <a:rPr lang="en-US" sz="1800" dirty="0">
                <a:latin typeface="Museo 300" panose="02000000000000000000" pitchFamily="50" charset="-18"/>
              </a:rPr>
              <a:t>Wind: 500 MW (NECP) / 830 MW (SAPI)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5A61B12-E220-46F2-BC1F-DE734A84FF21}"/>
              </a:ext>
            </a:extLst>
          </p:cNvPr>
          <p:cNvSpPr txBox="1"/>
          <p:nvPr/>
        </p:nvSpPr>
        <p:spPr>
          <a:xfrm>
            <a:off x="8610600" y="5383505"/>
            <a:ext cx="317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useo 300" panose="02000000000000000000" pitchFamily="50" charset="-18"/>
              </a:rPr>
              <a:t>22,9 % of RES </a:t>
            </a:r>
          </a:p>
          <a:p>
            <a:r>
              <a:rPr lang="en-US" sz="2400" b="1" dirty="0">
                <a:latin typeface="Museo 300" panose="02000000000000000000" pitchFamily="50" charset="-18"/>
              </a:rPr>
              <a:t>in gross final energy</a:t>
            </a:r>
          </a:p>
          <a:p>
            <a:r>
              <a:rPr lang="en-US" sz="2400" b="1" dirty="0">
                <a:latin typeface="Museo 300" panose="02000000000000000000" pitchFamily="50" charset="-18"/>
              </a:rPr>
              <a:t>is possible</a:t>
            </a:r>
            <a:endParaRPr lang="sk-SK" sz="2400" b="1" dirty="0">
              <a:latin typeface="Museo 3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6237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482E1-EC77-49B5-B7F1-27837B23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useo 300" panose="02000000000000000000" pitchFamily="50" charset="-18"/>
              </a:rPr>
              <a:t>Thanks for your attention</a:t>
            </a:r>
            <a:endParaRPr lang="sk-SK" dirty="0">
              <a:latin typeface="Museo 300" panose="02000000000000000000" pitchFamily="50" charset="-1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6C56D3-0797-40D2-920B-2652A8265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>
              <a:latin typeface="Museo 300" panose="02000000000000000000" pitchFamily="50" charset="-18"/>
            </a:endParaRPr>
          </a:p>
          <a:p>
            <a:pPr marL="0" indent="0" algn="ctr">
              <a:buNone/>
            </a:pPr>
            <a:r>
              <a:rPr lang="en-US" b="1" dirty="0">
                <a:latin typeface="Museo 300" panose="02000000000000000000" pitchFamily="50" charset="-18"/>
              </a:rPr>
              <a:t>Slovak association of PV industry and RES (SAPI)</a:t>
            </a:r>
          </a:p>
          <a:p>
            <a:pPr marL="0" indent="0" algn="ctr">
              <a:buNone/>
            </a:pPr>
            <a:r>
              <a:rPr lang="en-US" sz="2400" dirty="0" err="1">
                <a:latin typeface="Museo 300" panose="02000000000000000000" pitchFamily="50" charset="-18"/>
              </a:rPr>
              <a:t>Budy</a:t>
            </a:r>
            <a:r>
              <a:rPr lang="sk-SK" sz="2400" dirty="0" err="1">
                <a:latin typeface="Museo 300" panose="02000000000000000000" pitchFamily="50" charset="-18"/>
              </a:rPr>
              <a:t>šínska</a:t>
            </a:r>
            <a:r>
              <a:rPr lang="sk-SK" sz="2400" dirty="0">
                <a:latin typeface="Museo 300" panose="02000000000000000000" pitchFamily="50" charset="-18"/>
              </a:rPr>
              <a:t> 94</a:t>
            </a:r>
            <a:r>
              <a:rPr lang="en-US" sz="2400" dirty="0">
                <a:latin typeface="Museo 300" panose="02000000000000000000" pitchFamily="50" charset="-18"/>
              </a:rPr>
              <a:t>/36</a:t>
            </a:r>
          </a:p>
          <a:p>
            <a:pPr marL="0" indent="0" algn="ctr">
              <a:buNone/>
            </a:pPr>
            <a:r>
              <a:rPr lang="en-US" sz="2400" dirty="0">
                <a:latin typeface="Museo 300" panose="02000000000000000000" pitchFamily="50" charset="-18"/>
              </a:rPr>
              <a:t>831 02 Bratislava, Slovakia</a:t>
            </a:r>
          </a:p>
          <a:p>
            <a:pPr marL="0" indent="0" algn="ctr">
              <a:buNone/>
            </a:pPr>
            <a:r>
              <a:rPr lang="en-US" sz="2400" dirty="0">
                <a:latin typeface="Museo 300" panose="02000000000000000000" pitchFamily="50" charset="-18"/>
              </a:rPr>
              <a:t>E-mail: </a:t>
            </a:r>
            <a:r>
              <a:rPr lang="en-US" sz="2400" dirty="0">
                <a:latin typeface="Museo 300" panose="02000000000000000000" pitchFamily="50" charset="-18"/>
                <a:hlinkClick r:id="rId2"/>
              </a:rPr>
              <a:t>jan.karaba@sapi.sk</a:t>
            </a:r>
            <a:endParaRPr lang="en-US" sz="2400" dirty="0">
              <a:latin typeface="Museo 300" panose="02000000000000000000" pitchFamily="50" charset="-18"/>
            </a:endParaRPr>
          </a:p>
          <a:p>
            <a:pPr marL="0" indent="0">
              <a:buNone/>
            </a:pPr>
            <a:endParaRPr lang="en-US" dirty="0">
              <a:latin typeface="Museo 300" panose="02000000000000000000" pitchFamily="50" charset="-18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  <a:latin typeface="Museo 300" panose="02000000000000000000" pitchFamily="50" charset="-18"/>
              </a:rPr>
              <a:t>Clean energy for a clean world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62A17C2-8E4D-4716-BFC4-3D1FBA1D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F7B0-5CA4-4FF9-A892-4A66538D213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776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6328</TotalTime>
  <Words>371</Words>
  <Application>Microsoft Office PowerPoint</Application>
  <PresentationFormat>Širokouhlá</PresentationFormat>
  <Paragraphs>69</Paragraphs>
  <Slides>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Museo 300</vt:lpstr>
      <vt:lpstr>Wingdings</vt:lpstr>
      <vt:lpstr>Motyw pakietu Office</vt:lpstr>
      <vt:lpstr>New opportunities for Renewable Energies for Slovakia in the context of Recovery  Ján karaba / SAPI</vt:lpstr>
      <vt:lpstr> Main reasons for RES limp in Slovakia</vt:lpstr>
      <vt:lpstr> New opportunities for RES</vt:lpstr>
      <vt:lpstr>Sustainable and ambitious RES 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</dc:creator>
  <cp:lastModifiedBy>JK</cp:lastModifiedBy>
  <cp:revision>176</cp:revision>
  <dcterms:created xsi:type="dcterms:W3CDTF">2018-12-10T09:20:18Z</dcterms:created>
  <dcterms:modified xsi:type="dcterms:W3CDTF">2020-10-14T14:37:47Z</dcterms:modified>
</cp:coreProperties>
</file>