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4.jpg" ContentType="image/jpeg"/>
  <Override PartName="/ppt/media/image25.jpg" ContentType="image/jpeg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1575" r:id="rId3"/>
    <p:sldId id="1574" r:id="rId4"/>
    <p:sldId id="270" r:id="rId5"/>
    <p:sldId id="276" r:id="rId6"/>
    <p:sldId id="1570" r:id="rId7"/>
    <p:sldId id="1557" r:id="rId8"/>
    <p:sldId id="1576" r:id="rId9"/>
    <p:sldId id="1577" r:id="rId10"/>
    <p:sldId id="260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ECB"/>
    <a:srgbClr val="2F97FF"/>
    <a:srgbClr val="FFFFCC"/>
    <a:srgbClr val="E4E4E4"/>
    <a:srgbClr val="1664B4"/>
    <a:srgbClr val="FAC090"/>
    <a:srgbClr val="005DBA"/>
    <a:srgbClr val="0071CE"/>
    <a:srgbClr val="4386C6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8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94F9B-F161-A541-AB31-B87B1F51D0FB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8DDF-8D19-F04F-86CB-C2B6C8595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23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D363D-EDE8-A643-ABBE-9A3665F03FDA}" type="datetimeFigureOut">
              <a:rPr lang="es-ES" smtClean="0"/>
              <a:t>11/01/2021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0398A-5C49-2F45-B37F-F133BF530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69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398A-5C49-2F45-B37F-F133BF530F11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7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5CD21-9A32-4AB4-862E-87537DFC344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07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5CD21-9A32-4AB4-862E-87537DFC344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64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5CD21-9A32-4AB4-862E-87537DFC344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27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398A-5C49-2F45-B37F-F133BF530F1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7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</p:spTree>
    <p:extLst>
      <p:ext uri="{BB962C8B-B14F-4D97-AF65-F5344CB8AC3E}">
        <p14:creationId xmlns:p14="http://schemas.microsoft.com/office/powerpoint/2010/main" val="383153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20545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3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20545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420545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51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420545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25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20545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02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Lorem Ipsum Dolor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0545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6412C-ACA6-414D-9546-989D610B78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80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71CE"/>
                </a:solidFill>
              </a:defRPr>
            </a:lvl1pPr>
          </a:lstStyle>
          <a:p>
            <a:r>
              <a:rPr lang="es-ES" dirty="0"/>
              <a:t>Pie de página Foto</a:t>
            </a:r>
          </a:p>
          <a:p>
            <a:r>
              <a:rPr lang="es-ES" dirty="0"/>
              <a:t>Calibri 11</a:t>
            </a:r>
          </a:p>
        </p:txBody>
      </p:sp>
      <p:pic>
        <p:nvPicPr>
          <p:cNvPr id="7" name="Imagen 6" descr="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88" y="6180686"/>
            <a:ext cx="1290012" cy="645006"/>
          </a:xfrm>
          <a:prstGeom prst="rect">
            <a:avLst/>
          </a:prstGeom>
        </p:spPr>
      </p:pic>
      <p:pic>
        <p:nvPicPr>
          <p:cNvPr id="4" name="Imagen 3" descr="logo AE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422" y="5099102"/>
            <a:ext cx="2662762" cy="240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71C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71C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71C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71C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71C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71C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aeeolica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hyperlink" Target="http://www.aeeolica.org" TargetMode="External"/><Relationship Id="rId12" Type="http://schemas.openxmlformats.org/officeDocument/2006/relationships/hyperlink" Target="https://twitter.com/@aeeoli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%20aeeolica@aeeolica.org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hyperlink" Target="https://www.linkedin.com/in/aee-asociaci%C3%B3n-empresarial-e%C3%B3lica-6830946b/" TargetMode="External"/><Relationship Id="rId4" Type="http://schemas.openxmlformats.org/officeDocument/2006/relationships/hyperlink" Target="https://www.aeeolica.org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www.youtube.com/channel/UC5-wOGrbI_bMnVqJ8pR_D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ponencia-individ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Imagen 16" descr="logo-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5" y="357796"/>
            <a:ext cx="1796432" cy="898217"/>
          </a:xfrm>
          <a:prstGeom prst="rect">
            <a:avLst/>
          </a:prstGeom>
        </p:spPr>
      </p:pic>
      <p:cxnSp>
        <p:nvCxnSpPr>
          <p:cNvPr id="19" name="Conector recto 18"/>
          <p:cNvCxnSpPr>
            <a:cxnSpLocks/>
          </p:cNvCxnSpPr>
          <p:nvPr/>
        </p:nvCxnSpPr>
        <p:spPr>
          <a:xfrm>
            <a:off x="402934" y="1267910"/>
            <a:ext cx="16697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330369" y="1600960"/>
            <a:ext cx="513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EUFORES Workshop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19E904F-FE10-4D14-BAFA-82F6923BCF72}"/>
              </a:ext>
            </a:extLst>
          </p:cNvPr>
          <p:cNvSpPr/>
          <p:nvPr/>
        </p:nvSpPr>
        <p:spPr>
          <a:xfrm>
            <a:off x="330369" y="60636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</a:t>
            </a:r>
            <a:r>
              <a:rPr lang="es-ES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</a:t>
            </a:r>
            <a:r>
              <a:rPr lang="es-E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Jan 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15E320-C78A-4EF9-90CE-91217E9B2BD0}"/>
              </a:ext>
            </a:extLst>
          </p:cNvPr>
          <p:cNvSpPr txBox="1"/>
          <p:nvPr/>
        </p:nvSpPr>
        <p:spPr>
          <a:xfrm>
            <a:off x="330369" y="2276951"/>
            <a:ext cx="406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Towards a new and sustainable Spanish energy system</a:t>
            </a:r>
            <a:endParaRPr lang="es-ES" sz="20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318EAF-8E35-4D79-A887-F301B94EABB9}"/>
              </a:ext>
            </a:extLst>
          </p:cNvPr>
          <p:cNvSpPr txBox="1"/>
          <p:nvPr/>
        </p:nvSpPr>
        <p:spPr>
          <a:xfrm>
            <a:off x="330369" y="3487889"/>
            <a:ext cx="3292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Floating offshore Wind in Spain &amp; some structural measures</a:t>
            </a:r>
            <a:endParaRPr lang="es-ES" sz="28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NT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65757" y="2044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7" name="Imagen 16" descr="logo-blanco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55" y="2721327"/>
            <a:ext cx="2322690" cy="116134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881958" y="4618956"/>
            <a:ext cx="33800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C/ Sor Ángela de la Cruz, 2. planta 14 D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28020, Madrid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Tel. +34 917 451 276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hlinkClick r:id="rId6"/>
              </a:rPr>
              <a:t>aeeolica@aeeolica.org</a:t>
            </a:r>
            <a:endParaRPr lang="es-ES" sz="1400" dirty="0">
              <a:solidFill>
                <a:schemeClr val="bg1"/>
              </a:solidFill>
            </a:endParaRPr>
          </a:p>
          <a:p>
            <a:pPr algn="ctr"/>
            <a:r>
              <a:rPr lang="es-ES" sz="1400" dirty="0">
                <a:solidFill>
                  <a:schemeClr val="bg1"/>
                </a:solidFill>
                <a:hlinkClick r:id="rId7"/>
              </a:rPr>
              <a:t>www.aeeolica.org</a:t>
            </a:r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pPr algn="ctr"/>
            <a:endParaRPr lang="es-ES" sz="14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  <a:p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0" name="Imagen 9" descr="facebook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89" y="6003087"/>
            <a:ext cx="406400" cy="660400"/>
          </a:xfrm>
          <a:prstGeom prst="rect">
            <a:avLst/>
          </a:prstGeom>
        </p:spPr>
      </p:pic>
      <p:pic>
        <p:nvPicPr>
          <p:cNvPr id="11" name="Imagen 10" descr="linkedin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92" y="6003087"/>
            <a:ext cx="457200" cy="660400"/>
          </a:xfrm>
          <a:prstGeom prst="rect">
            <a:avLst/>
          </a:prstGeom>
        </p:spPr>
      </p:pic>
      <p:pic>
        <p:nvPicPr>
          <p:cNvPr id="12" name="Imagen 11" descr="twitter.png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45" y="6003087"/>
            <a:ext cx="431800" cy="660400"/>
          </a:xfrm>
          <a:prstGeom prst="rect">
            <a:avLst/>
          </a:prstGeom>
        </p:spPr>
      </p:pic>
      <p:pic>
        <p:nvPicPr>
          <p:cNvPr id="13" name="Imagen 12" descr="youtube.png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89" y="6003087"/>
            <a:ext cx="406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3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948F3CC-5413-4EA4-BC1E-FEA873CD77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97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3F0CAEC-FEE5-4BE6-B00B-0AF2A6F78076}"/>
              </a:ext>
            </a:extLst>
          </p:cNvPr>
          <p:cNvSpPr txBox="1">
            <a:spLocks/>
          </p:cNvSpPr>
          <p:nvPr/>
        </p:nvSpPr>
        <p:spPr>
          <a:xfrm>
            <a:off x="370115" y="622788"/>
            <a:ext cx="8229600" cy="995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1C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Offshore </a:t>
            </a:r>
            <a:r>
              <a:rPr lang="es-ES" sz="6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Wind</a:t>
            </a:r>
            <a:endParaRPr lang="es-ES" sz="6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24753CA-65E9-4AB8-B584-C1D813CC8444}"/>
              </a:ext>
            </a:extLst>
          </p:cNvPr>
          <p:cNvSpPr txBox="1">
            <a:spLocks/>
          </p:cNvSpPr>
          <p:nvPr/>
        </p:nvSpPr>
        <p:spPr>
          <a:xfrm>
            <a:off x="868681" y="3236403"/>
            <a:ext cx="7883434" cy="228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1C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3200" b="0" dirty="0">
                <a:solidFill>
                  <a:schemeClr val="bg2"/>
                </a:solidFill>
                <a:latin typeface="+mn-lt"/>
              </a:rPr>
              <a:t>Energy &amp; Industrial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Opportunity</a:t>
            </a:r>
            <a:endParaRPr lang="es-ES" sz="3200" dirty="0">
              <a:solidFill>
                <a:schemeClr val="bg2"/>
              </a:solidFill>
              <a:latin typeface="+mn-lt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3200" b="0" dirty="0">
                <a:solidFill>
                  <a:schemeClr val="bg2"/>
                </a:solidFill>
                <a:latin typeface="+mn-lt"/>
              </a:rPr>
              <a:t>EU = Global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leading</a:t>
            </a:r>
            <a:r>
              <a:rPr lang="es-ES" sz="3200" dirty="0">
                <a:solidFill>
                  <a:schemeClr val="bg2"/>
                </a:solidFill>
                <a:latin typeface="+mn-lt"/>
              </a:rPr>
              <a:t> Role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Policies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to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keep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European</a:t>
            </a:r>
            <a:r>
              <a:rPr lang="es-ES" sz="3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Supply</a:t>
            </a:r>
            <a:r>
              <a:rPr lang="es-ES" sz="3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Chain</a:t>
            </a:r>
            <a:endParaRPr lang="es-ES" sz="3200" dirty="0">
              <a:solidFill>
                <a:schemeClr val="bg2"/>
              </a:solidFill>
              <a:latin typeface="+mn-lt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Recovery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Plans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to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promote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big</a:t>
            </a:r>
            <a:r>
              <a:rPr lang="es-ES" sz="3200" dirty="0">
                <a:solidFill>
                  <a:schemeClr val="bg2"/>
                </a:solidFill>
                <a:latin typeface="+mn-lt"/>
              </a:rPr>
              <a:t> industrial &amp;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transformational</a:t>
            </a:r>
            <a:r>
              <a:rPr lang="es-ES" sz="3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projects</a:t>
            </a:r>
            <a:endParaRPr lang="es-ES" sz="3200" dirty="0">
              <a:solidFill>
                <a:schemeClr val="bg2"/>
              </a:solidFill>
              <a:latin typeface="+mn-lt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3200" dirty="0">
                <a:solidFill>
                  <a:schemeClr val="bg2"/>
                </a:solidFill>
                <a:latin typeface="+mn-lt"/>
              </a:rPr>
              <a:t>New </a:t>
            </a:r>
            <a:r>
              <a:rPr lang="es-ES" sz="3200" dirty="0" err="1">
                <a:solidFill>
                  <a:schemeClr val="bg2"/>
                </a:solidFill>
                <a:latin typeface="+mn-lt"/>
              </a:rPr>
              <a:t>mechanisms</a:t>
            </a:r>
            <a:r>
              <a:rPr lang="es-ES" sz="32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required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 (Deep &amp; </a:t>
            </a:r>
            <a:r>
              <a:rPr lang="es-ES" sz="3200" b="0" dirty="0" err="1">
                <a:solidFill>
                  <a:schemeClr val="bg2"/>
                </a:solidFill>
                <a:latin typeface="+mn-lt"/>
              </a:rPr>
              <a:t>fast</a:t>
            </a:r>
            <a:r>
              <a:rPr lang="es-ES" sz="3200" b="0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spcBef>
                <a:spcPts val="1200"/>
              </a:spcBef>
            </a:pPr>
            <a:endParaRPr lang="es-ES" sz="3200" b="0" dirty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endParaRPr lang="es-ES" sz="3200" b="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671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4526" y="-11874"/>
            <a:ext cx="6124302" cy="856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Offshore </a:t>
            </a:r>
            <a:r>
              <a:rPr lang="es-ES" dirty="0" err="1">
                <a:solidFill>
                  <a:srgbClr val="0070C0"/>
                </a:solidFill>
              </a:rPr>
              <a:t>Wind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European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vision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99F71C-752E-40B9-810D-A39DFE0C2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57" y="983538"/>
            <a:ext cx="3301897" cy="466943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Events | WindEurope">
            <a:extLst>
              <a:ext uri="{FF2B5EF4-FFF2-40B4-BE49-F238E27FC236}">
                <a16:creationId xmlns:a16="http://schemas.microsoft.com/office/drawing/2014/main" id="{4FF06E40-35B3-48E3-BC93-402B7997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4" y="240456"/>
            <a:ext cx="1371446" cy="6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1049E66D-F455-492B-BBB5-60CBB6B0F20B}"/>
              </a:ext>
            </a:extLst>
          </p:cNvPr>
          <p:cNvSpPr/>
          <p:nvPr/>
        </p:nvSpPr>
        <p:spPr>
          <a:xfrm>
            <a:off x="2386148" y="5220789"/>
            <a:ext cx="304800" cy="14804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004BACA-E11C-4873-9267-E696273524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44" t="84121" r="32526" b="2561"/>
          <a:stretch/>
        </p:blipFill>
        <p:spPr>
          <a:xfrm>
            <a:off x="1695994" y="4670991"/>
            <a:ext cx="2778034" cy="172506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034BA8F-3EBA-4BC3-926F-96C58BF909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078" y="1750420"/>
            <a:ext cx="4845901" cy="258844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0E2CE8E8-D703-4579-A5D8-CD819B77E37A}"/>
              </a:ext>
            </a:extLst>
          </p:cNvPr>
          <p:cNvSpPr/>
          <p:nvPr/>
        </p:nvSpPr>
        <p:spPr>
          <a:xfrm>
            <a:off x="7092409" y="2059621"/>
            <a:ext cx="894814" cy="4591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100" b="1" dirty="0"/>
              <a:t>44 €/</a:t>
            </a:r>
            <a:r>
              <a:rPr lang="es-ES" sz="1100" b="1" dirty="0" err="1"/>
              <a:t>MWh</a:t>
            </a:r>
            <a:endParaRPr lang="es-ES" sz="1100" b="1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32D59C8C-2C69-4B51-BD84-0BAD2A1EE8F5}"/>
              </a:ext>
            </a:extLst>
          </p:cNvPr>
          <p:cNvSpPr/>
          <p:nvPr/>
        </p:nvSpPr>
        <p:spPr>
          <a:xfrm>
            <a:off x="7994465" y="2307244"/>
            <a:ext cx="818606" cy="844731"/>
          </a:xfrm>
          <a:custGeom>
            <a:avLst/>
            <a:gdLst>
              <a:gd name="connsiteX0" fmla="*/ 0 w 818606"/>
              <a:gd name="connsiteY0" fmla="*/ 0 h 844731"/>
              <a:gd name="connsiteX1" fmla="*/ 818606 w 818606"/>
              <a:gd name="connsiteY1" fmla="*/ 0 h 844731"/>
              <a:gd name="connsiteX2" fmla="*/ 818606 w 818606"/>
              <a:gd name="connsiteY2" fmla="*/ 844731 h 84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606" h="844731">
                <a:moveTo>
                  <a:pt x="0" y="0"/>
                </a:moveTo>
                <a:lnTo>
                  <a:pt x="818606" y="0"/>
                </a:lnTo>
                <a:lnTo>
                  <a:pt x="818606" y="844731"/>
                </a:lnTo>
              </a:path>
            </a:pathLst>
          </a:custGeom>
          <a:noFill/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5C65E2F-2945-4CDC-BE3A-988D9782878D}"/>
              </a:ext>
            </a:extLst>
          </p:cNvPr>
          <p:cNvSpPr txBox="1"/>
          <p:nvPr/>
        </p:nvSpPr>
        <p:spPr>
          <a:xfrm>
            <a:off x="5216800" y="4397078"/>
            <a:ext cx="3751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b="1" dirty="0">
                <a:solidFill>
                  <a:srgbClr val="0071CE"/>
                </a:solidFill>
                <a:ea typeface="ＭＳ Ｐゴシック" charset="0"/>
                <a:cs typeface="Arial" pitchFamily="34" charset="0"/>
              </a:rPr>
              <a:t>Offshore </a:t>
            </a:r>
            <a:r>
              <a:rPr lang="es-ES" sz="1800" b="1" dirty="0" err="1">
                <a:solidFill>
                  <a:srgbClr val="0071CE"/>
                </a:solidFill>
                <a:ea typeface="ＭＳ Ｐゴシック" charset="0"/>
                <a:cs typeface="Arial" pitchFamily="34" charset="0"/>
              </a:rPr>
              <a:t>Wind</a:t>
            </a:r>
            <a:r>
              <a:rPr lang="es-ES" sz="1800" b="1" dirty="0">
                <a:solidFill>
                  <a:srgbClr val="0071CE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1800" b="1" dirty="0" err="1">
                <a:solidFill>
                  <a:srgbClr val="0071CE"/>
                </a:solidFill>
                <a:ea typeface="ＭＳ Ｐゴシック" charset="0"/>
                <a:cs typeface="Arial" pitchFamily="34" charset="0"/>
              </a:rPr>
              <a:t>Auctions</a:t>
            </a:r>
            <a:r>
              <a:rPr lang="es-ES" sz="1800" b="1" dirty="0">
                <a:solidFill>
                  <a:srgbClr val="0071CE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1800" b="1" dirty="0" err="1">
                <a:solidFill>
                  <a:srgbClr val="0071CE"/>
                </a:solidFill>
                <a:ea typeface="ＭＳ Ｐゴシック" charset="0"/>
                <a:cs typeface="Arial" pitchFamily="34" charset="0"/>
              </a:rPr>
              <a:t>results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61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A3F79A-32C5-4B0A-9544-756CD153E3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s-ES" sz="1400" b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E80F702-D74D-4E9A-844B-9E86CD43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5" y="163351"/>
            <a:ext cx="8568647" cy="650400"/>
          </a:xfrm>
          <a:noFill/>
        </p:spPr>
        <p:txBody>
          <a:bodyPr>
            <a:normAutofit/>
          </a:bodyPr>
          <a:lstStyle/>
          <a:p>
            <a:pPr algn="l"/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Cost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reduction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.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Floating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 Offshore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wind</a:t>
            </a:r>
            <a:endParaRPr lang="es-ES" sz="3600" b="1" dirty="0">
              <a:solidFill>
                <a:srgbClr val="0071CE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4AE89A-F369-45C7-877A-96CCBAF2E684}"/>
              </a:ext>
            </a:extLst>
          </p:cNvPr>
          <p:cNvSpPr txBox="1"/>
          <p:nvPr/>
        </p:nvSpPr>
        <p:spPr>
          <a:xfrm>
            <a:off x="6639137" y="5013395"/>
            <a:ext cx="1646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i="1">
                <a:solidFill>
                  <a:srgbClr val="0070C0"/>
                </a:solidFill>
              </a:defRPr>
            </a:lvl1pPr>
          </a:lstStyle>
          <a:p>
            <a:pPr algn="r"/>
            <a:r>
              <a:rPr lang="es-ES" dirty="0"/>
              <a:t>Fuente: </a:t>
            </a:r>
            <a:r>
              <a:rPr lang="es-ES" dirty="0" err="1"/>
              <a:t>WindEurope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C4441D-CD53-452C-B8DA-6EC3165C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4" y="1226454"/>
            <a:ext cx="7632502" cy="36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A48260B-35DD-429D-9295-BEDAAABDBF2D}"/>
              </a:ext>
            </a:extLst>
          </p:cNvPr>
          <p:cNvSpPr/>
          <p:nvPr/>
        </p:nvSpPr>
        <p:spPr>
          <a:xfrm>
            <a:off x="3155535" y="3721283"/>
            <a:ext cx="455901" cy="515770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6" name="Picture 12" descr="BiMEP | LinkedIn">
            <a:extLst>
              <a:ext uri="{FF2B5EF4-FFF2-40B4-BE49-F238E27FC236}">
                <a16:creationId xmlns:a16="http://schemas.microsoft.com/office/drawing/2014/main" id="{C8F378D9-F217-499A-A0BC-8783B0512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1" b="33264"/>
          <a:stretch/>
        </p:blipFill>
        <p:spPr bwMode="auto">
          <a:xfrm>
            <a:off x="7092453" y="968152"/>
            <a:ext cx="1598011" cy="5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pa de españa | Vector Gratis">
            <a:extLst>
              <a:ext uri="{FF2B5EF4-FFF2-40B4-BE49-F238E27FC236}">
                <a16:creationId xmlns:a16="http://schemas.microsoft.com/office/drawing/2014/main" id="{03F3FC9C-721D-422A-ADE2-A9B02E20D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17321" r="6623" b="7608"/>
          <a:stretch/>
        </p:blipFill>
        <p:spPr bwMode="auto">
          <a:xfrm>
            <a:off x="3707235" y="2393657"/>
            <a:ext cx="1921130" cy="16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laciones">
            <a:extLst>
              <a:ext uri="{FF2B5EF4-FFF2-40B4-BE49-F238E27FC236}">
                <a16:creationId xmlns:a16="http://schemas.microsoft.com/office/drawing/2014/main" id="{290AEB75-D831-48A9-9498-9FD61E90A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/>
          <a:stretch/>
        </p:blipFill>
        <p:spPr bwMode="auto">
          <a:xfrm>
            <a:off x="494200" y="4288003"/>
            <a:ext cx="1524000" cy="14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stalaciones">
            <a:extLst>
              <a:ext uri="{FF2B5EF4-FFF2-40B4-BE49-F238E27FC236}">
                <a16:creationId xmlns:a16="http://schemas.microsoft.com/office/drawing/2014/main" id="{69C1E272-6AE1-4599-A531-FAFD4E4D6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r="10757"/>
          <a:stretch/>
        </p:blipFill>
        <p:spPr bwMode="auto">
          <a:xfrm>
            <a:off x="494200" y="1487803"/>
            <a:ext cx="2731821" cy="2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CAE681D0-3D09-4C01-A163-3196FDC4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9529"/>
            <a:ext cx="8352927" cy="995413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Spain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. FOW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Innovation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 Hub</a:t>
            </a:r>
          </a:p>
        </p:txBody>
      </p:sp>
      <p:sp>
        <p:nvSpPr>
          <p:cNvPr id="24" name="Rectángulo: una sola esquina cortada 23">
            <a:extLst>
              <a:ext uri="{FF2B5EF4-FFF2-40B4-BE49-F238E27FC236}">
                <a16:creationId xmlns:a16="http://schemas.microsoft.com/office/drawing/2014/main" id="{38B855FA-3F00-4CD4-8779-5078ED010884}"/>
              </a:ext>
            </a:extLst>
          </p:cNvPr>
          <p:cNvSpPr/>
          <p:nvPr/>
        </p:nvSpPr>
        <p:spPr>
          <a:xfrm>
            <a:off x="2018200" y="4321778"/>
            <a:ext cx="1137335" cy="642366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s-ES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Canary</a:t>
            </a:r>
            <a:r>
              <a:rPr lang="es-ES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Islands</a:t>
            </a:r>
            <a:endParaRPr lang="es-ES" dirty="0">
              <a:solidFill>
                <a:schemeClr val="tx1"/>
              </a:solidFill>
              <a:ea typeface="ＭＳ Ｐゴシック" charset="0"/>
              <a:cs typeface="Arial" pitchFamily="34" charset="0"/>
            </a:endParaRPr>
          </a:p>
        </p:txBody>
      </p:sp>
      <p:pic>
        <p:nvPicPr>
          <p:cNvPr id="1028" name="Picture 4" descr="Memorias Anuales">
            <a:extLst>
              <a:ext uri="{FF2B5EF4-FFF2-40B4-BE49-F238E27FC236}">
                <a16:creationId xmlns:a16="http://schemas.microsoft.com/office/drawing/2014/main" id="{86088449-C46F-47F9-96E3-D7E22A48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1" y="999516"/>
            <a:ext cx="2877453" cy="51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ergías del Mar - La inauguración del Bimep en Vizcaya abre una nueva era  para la energía de las olas en España - Energías Renovables, el periodismo  de las energías limpias.">
            <a:extLst>
              <a:ext uri="{FF2B5EF4-FFF2-40B4-BE49-F238E27FC236}">
                <a16:creationId xmlns:a16="http://schemas.microsoft.com/office/drawing/2014/main" id="{30CD775B-372C-4A45-862F-E70CD310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464343"/>
            <a:ext cx="4122074" cy="15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auguración del área de ensayos de energía marina de bimep - Eventos -  CLUSTER">
            <a:extLst>
              <a:ext uri="{FF2B5EF4-FFF2-40B4-BE49-F238E27FC236}">
                <a16:creationId xmlns:a16="http://schemas.microsoft.com/office/drawing/2014/main" id="{0F64819E-A4E5-4ED2-90F6-DA4D039DC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r="22705"/>
          <a:stretch/>
        </p:blipFill>
        <p:spPr bwMode="auto">
          <a:xfrm>
            <a:off x="6293854" y="1530643"/>
            <a:ext cx="239661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: una sola esquina cortada 25">
            <a:extLst>
              <a:ext uri="{FF2B5EF4-FFF2-40B4-BE49-F238E27FC236}">
                <a16:creationId xmlns:a16="http://schemas.microsoft.com/office/drawing/2014/main" id="{C761D042-160F-440C-97D7-1E45A11DCB93}"/>
              </a:ext>
            </a:extLst>
          </p:cNvPr>
          <p:cNvSpPr/>
          <p:nvPr/>
        </p:nvSpPr>
        <p:spPr>
          <a:xfrm>
            <a:off x="5223573" y="1404222"/>
            <a:ext cx="1137335" cy="642366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s-ES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Vasque</a:t>
            </a:r>
            <a:r>
              <a:rPr lang="es-ES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Country</a:t>
            </a:r>
          </a:p>
        </p:txBody>
      </p:sp>
      <p:sp>
        <p:nvSpPr>
          <p:cNvPr id="3" name="Flecha: doblada 2">
            <a:extLst>
              <a:ext uri="{FF2B5EF4-FFF2-40B4-BE49-F238E27FC236}">
                <a16:creationId xmlns:a16="http://schemas.microsoft.com/office/drawing/2014/main" id="{C34FFB93-9E41-42B5-9875-9BC71FD43050}"/>
              </a:ext>
            </a:extLst>
          </p:cNvPr>
          <p:cNvSpPr/>
          <p:nvPr/>
        </p:nvSpPr>
        <p:spPr>
          <a:xfrm rot="5400000" flipV="1">
            <a:off x="4548766" y="1661681"/>
            <a:ext cx="740228" cy="769814"/>
          </a:xfrm>
          <a:prstGeom prst="bentArrow">
            <a:avLst>
              <a:gd name="adj1" fmla="val 25000"/>
              <a:gd name="adj2" fmla="val 25000"/>
              <a:gd name="adj3" fmla="val 38377"/>
              <a:gd name="adj4" fmla="val 4375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60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50BFFD2C-7C55-4E38-81AA-576F7FE9DF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2" y="1761401"/>
            <a:ext cx="1898653" cy="1264570"/>
          </a:xfrm>
          <a:prstGeom prst="rect">
            <a:avLst/>
          </a:prstGeom>
        </p:spPr>
      </p:pic>
      <p:sp>
        <p:nvSpPr>
          <p:cNvPr id="20" name="13 CuadroTexto">
            <a:extLst>
              <a:ext uri="{FF2B5EF4-FFF2-40B4-BE49-F238E27FC236}">
                <a16:creationId xmlns:a16="http://schemas.microsoft.com/office/drawing/2014/main" id="{246D7ED8-5719-4ACD-B767-D5BFDB3A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" y="3128054"/>
            <a:ext cx="2036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4574A0"/>
                </a:solidFill>
              </a:defRPr>
            </a:lvl1pPr>
          </a:lstStyle>
          <a:p>
            <a:pPr algn="ctr"/>
            <a:r>
              <a:rPr lang="es-ES" sz="1050" b="1" dirty="0"/>
              <a:t>ENEROCEAN - W2POWER</a:t>
            </a:r>
            <a:r>
              <a:rPr lang="es-ES" sz="1050" dirty="0"/>
              <a:t>: </a:t>
            </a:r>
            <a:r>
              <a:rPr lang="es-ES" sz="1050" dirty="0" err="1"/>
              <a:t>Floating</a:t>
            </a:r>
            <a:r>
              <a:rPr lang="es-ES" sz="1050" dirty="0"/>
              <a:t> </a:t>
            </a:r>
            <a:r>
              <a:rPr lang="es-ES" sz="1050" dirty="0" err="1"/>
              <a:t>Wind</a:t>
            </a:r>
            <a:r>
              <a:rPr lang="es-ES" sz="1050" dirty="0"/>
              <a:t> </a:t>
            </a:r>
            <a:r>
              <a:rPr lang="es-ES" sz="1050" dirty="0" err="1"/>
              <a:t>Mulitplatform</a:t>
            </a:r>
            <a:r>
              <a:rPr lang="es-ES" sz="1050" dirty="0"/>
              <a:t>. </a:t>
            </a:r>
            <a:r>
              <a:rPr lang="es-ES" sz="1050" dirty="0" err="1"/>
              <a:t>Prototype</a:t>
            </a:r>
            <a:r>
              <a:rPr lang="es-ES" sz="1050" dirty="0"/>
              <a:t> 1:6 </a:t>
            </a:r>
            <a:r>
              <a:rPr lang="es-ES" sz="1050" dirty="0" err="1"/>
              <a:t>tested</a:t>
            </a:r>
            <a:r>
              <a:rPr lang="es-ES" sz="1050" dirty="0"/>
              <a:t> in PLOCAN (2019)</a:t>
            </a:r>
            <a:endParaRPr lang="en-GB" sz="105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5268BEE-9471-431A-9C83-4E5513ADE1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064" y="4062927"/>
            <a:ext cx="1643461" cy="1567424"/>
          </a:xfrm>
          <a:prstGeom prst="rect">
            <a:avLst/>
          </a:prstGeom>
        </p:spPr>
      </p:pic>
      <p:sp>
        <p:nvSpPr>
          <p:cNvPr id="23" name="13 CuadroTexto">
            <a:extLst>
              <a:ext uri="{FF2B5EF4-FFF2-40B4-BE49-F238E27FC236}">
                <a16:creationId xmlns:a16="http://schemas.microsoft.com/office/drawing/2014/main" id="{A08945BC-58B1-438A-B3D2-99FC3F7AB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325" y="4396516"/>
            <a:ext cx="152083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4574A0"/>
                </a:solidFill>
              </a:defRPr>
            </a:lvl1pPr>
          </a:lstStyle>
          <a:p>
            <a:pPr algn="ctr"/>
            <a:r>
              <a:rPr lang="es-ES" sz="1050" b="1" dirty="0"/>
              <a:t>X1 WIND – </a:t>
            </a:r>
            <a:r>
              <a:rPr lang="es-ES" sz="1050" b="1" dirty="0" err="1"/>
              <a:t>PivotBuoy</a:t>
            </a:r>
            <a:r>
              <a:rPr lang="es-ES" sz="1050" dirty="0"/>
              <a:t>: </a:t>
            </a:r>
            <a:r>
              <a:rPr lang="es-ES" sz="1050" dirty="0" err="1"/>
              <a:t>Floating</a:t>
            </a:r>
            <a:r>
              <a:rPr lang="es-ES" sz="1050" dirty="0"/>
              <a:t> Wind </a:t>
            </a:r>
            <a:r>
              <a:rPr lang="es-ES" sz="1050" dirty="0" err="1"/>
              <a:t>power</a:t>
            </a:r>
            <a:r>
              <a:rPr lang="es-ES" sz="1050" dirty="0"/>
              <a:t> </a:t>
            </a:r>
            <a:r>
              <a:rPr lang="es-ES" sz="1050" dirty="0" err="1"/>
              <a:t>platform</a:t>
            </a:r>
            <a:r>
              <a:rPr lang="es-ES" sz="1050" dirty="0"/>
              <a:t>. </a:t>
            </a:r>
            <a:r>
              <a:rPr lang="es-ES" sz="1050" dirty="0" err="1"/>
              <a:t>Prototype</a:t>
            </a:r>
            <a:r>
              <a:rPr lang="es-ES" sz="1050" dirty="0"/>
              <a:t> 1:3 </a:t>
            </a:r>
            <a:r>
              <a:rPr lang="es-ES" sz="1050" dirty="0" err="1"/>
              <a:t>testing</a:t>
            </a:r>
            <a:r>
              <a:rPr lang="es-ES" sz="1050" dirty="0"/>
              <a:t> </a:t>
            </a:r>
            <a:r>
              <a:rPr lang="es-ES" sz="1050" dirty="0" err="1"/>
              <a:t>scheduled</a:t>
            </a:r>
            <a:r>
              <a:rPr lang="es-ES" sz="1050" dirty="0"/>
              <a:t> </a:t>
            </a:r>
            <a:r>
              <a:rPr lang="es-ES" sz="1050" dirty="0" err="1"/>
              <a:t>for</a:t>
            </a:r>
            <a:r>
              <a:rPr lang="es-ES" sz="1050" dirty="0"/>
              <a:t> 2020 (PLOCAN)</a:t>
            </a:r>
            <a:endParaRPr lang="en-GB" sz="1050" b="1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657453B5-F4F2-4DD5-B189-052291943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4433" y="1611258"/>
            <a:ext cx="1339092" cy="1840770"/>
          </a:xfrm>
          <a:prstGeom prst="rect">
            <a:avLst/>
          </a:prstGeom>
        </p:spPr>
      </p:pic>
      <p:sp>
        <p:nvSpPr>
          <p:cNvPr id="25" name="13 CuadroTexto">
            <a:extLst>
              <a:ext uri="{FF2B5EF4-FFF2-40B4-BE49-F238E27FC236}">
                <a16:creationId xmlns:a16="http://schemas.microsoft.com/office/drawing/2014/main" id="{02F54FAC-CE45-4775-84D6-F4EDE5FE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513" y="2305512"/>
            <a:ext cx="1643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4574A0"/>
                </a:solidFill>
              </a:defRPr>
            </a:lvl1pPr>
          </a:lstStyle>
          <a:p>
            <a:r>
              <a:rPr lang="es-ES" sz="1050" b="1" dirty="0"/>
              <a:t>SAITEC – SATH: </a:t>
            </a:r>
            <a:r>
              <a:rPr lang="es-ES" sz="1050" dirty="0" err="1"/>
              <a:t>Barge</a:t>
            </a:r>
            <a:r>
              <a:rPr lang="es-ES" sz="1050" dirty="0"/>
              <a:t> </a:t>
            </a:r>
            <a:r>
              <a:rPr lang="es-ES" sz="1050" dirty="0" err="1"/>
              <a:t>floating</a:t>
            </a:r>
            <a:r>
              <a:rPr lang="es-ES" sz="1050" dirty="0"/>
              <a:t> Technology. </a:t>
            </a:r>
            <a:r>
              <a:rPr lang="es-ES" sz="1050" dirty="0" err="1"/>
              <a:t>Prototype</a:t>
            </a:r>
            <a:r>
              <a:rPr lang="es-ES" sz="1050" dirty="0"/>
              <a:t> 1:6 </a:t>
            </a:r>
            <a:r>
              <a:rPr lang="es-ES" sz="1050" dirty="0" err="1"/>
              <a:t>testing</a:t>
            </a:r>
            <a:r>
              <a:rPr lang="es-ES" sz="1050" dirty="0"/>
              <a:t> in Santander (2020)</a:t>
            </a:r>
            <a:endParaRPr lang="en-GB" sz="105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96DB046-23AE-4817-B617-92027E784A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2" y="4071390"/>
            <a:ext cx="2055711" cy="1341158"/>
          </a:xfrm>
          <a:prstGeom prst="rect">
            <a:avLst/>
          </a:prstGeom>
        </p:spPr>
      </p:pic>
      <p:sp>
        <p:nvSpPr>
          <p:cNvPr id="27" name="13 CuadroTexto">
            <a:extLst>
              <a:ext uri="{FF2B5EF4-FFF2-40B4-BE49-F238E27FC236}">
                <a16:creationId xmlns:a16="http://schemas.microsoft.com/office/drawing/2014/main" id="{A39559A2-B3E8-4FCC-9FB1-CCDC2B39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5" y="5503393"/>
            <a:ext cx="22754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4574A0"/>
                </a:solidFill>
              </a:defRPr>
            </a:lvl1pPr>
          </a:lstStyle>
          <a:p>
            <a:pPr algn="ctr"/>
            <a:r>
              <a:rPr lang="es-ES" sz="1050" b="1" dirty="0"/>
              <a:t>NAUTILUS: </a:t>
            </a:r>
            <a:r>
              <a:rPr lang="es-ES" sz="1050" dirty="0" err="1"/>
              <a:t>Semi-sumersible</a:t>
            </a:r>
            <a:r>
              <a:rPr lang="es-ES" sz="1050" dirty="0"/>
              <a:t> Steel </a:t>
            </a:r>
            <a:r>
              <a:rPr lang="es-ES" sz="1050" dirty="0" err="1"/>
              <a:t>floating</a:t>
            </a:r>
            <a:r>
              <a:rPr lang="es-ES" sz="1050" dirty="0"/>
              <a:t>  </a:t>
            </a:r>
            <a:r>
              <a:rPr lang="es-ES" sz="1050" dirty="0" err="1"/>
              <a:t>substructure</a:t>
            </a:r>
            <a:endParaRPr lang="en-GB" sz="1050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9DD6E79-4F9A-4BA9-AF89-75E3820C4B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772" y="4059662"/>
            <a:ext cx="1951683" cy="2099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13 CuadroTexto">
            <a:extLst>
              <a:ext uri="{FF2B5EF4-FFF2-40B4-BE49-F238E27FC236}">
                <a16:creationId xmlns:a16="http://schemas.microsoft.com/office/drawing/2014/main" id="{1CD27930-4AB4-4D7C-B101-493F65052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001" y="6236588"/>
            <a:ext cx="2968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4574A0"/>
                </a:solidFill>
              </a:defRPr>
            </a:lvl1pPr>
          </a:lstStyle>
          <a:p>
            <a:pPr algn="ctr"/>
            <a:r>
              <a:rPr lang="es-ES" sz="1050" b="1" dirty="0"/>
              <a:t>ESTEYCO - </a:t>
            </a:r>
            <a:r>
              <a:rPr lang="es-ES" sz="1050" b="1" dirty="0" err="1"/>
              <a:t>Telwind</a:t>
            </a:r>
            <a:r>
              <a:rPr lang="es-ES" sz="1050" b="1" dirty="0"/>
              <a:t>: </a:t>
            </a:r>
            <a:r>
              <a:rPr lang="es-ES" sz="1050" dirty="0" err="1"/>
              <a:t>Improved</a:t>
            </a:r>
            <a:r>
              <a:rPr lang="es-ES" sz="1050" dirty="0"/>
              <a:t> </a:t>
            </a:r>
            <a:r>
              <a:rPr lang="es-ES" sz="1050" dirty="0" err="1"/>
              <a:t>spar</a:t>
            </a:r>
            <a:r>
              <a:rPr lang="es-ES" sz="1050" dirty="0"/>
              <a:t> </a:t>
            </a:r>
            <a:r>
              <a:rPr lang="es-ES" sz="1050" dirty="0" err="1"/>
              <a:t>tecnology</a:t>
            </a:r>
            <a:endParaRPr lang="en-GB" sz="105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B5153F8E-4411-4D02-A9A5-B05939E89E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67" t="50000" r="36399"/>
          <a:stretch/>
        </p:blipFill>
        <p:spPr>
          <a:xfrm>
            <a:off x="2812452" y="1513616"/>
            <a:ext cx="1139349" cy="1840769"/>
          </a:xfrm>
          <a:prstGeom prst="rect">
            <a:avLst/>
          </a:prstGeom>
        </p:spPr>
      </p:pic>
      <p:sp>
        <p:nvSpPr>
          <p:cNvPr id="31" name="13 CuadroTexto">
            <a:extLst>
              <a:ext uri="{FF2B5EF4-FFF2-40B4-BE49-F238E27FC236}">
                <a16:creationId xmlns:a16="http://schemas.microsoft.com/office/drawing/2014/main" id="{9C456170-356A-42D1-BDF0-4EA082D52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154" y="3426960"/>
            <a:ext cx="13319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4574A0"/>
                </a:solidFill>
              </a:defRPr>
            </a:lvl1pPr>
          </a:lstStyle>
          <a:p>
            <a:pPr algn="ctr"/>
            <a:r>
              <a:rPr lang="es-ES" sz="1050" b="1" dirty="0"/>
              <a:t>COBRA </a:t>
            </a:r>
            <a:r>
              <a:rPr lang="es-ES" sz="1050" dirty="0"/>
              <a:t> </a:t>
            </a:r>
            <a:r>
              <a:rPr lang="es-ES" sz="1050" dirty="0" err="1"/>
              <a:t>Flotant</a:t>
            </a:r>
            <a:endParaRPr lang="en-GB" sz="105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89D396-27F0-4630-9AE1-3693239A65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835" y="1518648"/>
            <a:ext cx="1145096" cy="1840769"/>
          </a:xfrm>
          <a:prstGeom prst="rect">
            <a:avLst/>
          </a:prstGeom>
        </p:spPr>
      </p:pic>
      <p:sp>
        <p:nvSpPr>
          <p:cNvPr id="32" name="13 CuadroTexto">
            <a:extLst>
              <a:ext uri="{FF2B5EF4-FFF2-40B4-BE49-F238E27FC236}">
                <a16:creationId xmlns:a16="http://schemas.microsoft.com/office/drawing/2014/main" id="{4D65F979-B39C-4827-BD14-1E7CE80F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001" y="3416595"/>
            <a:ext cx="1533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4574A0"/>
                </a:solidFill>
              </a:defRPr>
            </a:lvl1pPr>
          </a:lstStyle>
          <a:p>
            <a:pPr algn="ctr"/>
            <a:r>
              <a:rPr lang="es-ES" sz="1050" b="1" dirty="0"/>
              <a:t>IBERDROLA - TLPWIND: </a:t>
            </a:r>
            <a:r>
              <a:rPr lang="es-ES" sz="1050" dirty="0"/>
              <a:t>TLP </a:t>
            </a:r>
            <a:r>
              <a:rPr lang="es-ES" sz="1050" dirty="0" err="1"/>
              <a:t>Design</a:t>
            </a:r>
            <a:endParaRPr lang="en-GB" sz="1050" dirty="0"/>
          </a:p>
        </p:txBody>
      </p:sp>
      <p:sp>
        <p:nvSpPr>
          <p:cNvPr id="3" name="13 CuadroTexto">
            <a:extLst>
              <a:ext uri="{FF2B5EF4-FFF2-40B4-BE49-F238E27FC236}">
                <a16:creationId xmlns:a16="http://schemas.microsoft.com/office/drawing/2014/main" id="{17DE3B00-692E-4477-B408-CD89F6483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92" y="796824"/>
            <a:ext cx="8100733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4574A0"/>
                </a:solidFill>
              </a:defRPr>
            </a:lvl1pPr>
          </a:lstStyle>
          <a:p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7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Spanish</a:t>
            </a:r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solutions</a:t>
            </a:r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out</a:t>
            </a:r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of</a:t>
            </a:r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the</a:t>
            </a:r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27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existing</a:t>
            </a:r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patents</a:t>
            </a:r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in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the</a:t>
            </a:r>
            <a:r>
              <a:rPr lang="es-ES" sz="2400" i="1" u="sng" dirty="0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solidFill>
                  <a:schemeClr val="tx1"/>
                </a:solidFill>
                <a:ea typeface="ＭＳ Ｐゴシック" charset="0"/>
                <a:cs typeface="Arial" pitchFamily="34" charset="0"/>
              </a:rPr>
              <a:t>World</a:t>
            </a:r>
            <a:endParaRPr lang="en-GB" sz="2400" b="1" i="1" u="sng" dirty="0">
              <a:solidFill>
                <a:schemeClr val="tx1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5716686C-44BA-4E62-B330-118F5ACC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9529"/>
            <a:ext cx="8352927" cy="995413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Spain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. FOW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Innovation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 Hub.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Patents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leadership</a:t>
            </a:r>
            <a:endParaRPr lang="es-ES" sz="3600" b="1" dirty="0">
              <a:solidFill>
                <a:srgbClr val="0071C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0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53F3B00-7FB8-4CF0-97A0-E0ECFD9EF592}"/>
              </a:ext>
            </a:extLst>
          </p:cNvPr>
          <p:cNvSpPr/>
          <p:nvPr/>
        </p:nvSpPr>
        <p:spPr>
          <a:xfrm>
            <a:off x="188016" y="1420194"/>
            <a:ext cx="8856618" cy="5437806"/>
          </a:xfrm>
          <a:custGeom>
            <a:avLst/>
            <a:gdLst>
              <a:gd name="connsiteX0" fmla="*/ 0 w 6534928"/>
              <a:gd name="connsiteY0" fmla="*/ 0 h 1858500"/>
              <a:gd name="connsiteX1" fmla="*/ 6534928 w 6534928"/>
              <a:gd name="connsiteY1" fmla="*/ 0 h 1858500"/>
              <a:gd name="connsiteX2" fmla="*/ 6534928 w 6534928"/>
              <a:gd name="connsiteY2" fmla="*/ 1858500 h 1858500"/>
              <a:gd name="connsiteX3" fmla="*/ 0 w 6534928"/>
              <a:gd name="connsiteY3" fmla="*/ 1858500 h 1858500"/>
              <a:gd name="connsiteX4" fmla="*/ 0 w 6534928"/>
              <a:gd name="connsiteY4" fmla="*/ 0 h 185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4928" h="1858500">
                <a:moveTo>
                  <a:pt x="0" y="0"/>
                </a:moveTo>
                <a:lnTo>
                  <a:pt x="6534928" y="0"/>
                </a:lnTo>
                <a:lnTo>
                  <a:pt x="6534928" y="1858500"/>
                </a:lnTo>
                <a:lnTo>
                  <a:pt x="0" y="18585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183" tIns="208280" rIns="507183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ES" sz="1200" kern="1200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B2ACE49-696B-4237-8914-B9BC64969B44}"/>
              </a:ext>
            </a:extLst>
          </p:cNvPr>
          <p:cNvSpPr/>
          <p:nvPr/>
        </p:nvSpPr>
        <p:spPr>
          <a:xfrm>
            <a:off x="310319" y="914028"/>
            <a:ext cx="8523361" cy="759182"/>
          </a:xfrm>
          <a:custGeom>
            <a:avLst/>
            <a:gdLst>
              <a:gd name="connsiteX0" fmla="*/ 0 w 4574449"/>
              <a:gd name="connsiteY0" fmla="*/ 49201 h 295200"/>
              <a:gd name="connsiteX1" fmla="*/ 49201 w 4574449"/>
              <a:gd name="connsiteY1" fmla="*/ 0 h 295200"/>
              <a:gd name="connsiteX2" fmla="*/ 4525248 w 4574449"/>
              <a:gd name="connsiteY2" fmla="*/ 0 h 295200"/>
              <a:gd name="connsiteX3" fmla="*/ 4574449 w 4574449"/>
              <a:gd name="connsiteY3" fmla="*/ 49201 h 295200"/>
              <a:gd name="connsiteX4" fmla="*/ 4574449 w 4574449"/>
              <a:gd name="connsiteY4" fmla="*/ 245999 h 295200"/>
              <a:gd name="connsiteX5" fmla="*/ 4525248 w 4574449"/>
              <a:gd name="connsiteY5" fmla="*/ 295200 h 295200"/>
              <a:gd name="connsiteX6" fmla="*/ 49201 w 4574449"/>
              <a:gd name="connsiteY6" fmla="*/ 295200 h 295200"/>
              <a:gd name="connsiteX7" fmla="*/ 0 w 4574449"/>
              <a:gd name="connsiteY7" fmla="*/ 245999 h 295200"/>
              <a:gd name="connsiteX8" fmla="*/ 0 w 4574449"/>
              <a:gd name="connsiteY8" fmla="*/ 49201 h 2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4449" h="295200">
                <a:moveTo>
                  <a:pt x="0" y="49201"/>
                </a:moveTo>
                <a:cubicBezTo>
                  <a:pt x="0" y="22028"/>
                  <a:pt x="22028" y="0"/>
                  <a:pt x="49201" y="0"/>
                </a:cubicBezTo>
                <a:lnTo>
                  <a:pt x="4525248" y="0"/>
                </a:lnTo>
                <a:cubicBezTo>
                  <a:pt x="4552421" y="0"/>
                  <a:pt x="4574449" y="22028"/>
                  <a:pt x="4574449" y="49201"/>
                </a:cubicBezTo>
                <a:lnTo>
                  <a:pt x="4574449" y="245999"/>
                </a:lnTo>
                <a:cubicBezTo>
                  <a:pt x="4574449" y="273172"/>
                  <a:pt x="4552421" y="295200"/>
                  <a:pt x="4525248" y="295200"/>
                </a:cubicBezTo>
                <a:lnTo>
                  <a:pt x="49201" y="295200"/>
                </a:lnTo>
                <a:cubicBezTo>
                  <a:pt x="22028" y="295200"/>
                  <a:pt x="0" y="273172"/>
                  <a:pt x="0" y="245999"/>
                </a:cubicBezTo>
                <a:lnTo>
                  <a:pt x="0" y="4920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0071CE"/>
              </a:buClr>
            </a:pP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Approach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based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on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different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support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mechanisms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depending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on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the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Technology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Maturity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levels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.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Still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under</a:t>
            </a:r>
            <a:r>
              <a:rPr lang="es-ES" sz="2400" i="1" u="sng" dirty="0">
                <a:ea typeface="ＭＳ Ｐゴシック" charset="0"/>
                <a:cs typeface="Arial" pitchFamily="34" charset="0"/>
              </a:rPr>
              <a:t> </a:t>
            </a:r>
            <a:r>
              <a:rPr lang="es-ES" sz="2400" i="1" u="sng" dirty="0" err="1">
                <a:ea typeface="ＭＳ Ｐゴシック" charset="0"/>
                <a:cs typeface="Arial" pitchFamily="34" charset="0"/>
              </a:rPr>
              <a:t>development</a:t>
            </a:r>
            <a:endParaRPr lang="es-ES" sz="2400" i="1" u="sng" dirty="0">
              <a:ea typeface="ＭＳ Ｐゴシック" charset="0"/>
              <a:cs typeface="Arial" pitchFamily="34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AC40EF5-4184-4ED4-941C-B87B29D9DC04}"/>
              </a:ext>
            </a:extLst>
          </p:cNvPr>
          <p:cNvSpPr/>
          <p:nvPr/>
        </p:nvSpPr>
        <p:spPr>
          <a:xfrm>
            <a:off x="476948" y="1891627"/>
            <a:ext cx="8190104" cy="2162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E3B66110-2D76-4FE7-94C4-715F513BB6C4}"/>
              </a:ext>
            </a:extLst>
          </p:cNvPr>
          <p:cNvSpPr txBox="1"/>
          <p:nvPr/>
        </p:nvSpPr>
        <p:spPr>
          <a:xfrm>
            <a:off x="557655" y="4142387"/>
            <a:ext cx="11398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i="1" spc="-5" dirty="0">
                <a:latin typeface="Calibri"/>
                <a:cs typeface="Calibri"/>
              </a:rPr>
              <a:t>Source: </a:t>
            </a:r>
            <a:r>
              <a:rPr lang="es-ES" sz="1000" i="1" spc="-5" dirty="0">
                <a:latin typeface="Calibri"/>
                <a:cs typeface="Calibri"/>
              </a:rPr>
              <a:t>IEA-RETD</a:t>
            </a:r>
            <a:endParaRPr sz="1000" i="1" dirty="0">
              <a:latin typeface="Calibri"/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51FA60-03C9-4C1E-9D79-3A40246DC672}"/>
              </a:ext>
            </a:extLst>
          </p:cNvPr>
          <p:cNvSpPr txBox="1"/>
          <p:nvPr/>
        </p:nvSpPr>
        <p:spPr>
          <a:xfrm>
            <a:off x="476948" y="5922109"/>
            <a:ext cx="2536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Prototypes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. CAPEX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support</a:t>
            </a:r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57A52D-35BE-4523-8A19-CF7D84182E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26" y="4573378"/>
            <a:ext cx="1225107" cy="134873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6264AB1-30C0-4BBB-8477-2635FA53A6D6}"/>
              </a:ext>
            </a:extLst>
          </p:cNvPr>
          <p:cNvSpPr txBox="1"/>
          <p:nvPr/>
        </p:nvSpPr>
        <p:spPr>
          <a:xfrm>
            <a:off x="3157026" y="5919095"/>
            <a:ext cx="2719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Experimental FOW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FarmsP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 (3-4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uds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).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Specific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 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Auction</a:t>
            </a:r>
            <a:endParaRPr lang="es-ES" sz="1400" dirty="0"/>
          </a:p>
        </p:txBody>
      </p:sp>
      <p:pic>
        <p:nvPicPr>
          <p:cNvPr id="20" name="Imagen 19" descr="Un barco en el mar&#10;&#10;Descripción generada automáticamente">
            <a:extLst>
              <a:ext uri="{FF2B5EF4-FFF2-40B4-BE49-F238E27FC236}">
                <a16:creationId xmlns:a16="http://schemas.microsoft.com/office/drawing/2014/main" id="{119EBEC9-4DC3-418B-A6AC-5C26AA51C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711" y="4567888"/>
            <a:ext cx="2394527" cy="1343596"/>
          </a:xfrm>
          <a:prstGeom prst="rect">
            <a:avLst/>
          </a:prstGeom>
        </p:spPr>
      </p:pic>
      <p:pic>
        <p:nvPicPr>
          <p:cNvPr id="22" name="Imagen 21" descr="Imagen que contiene exterior, agua, barco, pequeño&#10;&#10;Descripción generada automáticamente">
            <a:extLst>
              <a:ext uri="{FF2B5EF4-FFF2-40B4-BE49-F238E27FC236}">
                <a16:creationId xmlns:a16="http://schemas.microsoft.com/office/drawing/2014/main" id="{F01198C8-1412-43D5-8E3F-ECE37926B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211" y="4567888"/>
            <a:ext cx="2015394" cy="134359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B437405-D527-4BDB-BC8D-259023171C39}"/>
              </a:ext>
            </a:extLst>
          </p:cNvPr>
          <p:cNvSpPr txBox="1"/>
          <p:nvPr/>
        </p:nvSpPr>
        <p:spPr>
          <a:xfrm>
            <a:off x="5868929" y="5919095"/>
            <a:ext cx="2719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Commercial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size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 FOW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Farms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ea typeface="ＭＳ Ｐゴシック" charset="0"/>
              <a:cs typeface="Arial" pitchFamily="34" charset="0"/>
            </a:endParaRPr>
          </a:p>
          <a:p>
            <a:pPr algn="ctr"/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Competitive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0"/>
                <a:cs typeface="Arial" pitchFamily="34" charset="0"/>
              </a:rPr>
              <a:t>Auction</a:t>
            </a:r>
            <a:endParaRPr lang="es-ES" sz="14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CD43F1E-92BD-4425-A4D1-E15A98F9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9529"/>
            <a:ext cx="8352927" cy="995413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Offshore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Wind</a:t>
            </a:r>
            <a:r>
              <a:rPr lang="es-ES" sz="3600" b="1" dirty="0">
                <a:solidFill>
                  <a:srgbClr val="0071CE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err="1">
                <a:solidFill>
                  <a:srgbClr val="0071CE"/>
                </a:solidFill>
                <a:latin typeface="Calibri" panose="020F0502020204030204" pitchFamily="34" charset="0"/>
              </a:rPr>
              <a:t>schemes</a:t>
            </a:r>
            <a:endParaRPr lang="es-ES" sz="3600" b="1" dirty="0">
              <a:solidFill>
                <a:srgbClr val="0071C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948F3CC-5413-4EA4-BC1E-FEA873CD7746}"/>
              </a:ext>
            </a:extLst>
          </p:cNvPr>
          <p:cNvSpPr/>
          <p:nvPr/>
        </p:nvSpPr>
        <p:spPr>
          <a:xfrm>
            <a:off x="0" y="-69669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3F0CAEC-FEE5-4BE6-B00B-0AF2A6F78076}"/>
              </a:ext>
            </a:extLst>
          </p:cNvPr>
          <p:cNvSpPr txBox="1">
            <a:spLocks/>
          </p:cNvSpPr>
          <p:nvPr/>
        </p:nvSpPr>
        <p:spPr>
          <a:xfrm>
            <a:off x="370115" y="69669"/>
            <a:ext cx="8229600" cy="995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1C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Challenges</a:t>
            </a:r>
            <a:endParaRPr lang="es-ES" sz="6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24753CA-65E9-4AB8-B584-C1D813CC8444}"/>
              </a:ext>
            </a:extLst>
          </p:cNvPr>
          <p:cNvSpPr txBox="1">
            <a:spLocks/>
          </p:cNvSpPr>
          <p:nvPr/>
        </p:nvSpPr>
        <p:spPr>
          <a:xfrm>
            <a:off x="1273630" y="2040283"/>
            <a:ext cx="7326085" cy="228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1C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2400" b="0" dirty="0">
                <a:solidFill>
                  <a:schemeClr val="bg2"/>
                </a:solidFill>
                <a:latin typeface="+mn-lt"/>
              </a:rPr>
              <a:t>National Offshore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Wind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Strategy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– 1Q 2021. </a:t>
            </a:r>
            <a:r>
              <a:rPr lang="es-ES" sz="240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2.000 MW – 3.000 MW</a:t>
            </a:r>
            <a:r>
              <a:rPr lang="es-ES" sz="2400" b="0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–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specific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2030 FOW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Goal</a:t>
            </a:r>
            <a:endParaRPr lang="es-ES" sz="2400" b="0" dirty="0">
              <a:solidFill>
                <a:schemeClr val="bg2"/>
              </a:solidFill>
              <a:latin typeface="+mn-lt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2400" dirty="0" err="1">
                <a:solidFill>
                  <a:srgbClr val="FFFF00"/>
                </a:solidFill>
                <a:latin typeface="+mn-lt"/>
              </a:rPr>
              <a:t>Update</a:t>
            </a:r>
            <a:r>
              <a:rPr lang="es-ES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+mn-lt"/>
              </a:rPr>
              <a:t>regulation</a:t>
            </a:r>
            <a:r>
              <a:rPr lang="es-ES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&amp;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Policy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(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Zone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Reserve +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permitting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+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Auction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design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) – 2/3Q 2021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Already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competitive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in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some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specific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locations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(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e.q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: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Canary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islands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)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due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to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higher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generation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costs</a:t>
            </a:r>
            <a:endParaRPr lang="es-ES" sz="2400" b="0" dirty="0">
              <a:solidFill>
                <a:schemeClr val="bg2"/>
              </a:solidFill>
              <a:latin typeface="+mn-lt"/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UcPeriod"/>
            </a:pPr>
            <a:r>
              <a:rPr lang="es-ES" sz="2400" b="0" dirty="0">
                <a:solidFill>
                  <a:schemeClr val="bg2"/>
                </a:solidFill>
                <a:latin typeface="+mn-lt"/>
              </a:rPr>
              <a:t>FOW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first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Spanish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Auction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– TBD ¿2021?</a:t>
            </a:r>
          </a:p>
          <a:p>
            <a:pPr>
              <a:spcBef>
                <a:spcPts val="1200"/>
              </a:spcBef>
            </a:pPr>
            <a:endParaRPr lang="es-ES" sz="2400" b="0" dirty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endParaRPr lang="es-ES" sz="2400" b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5A962BDC-EA53-47D7-A76F-37010D83714D}"/>
              </a:ext>
            </a:extLst>
          </p:cNvPr>
          <p:cNvSpPr/>
          <p:nvPr/>
        </p:nvSpPr>
        <p:spPr>
          <a:xfrm>
            <a:off x="370115" y="1064923"/>
            <a:ext cx="838200" cy="6444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URGENT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2B270D7-2761-43E5-955B-B564C54C855F}"/>
              </a:ext>
            </a:extLst>
          </p:cNvPr>
          <p:cNvSpPr/>
          <p:nvPr/>
        </p:nvSpPr>
        <p:spPr>
          <a:xfrm>
            <a:off x="370115" y="1931129"/>
            <a:ext cx="838200" cy="6444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URGENT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13109A-5E15-435D-B0B8-73FC9D3951CB}"/>
              </a:ext>
            </a:extLst>
          </p:cNvPr>
          <p:cNvSpPr/>
          <p:nvPr/>
        </p:nvSpPr>
        <p:spPr>
          <a:xfrm>
            <a:off x="0" y="4607511"/>
            <a:ext cx="9144000" cy="21808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C1B6C4D-1122-41F5-912D-BF9A9764B75A}"/>
              </a:ext>
            </a:extLst>
          </p:cNvPr>
          <p:cNvSpPr txBox="1">
            <a:spLocks/>
          </p:cNvSpPr>
          <p:nvPr/>
        </p:nvSpPr>
        <p:spPr>
          <a:xfrm>
            <a:off x="3305473" y="4698775"/>
            <a:ext cx="5667104" cy="187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1C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s-ES" sz="2400" b="0" dirty="0">
                <a:solidFill>
                  <a:schemeClr val="bg2"/>
                </a:solidFill>
                <a:latin typeface="+mn-lt"/>
              </a:rPr>
              <a:t>NEW FOW Deep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water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Testing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Facilities</a:t>
            </a:r>
            <a:endParaRPr lang="es-ES" sz="2400" b="0" dirty="0">
              <a:solidFill>
                <a:schemeClr val="bg2"/>
              </a:solidFill>
              <a:latin typeface="+mn-lt"/>
            </a:endParaRPr>
          </a:p>
          <a:p>
            <a:pPr marL="514350" indent="-5143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s-ES" sz="2400" b="0" dirty="0">
                <a:solidFill>
                  <a:schemeClr val="bg2"/>
                </a:solidFill>
                <a:latin typeface="+mn-lt"/>
              </a:rPr>
              <a:t>FOW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Wind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Farm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– Industrial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Supply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Chain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Traction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effect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– </a:t>
            </a:r>
            <a:r>
              <a:rPr lang="es-ES" sz="2400" b="0" dirty="0" err="1">
                <a:solidFill>
                  <a:schemeClr val="bg2"/>
                </a:solidFill>
                <a:latin typeface="+mn-lt"/>
              </a:rPr>
              <a:t>First</a:t>
            </a:r>
            <a:r>
              <a:rPr lang="es-ES" sz="2400" b="0" dirty="0">
                <a:solidFill>
                  <a:schemeClr val="bg2"/>
                </a:solidFill>
                <a:latin typeface="+mn-lt"/>
              </a:rPr>
              <a:t> mover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15F8F1-E232-4162-B121-023630F3A7CA}"/>
              </a:ext>
            </a:extLst>
          </p:cNvPr>
          <p:cNvSpPr/>
          <p:nvPr/>
        </p:nvSpPr>
        <p:spPr>
          <a:xfrm>
            <a:off x="-1" y="4607511"/>
            <a:ext cx="3305473" cy="2180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D0776A1-C06B-4336-B56B-F983BBB1E809}"/>
              </a:ext>
            </a:extLst>
          </p:cNvPr>
          <p:cNvSpPr txBox="1">
            <a:spLocks/>
          </p:cNvSpPr>
          <p:nvPr/>
        </p:nvSpPr>
        <p:spPr>
          <a:xfrm>
            <a:off x="0" y="4976010"/>
            <a:ext cx="3427171" cy="995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1C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Recovery</a:t>
            </a:r>
            <a:r>
              <a:rPr lang="es-E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Plan FOW </a:t>
            </a:r>
            <a:r>
              <a:rPr lang="es-E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projects</a:t>
            </a:r>
            <a:endParaRPr lang="es-E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87625D9-4FFF-4AF0-B52F-0D18BDAA28AA}"/>
              </a:ext>
            </a:extLst>
          </p:cNvPr>
          <p:cNvSpPr/>
          <p:nvPr/>
        </p:nvSpPr>
        <p:spPr>
          <a:xfrm>
            <a:off x="0" y="975883"/>
            <a:ext cx="9144000" cy="58124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06789D-2BD5-478E-A17B-EE317FED9707}"/>
              </a:ext>
            </a:extLst>
          </p:cNvPr>
          <p:cNvSpPr/>
          <p:nvPr/>
        </p:nvSpPr>
        <p:spPr>
          <a:xfrm>
            <a:off x="310318" y="3178625"/>
            <a:ext cx="8645666" cy="896983"/>
          </a:xfrm>
          <a:prstGeom prst="rect">
            <a:avLst/>
          </a:prstGeom>
          <a:solidFill>
            <a:srgbClr val="528E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2107C5E-C94F-4044-A7B6-3D1380630886}"/>
              </a:ext>
            </a:extLst>
          </p:cNvPr>
          <p:cNvSpPr/>
          <p:nvPr/>
        </p:nvSpPr>
        <p:spPr>
          <a:xfrm>
            <a:off x="-1" y="0"/>
            <a:ext cx="9144000" cy="9929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53F3B00-7FB8-4CF0-97A0-E0ECFD9EF592}"/>
              </a:ext>
            </a:extLst>
          </p:cNvPr>
          <p:cNvSpPr/>
          <p:nvPr/>
        </p:nvSpPr>
        <p:spPr>
          <a:xfrm>
            <a:off x="188016" y="1420194"/>
            <a:ext cx="8856618" cy="5437806"/>
          </a:xfrm>
          <a:custGeom>
            <a:avLst/>
            <a:gdLst>
              <a:gd name="connsiteX0" fmla="*/ 0 w 6534928"/>
              <a:gd name="connsiteY0" fmla="*/ 0 h 1858500"/>
              <a:gd name="connsiteX1" fmla="*/ 6534928 w 6534928"/>
              <a:gd name="connsiteY1" fmla="*/ 0 h 1858500"/>
              <a:gd name="connsiteX2" fmla="*/ 6534928 w 6534928"/>
              <a:gd name="connsiteY2" fmla="*/ 1858500 h 1858500"/>
              <a:gd name="connsiteX3" fmla="*/ 0 w 6534928"/>
              <a:gd name="connsiteY3" fmla="*/ 1858500 h 1858500"/>
              <a:gd name="connsiteX4" fmla="*/ 0 w 6534928"/>
              <a:gd name="connsiteY4" fmla="*/ 0 h 185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4928" h="1858500">
                <a:moveTo>
                  <a:pt x="0" y="0"/>
                </a:moveTo>
                <a:lnTo>
                  <a:pt x="6534928" y="0"/>
                </a:lnTo>
                <a:lnTo>
                  <a:pt x="6534928" y="1858500"/>
                </a:lnTo>
                <a:lnTo>
                  <a:pt x="0" y="18585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183" tIns="208280" rIns="507183" bIns="99568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ES" sz="1200" kern="12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CD43F1E-92BD-4425-A4D1-E15A98F9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9529"/>
            <a:ext cx="8352927" cy="995413"/>
          </a:xfrm>
        </p:spPr>
        <p:txBody>
          <a:bodyPr>
            <a:normAutofit/>
          </a:bodyPr>
          <a:lstStyle/>
          <a:p>
            <a:pPr algn="l"/>
            <a:r>
              <a:rPr lang="es-ES" dirty="0" err="1">
                <a:solidFill>
                  <a:schemeClr val="tx1"/>
                </a:solidFill>
                <a:latin typeface="Calibri" panose="020F0502020204030204" pitchFamily="34" charset="0"/>
              </a:rPr>
              <a:t>Wind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</a:rPr>
              <a:t> Energy in SP – </a:t>
            </a:r>
            <a:r>
              <a:rPr lang="es-ES" dirty="0" err="1">
                <a:solidFill>
                  <a:schemeClr val="tx1"/>
                </a:solidFill>
                <a:latin typeface="Calibri" panose="020F0502020204030204" pitchFamily="34" charset="0"/>
              </a:rPr>
              <a:t>Structural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Calibri" panose="020F0502020204030204" pitchFamily="34" charset="0"/>
              </a:rPr>
              <a:t>challenges</a:t>
            </a:r>
            <a:endParaRPr lang="es-E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FC6CE8E0-EA58-4380-B106-60EB23E3E22A}"/>
              </a:ext>
            </a:extLst>
          </p:cNvPr>
          <p:cNvSpPr/>
          <p:nvPr/>
        </p:nvSpPr>
        <p:spPr>
          <a:xfrm>
            <a:off x="310318" y="1153913"/>
            <a:ext cx="8523361" cy="5259004"/>
          </a:xfrm>
          <a:custGeom>
            <a:avLst/>
            <a:gdLst>
              <a:gd name="connsiteX0" fmla="*/ 0 w 4574449"/>
              <a:gd name="connsiteY0" fmla="*/ 49201 h 295200"/>
              <a:gd name="connsiteX1" fmla="*/ 49201 w 4574449"/>
              <a:gd name="connsiteY1" fmla="*/ 0 h 295200"/>
              <a:gd name="connsiteX2" fmla="*/ 4525248 w 4574449"/>
              <a:gd name="connsiteY2" fmla="*/ 0 h 295200"/>
              <a:gd name="connsiteX3" fmla="*/ 4574449 w 4574449"/>
              <a:gd name="connsiteY3" fmla="*/ 49201 h 295200"/>
              <a:gd name="connsiteX4" fmla="*/ 4574449 w 4574449"/>
              <a:gd name="connsiteY4" fmla="*/ 245999 h 295200"/>
              <a:gd name="connsiteX5" fmla="*/ 4525248 w 4574449"/>
              <a:gd name="connsiteY5" fmla="*/ 295200 h 295200"/>
              <a:gd name="connsiteX6" fmla="*/ 49201 w 4574449"/>
              <a:gd name="connsiteY6" fmla="*/ 295200 h 295200"/>
              <a:gd name="connsiteX7" fmla="*/ 0 w 4574449"/>
              <a:gd name="connsiteY7" fmla="*/ 245999 h 295200"/>
              <a:gd name="connsiteX8" fmla="*/ 0 w 4574449"/>
              <a:gd name="connsiteY8" fmla="*/ 49201 h 2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4449" h="295200">
                <a:moveTo>
                  <a:pt x="0" y="49201"/>
                </a:moveTo>
                <a:cubicBezTo>
                  <a:pt x="0" y="22028"/>
                  <a:pt x="22028" y="0"/>
                  <a:pt x="49201" y="0"/>
                </a:cubicBezTo>
                <a:lnTo>
                  <a:pt x="4525248" y="0"/>
                </a:lnTo>
                <a:cubicBezTo>
                  <a:pt x="4552421" y="0"/>
                  <a:pt x="4574449" y="22028"/>
                  <a:pt x="4574449" y="49201"/>
                </a:cubicBezTo>
                <a:lnTo>
                  <a:pt x="4574449" y="245999"/>
                </a:lnTo>
                <a:cubicBezTo>
                  <a:pt x="4574449" y="273172"/>
                  <a:pt x="4552421" y="295200"/>
                  <a:pt x="4525248" y="295200"/>
                </a:cubicBezTo>
                <a:lnTo>
                  <a:pt x="49201" y="295200"/>
                </a:lnTo>
                <a:cubicBezTo>
                  <a:pt x="22028" y="295200"/>
                  <a:pt x="0" y="273172"/>
                  <a:pt x="0" y="245999"/>
                </a:cubicBezTo>
                <a:lnTo>
                  <a:pt x="0" y="4920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Permitting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–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Clarify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,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Simplify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,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Coordinate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,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visibility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– Royal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Decree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Law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+ Royal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Decree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ts val="34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New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Auction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design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–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next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auction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26th JAN</a:t>
            </a:r>
          </a:p>
          <a:p>
            <a:pPr marL="457200" indent="-457200">
              <a:lnSpc>
                <a:spcPts val="34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Auctions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Calendar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– 2020-2025</a:t>
            </a:r>
          </a:p>
          <a:p>
            <a:pPr marL="457200" indent="-457200">
              <a:lnSpc>
                <a:spcPts val="34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Measures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to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keep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Industrial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Wind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supply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chain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–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major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undertaking</a:t>
            </a:r>
            <a:endParaRPr lang="es-ES" sz="2800" b="1" i="1" dirty="0">
              <a:solidFill>
                <a:schemeClr val="bg1">
                  <a:lumMod val="95000"/>
                </a:schemeClr>
              </a:solidFill>
              <a:ea typeface="ＭＳ Ｐゴシック" charset="0"/>
              <a:cs typeface="Arial" pitchFamily="34" charset="0"/>
            </a:endParaRPr>
          </a:p>
          <a:p>
            <a:pPr marL="457200" indent="-457200">
              <a:lnSpc>
                <a:spcPts val="34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Recovery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Plan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projects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– 9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proposals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for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Wind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– 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NEW MECHANISMS REQUIRED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to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assign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funds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Accurate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&amp;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Fast</a:t>
            </a:r>
            <a:endParaRPr lang="es-ES" sz="2800" i="1" dirty="0">
              <a:solidFill>
                <a:schemeClr val="bg1">
                  <a:lumMod val="95000"/>
                </a:schemeClr>
              </a:solidFill>
              <a:ea typeface="ＭＳ Ｐゴシック" charset="0"/>
              <a:cs typeface="Arial" pitchFamily="34" charset="0"/>
            </a:endParaRPr>
          </a:p>
          <a:p>
            <a:pPr marL="457200" indent="-457200">
              <a:lnSpc>
                <a:spcPts val="3400"/>
              </a:lnSpc>
              <a:spcBef>
                <a:spcPts val="600"/>
              </a:spcBef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Electrification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b="1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Policies</a:t>
            </a:r>
            <a:r>
              <a:rPr lang="es-ES" sz="2800" b="1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–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to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promote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decarbonization</a:t>
            </a:r>
            <a:r>
              <a:rPr lang="es-ES" sz="2800" i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s-ES" sz="2800" i="1" dirty="0" err="1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Arial" pitchFamily="34" charset="0"/>
              </a:rPr>
              <a:t>goals</a:t>
            </a:r>
            <a:endParaRPr lang="es-ES" sz="2800" i="1" dirty="0">
              <a:solidFill>
                <a:schemeClr val="bg1">
                  <a:lumMod val="95000"/>
                </a:schemeClr>
              </a:solidFill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5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Personalizar 3">
      <a:dk1>
        <a:sysClr val="windowText" lastClr="000000"/>
      </a:dk1>
      <a:lt1>
        <a:sysClr val="window" lastClr="FFFFFF"/>
      </a:lt1>
      <a:dk2>
        <a:srgbClr val="005DBA"/>
      </a:dk2>
      <a:lt2>
        <a:srgbClr val="EEECE1"/>
      </a:lt2>
      <a:accent1>
        <a:srgbClr val="528EC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1C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onalizar 3">
    <a:dk1>
      <a:sysClr val="windowText" lastClr="000000"/>
    </a:dk1>
    <a:lt1>
      <a:sysClr val="window" lastClr="FFFFFF"/>
    </a:lt1>
    <a:dk2>
      <a:srgbClr val="005DBA"/>
    </a:dk2>
    <a:lt2>
      <a:srgbClr val="EEECE1"/>
    </a:lt2>
    <a:accent1>
      <a:srgbClr val="528ECB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71CE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10492</TotalTime>
  <Words>415</Words>
  <Application>Microsoft Office PowerPoint</Application>
  <PresentationFormat>Presentación en pantalla (4:3)</PresentationFormat>
  <Paragraphs>63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Courier New</vt:lpstr>
      <vt:lpstr>Wingdings</vt:lpstr>
      <vt:lpstr>Tema de Office</vt:lpstr>
      <vt:lpstr>Presentación de PowerPoint</vt:lpstr>
      <vt:lpstr>Presentación de PowerPoint</vt:lpstr>
      <vt:lpstr>Offshore Wind European vision</vt:lpstr>
      <vt:lpstr>Cost reduction. Floating Offshore wind</vt:lpstr>
      <vt:lpstr>Spain. FOW Innovation Hub</vt:lpstr>
      <vt:lpstr>Spain. FOW Innovation Hub. Patents leadership</vt:lpstr>
      <vt:lpstr>Offshore Wind schemes</vt:lpstr>
      <vt:lpstr>Presentación de PowerPoint</vt:lpstr>
      <vt:lpstr>Wind Energy in SP – Structural challenges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Global</dc:creator>
  <cp:lastModifiedBy>Juan V. Márquez</cp:lastModifiedBy>
  <cp:revision>354</cp:revision>
  <dcterms:created xsi:type="dcterms:W3CDTF">2018-04-06T08:36:57Z</dcterms:created>
  <dcterms:modified xsi:type="dcterms:W3CDTF">2021-01-11T18:52:45Z</dcterms:modified>
</cp:coreProperties>
</file>