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drawings/drawing3.xml" ContentType="application/vnd.openxmlformats-officedocument.drawingml.chartshapes+xml"/>
  <Override PartName="/ppt/drawings/drawing4.xml" ContentType="application/vnd.openxmlformats-officedocument.drawingml.chartshapes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9"/>
  </p:notesMasterIdLst>
  <p:handoutMasterIdLst>
    <p:handoutMasterId r:id="rId10"/>
  </p:handoutMasterIdLst>
  <p:sldIdLst>
    <p:sldId id="256" r:id="rId2"/>
    <p:sldId id="519" r:id="rId3"/>
    <p:sldId id="522" r:id="rId4"/>
    <p:sldId id="524" r:id="rId5"/>
    <p:sldId id="521" r:id="rId6"/>
    <p:sldId id="523" r:id="rId7"/>
    <p:sldId id="518" r:id="rId8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8000"/>
    <a:srgbClr val="CCFFFF"/>
    <a:srgbClr val="00FFFF"/>
    <a:srgbClr val="676BFD"/>
    <a:srgbClr val="2C09C3"/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20" autoAdjust="0"/>
    <p:restoredTop sz="97830" autoAdjust="0"/>
  </p:normalViewPr>
  <p:slideViewPr>
    <p:cSldViewPr>
      <p:cViewPr>
        <p:scale>
          <a:sx n="90" d="100"/>
          <a:sy n="9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kumente%20und%20Einstellungen\fellhama12\Lokale%20Einstellungen\Temporary%20Internet%20Files\Content.Outlook\WBWGCMNX\PV%20j&#228;hrliches%20Wachstum%20bis%202050%20einzelne%20Balken%20-%20English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Dokumente%20und%20Einstellungen\fellhama12\Lokale%20Einstellungen\Temporary%20Internet%20Files\Content.Outlook\WBWGCMNX\J&#228;hrlicher%20Ausbau%20Biomasse%20bis%202050%20-%20English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Dokumente%20und%20Einstellungen\fellhama12\Lokale%20Einstellungen\Temporary%20Internet%20Files\Content.Outlook\WBWGCMNX\Wind-Onshore%20j&#228;hrlicher%20Zubau%20bis%202050%20einzelne%20Balken%20-%20English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Dokumente%20und%20Einstellungen\fellhama12\Desktop\Wind%20Offshore%20Total%20bis%20205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style val="11"/>
  <c:chart>
    <c:autoTitleDeleted val="1"/>
    <c:plotArea>
      <c:layout>
        <c:manualLayout>
          <c:layoutTarget val="inner"/>
          <c:xMode val="edge"/>
          <c:yMode val="edge"/>
          <c:x val="0.10298212289578343"/>
          <c:y val="0.13054126957702886"/>
          <c:w val="0.82765895983019777"/>
          <c:h val="0.68515865798467646"/>
        </c:manualLayout>
      </c:layout>
      <c:barChart>
        <c:barDir val="col"/>
        <c:grouping val="stacked"/>
        <c:ser>
          <c:idx val="0"/>
          <c:order val="0"/>
          <c:spPr>
            <a:solidFill>
              <a:srgbClr val="C00000"/>
            </a:solidFill>
          </c:spPr>
          <c:dPt>
            <c:idx val="0"/>
            <c:spPr>
              <a:solidFill>
                <a:srgbClr val="006600"/>
              </a:solidFill>
            </c:spPr>
          </c:dPt>
          <c:val>
            <c:numRef>
              <c:f>Tabelle1!$A$1:$A$41</c:f>
              <c:numCache>
                <c:formatCode>General</c:formatCode>
                <c:ptCount val="41"/>
                <c:pt idx="0">
                  <c:v>6</c:v>
                </c:pt>
                <c:pt idx="1">
                  <c:v>1.6800000000000008</c:v>
                </c:pt>
                <c:pt idx="2">
                  <c:v>1.6800000000000008</c:v>
                </c:pt>
                <c:pt idx="3">
                  <c:v>1.6800000000000008</c:v>
                </c:pt>
                <c:pt idx="4">
                  <c:v>1.6800000000000008</c:v>
                </c:pt>
                <c:pt idx="5">
                  <c:v>1.6800000000000008</c:v>
                </c:pt>
                <c:pt idx="6">
                  <c:v>1.6800000000000008</c:v>
                </c:pt>
                <c:pt idx="7">
                  <c:v>1.6800000000000008</c:v>
                </c:pt>
                <c:pt idx="8">
                  <c:v>1.6800000000000008</c:v>
                </c:pt>
                <c:pt idx="9">
                  <c:v>1.6800000000000008</c:v>
                </c:pt>
                <c:pt idx="10">
                  <c:v>1.6800000000000008</c:v>
                </c:pt>
                <c:pt idx="11">
                  <c:v>0.42000000000000021</c:v>
                </c:pt>
                <c:pt idx="12">
                  <c:v>0.42000000000000021</c:v>
                </c:pt>
                <c:pt idx="13">
                  <c:v>0.42000000000000021</c:v>
                </c:pt>
                <c:pt idx="14">
                  <c:v>0.42000000000000021</c:v>
                </c:pt>
                <c:pt idx="15">
                  <c:v>0.42000000000000021</c:v>
                </c:pt>
                <c:pt idx="16">
                  <c:v>0.42000000000000021</c:v>
                </c:pt>
                <c:pt idx="17">
                  <c:v>0.42000000000000021</c:v>
                </c:pt>
                <c:pt idx="18">
                  <c:v>0.42000000000000021</c:v>
                </c:pt>
                <c:pt idx="19">
                  <c:v>0.42000000000000021</c:v>
                </c:pt>
                <c:pt idx="20">
                  <c:v>0.42000000000000021</c:v>
                </c:pt>
                <c:pt idx="21">
                  <c:v>0.13</c:v>
                </c:pt>
                <c:pt idx="22">
                  <c:v>0.13</c:v>
                </c:pt>
                <c:pt idx="23">
                  <c:v>0.13</c:v>
                </c:pt>
                <c:pt idx="24">
                  <c:v>0.13</c:v>
                </c:pt>
                <c:pt idx="25">
                  <c:v>0.13</c:v>
                </c:pt>
                <c:pt idx="26">
                  <c:v>0.13</c:v>
                </c:pt>
                <c:pt idx="27">
                  <c:v>0.13</c:v>
                </c:pt>
                <c:pt idx="28">
                  <c:v>0.13</c:v>
                </c:pt>
                <c:pt idx="29">
                  <c:v>0.13</c:v>
                </c:pt>
                <c:pt idx="30">
                  <c:v>0.13</c:v>
                </c:pt>
                <c:pt idx="31">
                  <c:v>2.0000000000000018E-2</c:v>
                </c:pt>
                <c:pt idx="32">
                  <c:v>2.0000000000000018E-2</c:v>
                </c:pt>
                <c:pt idx="33">
                  <c:v>2.0000000000000018E-2</c:v>
                </c:pt>
                <c:pt idx="34">
                  <c:v>2.0000000000000018E-2</c:v>
                </c:pt>
                <c:pt idx="35">
                  <c:v>2.0000000000000018E-2</c:v>
                </c:pt>
                <c:pt idx="36">
                  <c:v>2.0000000000000018E-2</c:v>
                </c:pt>
                <c:pt idx="37">
                  <c:v>2.0000000000000018E-2</c:v>
                </c:pt>
                <c:pt idx="38">
                  <c:v>2.0000000000000018E-2</c:v>
                </c:pt>
                <c:pt idx="39">
                  <c:v>2.0000000000000018E-2</c:v>
                </c:pt>
                <c:pt idx="40">
                  <c:v>2.0000000000000018E-2</c:v>
                </c:pt>
              </c:numCache>
            </c:numRef>
          </c:val>
        </c:ser>
        <c:ser>
          <c:idx val="1"/>
          <c:order val="1"/>
          <c:spPr>
            <a:solidFill>
              <a:srgbClr val="339933"/>
            </a:solidFill>
          </c:spPr>
          <c:val>
            <c:numRef>
              <c:f>Tabelle1!$B$1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gapWidth val="75"/>
        <c:overlap val="100"/>
        <c:axId val="83955072"/>
        <c:axId val="83977344"/>
      </c:barChart>
      <c:catAx>
        <c:axId val="83955072"/>
        <c:scaling>
          <c:orientation val="minMax"/>
        </c:scaling>
        <c:delete val="1"/>
        <c:axPos val="b"/>
        <c:numFmt formatCode="General" sourceLinked="1"/>
        <c:majorTickMark val="none"/>
        <c:tickLblPos val="none"/>
        <c:crossAx val="83977344"/>
        <c:crosses val="autoZero"/>
        <c:auto val="1"/>
        <c:lblAlgn val="ctr"/>
        <c:lblOffset val="100"/>
      </c:catAx>
      <c:valAx>
        <c:axId val="8397734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lang="de-DE" sz="1800" b="0">
                    <a:solidFill>
                      <a:srgbClr val="006600"/>
                    </a:solidFill>
                    <a:latin typeface="Verdana" pitchFamily="34" charset="0"/>
                  </a:defRPr>
                </a:pPr>
                <a:r>
                  <a:rPr lang="en-US" sz="1800" b="0">
                    <a:solidFill>
                      <a:srgbClr val="006600"/>
                    </a:solidFill>
                    <a:latin typeface="Verdana" pitchFamily="34" charset="0"/>
                  </a:rPr>
                  <a:t>Capacity</a:t>
                </a:r>
                <a:r>
                  <a:rPr lang="en-US" sz="1800" b="0" baseline="0">
                    <a:solidFill>
                      <a:srgbClr val="006600"/>
                    </a:solidFill>
                    <a:latin typeface="Verdana" pitchFamily="34" charset="0"/>
                  </a:rPr>
                  <a:t> in GW</a:t>
                </a:r>
              </a:p>
            </c:rich>
          </c:tx>
          <c:layout>
            <c:manualLayout>
              <c:xMode val="edge"/>
              <c:yMode val="edge"/>
              <c:x val="1.1330882541855724E-2"/>
              <c:y val="0.32095811978025746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lang="de-DE" sz="1800">
                <a:solidFill>
                  <a:srgbClr val="006600"/>
                </a:solidFill>
                <a:latin typeface="Verdana" pitchFamily="34" charset="0"/>
              </a:defRPr>
            </a:pPr>
            <a:endParaRPr lang="de-DE"/>
          </a:p>
        </c:txPr>
        <c:crossAx val="83955072"/>
        <c:crosses val="autoZero"/>
        <c:crossBetween val="between"/>
      </c:valAx>
    </c:plotArea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chart>
    <c:plotArea>
      <c:layout>
        <c:manualLayout>
          <c:layoutTarget val="inner"/>
          <c:xMode val="edge"/>
          <c:yMode val="edge"/>
          <c:x val="0.11924444962135262"/>
          <c:y val="0.12330579752855032"/>
          <c:w val="0.86699902846930399"/>
          <c:h val="0.75372374015913901"/>
        </c:manualLayout>
      </c:layout>
      <c:barChart>
        <c:barDir val="col"/>
        <c:grouping val="stacked"/>
        <c:ser>
          <c:idx val="0"/>
          <c:order val="0"/>
          <c:spPr>
            <a:solidFill>
              <a:srgbClr val="C00000"/>
            </a:solidFill>
          </c:spPr>
          <c:dPt>
            <c:idx val="0"/>
            <c:spPr>
              <a:solidFill>
                <a:srgbClr val="006600"/>
              </a:solidFill>
            </c:spPr>
          </c:dPt>
          <c:dPt>
            <c:idx val="1"/>
            <c:spPr>
              <a:solidFill>
                <a:srgbClr val="006600"/>
              </a:solidFill>
            </c:spPr>
          </c:dPt>
          <c:dPt>
            <c:idx val="2"/>
            <c:spPr>
              <a:solidFill>
                <a:srgbClr val="006600"/>
              </a:solidFill>
            </c:spPr>
          </c:dPt>
          <c:dPt>
            <c:idx val="3"/>
            <c:spPr>
              <a:solidFill>
                <a:srgbClr val="006600"/>
              </a:solidFill>
            </c:spPr>
          </c:dPt>
          <c:dPt>
            <c:idx val="4"/>
            <c:spPr>
              <a:solidFill>
                <a:srgbClr val="006600"/>
              </a:solidFill>
            </c:spPr>
          </c:dPt>
          <c:dPt>
            <c:idx val="5"/>
            <c:spPr>
              <a:solidFill>
                <a:srgbClr val="006600"/>
              </a:solidFill>
            </c:spPr>
          </c:dPt>
          <c:val>
            <c:numRef>
              <c:f>Tabelle1!$B$1:$B$46</c:f>
              <c:numCache>
                <c:formatCode>#,##0</c:formatCode>
                <c:ptCount val="46"/>
                <c:pt idx="0">
                  <c:v>520</c:v>
                </c:pt>
                <c:pt idx="1">
                  <c:v>655</c:v>
                </c:pt>
                <c:pt idx="2">
                  <c:v>883</c:v>
                </c:pt>
                <c:pt idx="3">
                  <c:v>471</c:v>
                </c:pt>
                <c:pt idx="4">
                  <c:v>536</c:v>
                </c:pt>
                <c:pt idx="6" formatCode="General">
                  <c:v>120</c:v>
                </c:pt>
                <c:pt idx="7" formatCode="General">
                  <c:v>120</c:v>
                </c:pt>
                <c:pt idx="8" formatCode="General">
                  <c:v>120</c:v>
                </c:pt>
                <c:pt idx="9" formatCode="General">
                  <c:v>120</c:v>
                </c:pt>
                <c:pt idx="10" formatCode="General">
                  <c:v>120</c:v>
                </c:pt>
                <c:pt idx="11" formatCode="General">
                  <c:v>120</c:v>
                </c:pt>
                <c:pt idx="12" formatCode="General">
                  <c:v>120</c:v>
                </c:pt>
                <c:pt idx="13" formatCode="General">
                  <c:v>120</c:v>
                </c:pt>
                <c:pt idx="14" formatCode="General">
                  <c:v>120</c:v>
                </c:pt>
                <c:pt idx="15" formatCode="General">
                  <c:v>120</c:v>
                </c:pt>
                <c:pt idx="16" formatCode="General">
                  <c:v>30</c:v>
                </c:pt>
                <c:pt idx="17" formatCode="General">
                  <c:v>30</c:v>
                </c:pt>
                <c:pt idx="18" formatCode="General">
                  <c:v>30</c:v>
                </c:pt>
                <c:pt idx="19" formatCode="General">
                  <c:v>30</c:v>
                </c:pt>
                <c:pt idx="20" formatCode="General">
                  <c:v>30</c:v>
                </c:pt>
                <c:pt idx="21" formatCode="General">
                  <c:v>30</c:v>
                </c:pt>
                <c:pt idx="22" formatCode="General">
                  <c:v>30</c:v>
                </c:pt>
                <c:pt idx="23" formatCode="General">
                  <c:v>30</c:v>
                </c:pt>
                <c:pt idx="24" formatCode="General">
                  <c:v>30</c:v>
                </c:pt>
                <c:pt idx="25" formatCode="General">
                  <c:v>30</c:v>
                </c:pt>
                <c:pt idx="26" formatCode="General">
                  <c:v>0</c:v>
                </c:pt>
                <c:pt idx="27" formatCode="General">
                  <c:v>0</c:v>
                </c:pt>
                <c:pt idx="28" formatCode="General">
                  <c:v>0</c:v>
                </c:pt>
                <c:pt idx="29" formatCode="General">
                  <c:v>0</c:v>
                </c:pt>
                <c:pt idx="30" formatCode="General">
                  <c:v>0</c:v>
                </c:pt>
                <c:pt idx="31" formatCode="General">
                  <c:v>0</c:v>
                </c:pt>
                <c:pt idx="32" formatCode="General">
                  <c:v>0</c:v>
                </c:pt>
                <c:pt idx="33" formatCode="General">
                  <c:v>0</c:v>
                </c:pt>
                <c:pt idx="34" formatCode="General">
                  <c:v>0</c:v>
                </c:pt>
                <c:pt idx="35" formatCode="General">
                  <c:v>0</c:v>
                </c:pt>
                <c:pt idx="36" formatCode="General">
                  <c:v>0</c:v>
                </c:pt>
                <c:pt idx="37" formatCode="General">
                  <c:v>0</c:v>
                </c:pt>
                <c:pt idx="38" formatCode="General">
                  <c:v>0</c:v>
                </c:pt>
                <c:pt idx="39" formatCode="General">
                  <c:v>0</c:v>
                </c:pt>
                <c:pt idx="40" formatCode="General">
                  <c:v>0</c:v>
                </c:pt>
                <c:pt idx="41" formatCode="General">
                  <c:v>0</c:v>
                </c:pt>
                <c:pt idx="42" formatCode="General">
                  <c:v>0</c:v>
                </c:pt>
                <c:pt idx="43" formatCode="General">
                  <c:v>0</c:v>
                </c:pt>
                <c:pt idx="44" formatCode="General">
                  <c:v>0</c:v>
                </c:pt>
                <c:pt idx="45" formatCode="General">
                  <c:v>1.0000000000000009E-4</c:v>
                </c:pt>
              </c:numCache>
            </c:numRef>
          </c:val>
        </c:ser>
        <c:overlap val="100"/>
        <c:axId val="85052800"/>
        <c:axId val="85058688"/>
      </c:barChart>
      <c:catAx>
        <c:axId val="85052800"/>
        <c:scaling>
          <c:orientation val="minMax"/>
        </c:scaling>
        <c:delete val="1"/>
        <c:axPos val="b"/>
        <c:tickLblPos val="none"/>
        <c:crossAx val="85058688"/>
        <c:crosses val="autoZero"/>
        <c:auto val="1"/>
        <c:lblAlgn val="ctr"/>
        <c:lblOffset val="100"/>
      </c:catAx>
      <c:valAx>
        <c:axId val="85058688"/>
        <c:scaling>
          <c:orientation val="minMax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lang="de-DE" sz="1800">
                <a:solidFill>
                  <a:srgbClr val="006600"/>
                </a:solidFill>
                <a:latin typeface="Verdana" pitchFamily="34" charset="0"/>
              </a:defRPr>
            </a:pPr>
            <a:endParaRPr lang="de-DE"/>
          </a:p>
        </c:txPr>
        <c:crossAx val="85052800"/>
        <c:crosses val="autoZero"/>
        <c:crossBetween val="between"/>
      </c:valAx>
    </c:plotArea>
    <c:plotVisOnly val="1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style val="11"/>
  <c:chart>
    <c:autoTitleDeleted val="1"/>
    <c:plotArea>
      <c:layout>
        <c:manualLayout>
          <c:layoutTarget val="inner"/>
          <c:xMode val="edge"/>
          <c:yMode val="edge"/>
          <c:x val="0.12354875726543225"/>
          <c:y val="0.13949768413091096"/>
          <c:w val="0.82765895983019788"/>
          <c:h val="0.67378606105249661"/>
        </c:manualLayout>
      </c:layout>
      <c:barChart>
        <c:barDir val="col"/>
        <c:grouping val="stacked"/>
        <c:ser>
          <c:idx val="0"/>
          <c:order val="0"/>
          <c:spPr>
            <a:solidFill>
              <a:srgbClr val="C00000"/>
            </a:solidFill>
          </c:spPr>
          <c:dPt>
            <c:idx val="0"/>
            <c:spPr>
              <a:solidFill>
                <a:srgbClr val="006600"/>
              </a:solidFill>
            </c:spPr>
          </c:dPt>
          <c:val>
            <c:numRef>
              <c:f>Tabelle1!$A$1:$A$41</c:f>
              <c:numCache>
                <c:formatCode>General</c:formatCode>
                <c:ptCount val="41"/>
                <c:pt idx="0">
                  <c:v>1.857</c:v>
                </c:pt>
                <c:pt idx="1">
                  <c:v>0.58000000000000007</c:v>
                </c:pt>
                <c:pt idx="2">
                  <c:v>0.58000000000000007</c:v>
                </c:pt>
                <c:pt idx="3">
                  <c:v>0.58000000000000007</c:v>
                </c:pt>
                <c:pt idx="4">
                  <c:v>0.58000000000000007</c:v>
                </c:pt>
                <c:pt idx="5">
                  <c:v>0.58000000000000007</c:v>
                </c:pt>
                <c:pt idx="6">
                  <c:v>0.58000000000000007</c:v>
                </c:pt>
                <c:pt idx="7">
                  <c:v>0.58000000000000007</c:v>
                </c:pt>
                <c:pt idx="8">
                  <c:v>0.58000000000000007</c:v>
                </c:pt>
                <c:pt idx="9">
                  <c:v>0.58000000000000007</c:v>
                </c:pt>
                <c:pt idx="10">
                  <c:v>0.58000000000000007</c:v>
                </c:pt>
                <c:pt idx="11">
                  <c:v>4.0000000000000022E-2</c:v>
                </c:pt>
                <c:pt idx="12">
                  <c:v>4.0000000000000022E-2</c:v>
                </c:pt>
                <c:pt idx="13">
                  <c:v>4.0000000000000022E-2</c:v>
                </c:pt>
                <c:pt idx="14">
                  <c:v>4.0000000000000022E-2</c:v>
                </c:pt>
                <c:pt idx="15">
                  <c:v>4.0000000000000022E-2</c:v>
                </c:pt>
                <c:pt idx="16">
                  <c:v>4.0000000000000022E-2</c:v>
                </c:pt>
                <c:pt idx="17">
                  <c:v>4.0000000000000022E-2</c:v>
                </c:pt>
                <c:pt idx="18">
                  <c:v>4.0000000000000022E-2</c:v>
                </c:pt>
                <c:pt idx="19">
                  <c:v>4.0000000000000022E-2</c:v>
                </c:pt>
                <c:pt idx="20">
                  <c:v>4.0000000000000022E-2</c:v>
                </c:pt>
                <c:pt idx="21">
                  <c:v>0.15000000000000011</c:v>
                </c:pt>
                <c:pt idx="22">
                  <c:v>0.15000000000000011</c:v>
                </c:pt>
                <c:pt idx="23">
                  <c:v>0.15000000000000011</c:v>
                </c:pt>
                <c:pt idx="24">
                  <c:v>0.15000000000000011</c:v>
                </c:pt>
                <c:pt idx="25">
                  <c:v>0.15000000000000011</c:v>
                </c:pt>
                <c:pt idx="26">
                  <c:v>0.15000000000000011</c:v>
                </c:pt>
                <c:pt idx="27">
                  <c:v>0.15000000000000011</c:v>
                </c:pt>
                <c:pt idx="28">
                  <c:v>0.15000000000000011</c:v>
                </c:pt>
                <c:pt idx="29">
                  <c:v>0.15000000000000011</c:v>
                </c:pt>
                <c:pt idx="30">
                  <c:v>0.15000000000000011</c:v>
                </c:pt>
                <c:pt idx="31">
                  <c:v>0.12000000000000002</c:v>
                </c:pt>
                <c:pt idx="32">
                  <c:v>0.12000000000000002</c:v>
                </c:pt>
                <c:pt idx="33">
                  <c:v>0.12000000000000002</c:v>
                </c:pt>
                <c:pt idx="34">
                  <c:v>0.12000000000000002</c:v>
                </c:pt>
                <c:pt idx="35">
                  <c:v>0.12000000000000002</c:v>
                </c:pt>
                <c:pt idx="36">
                  <c:v>0.12000000000000002</c:v>
                </c:pt>
                <c:pt idx="37">
                  <c:v>0.12000000000000002</c:v>
                </c:pt>
                <c:pt idx="38">
                  <c:v>0.12000000000000002</c:v>
                </c:pt>
                <c:pt idx="39">
                  <c:v>0.12000000000000002</c:v>
                </c:pt>
                <c:pt idx="40">
                  <c:v>0.12000000000000002</c:v>
                </c:pt>
              </c:numCache>
            </c:numRef>
          </c:val>
        </c:ser>
        <c:gapWidth val="75"/>
        <c:overlap val="100"/>
        <c:axId val="83778560"/>
        <c:axId val="84418560"/>
      </c:barChart>
      <c:catAx>
        <c:axId val="83778560"/>
        <c:scaling>
          <c:orientation val="minMax"/>
        </c:scaling>
        <c:delete val="1"/>
        <c:axPos val="b"/>
        <c:numFmt formatCode="General" sourceLinked="1"/>
        <c:majorTickMark val="none"/>
        <c:tickLblPos val="none"/>
        <c:crossAx val="84418560"/>
        <c:crosses val="autoZero"/>
        <c:auto val="1"/>
        <c:lblAlgn val="ctr"/>
        <c:lblOffset val="100"/>
      </c:catAx>
      <c:valAx>
        <c:axId val="8441856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lang="de-DE" sz="1800" b="0">
                    <a:solidFill>
                      <a:srgbClr val="006600"/>
                    </a:solidFill>
                    <a:latin typeface="Verdana" pitchFamily="34" charset="0"/>
                  </a:defRPr>
                </a:pPr>
                <a:r>
                  <a:rPr lang="en-US" sz="1800" b="0" baseline="0">
                    <a:solidFill>
                      <a:srgbClr val="006600"/>
                    </a:solidFill>
                    <a:latin typeface="Verdana" pitchFamily="34" charset="0"/>
                  </a:rPr>
                  <a:t>Capacity in GW</a:t>
                </a:r>
              </a:p>
            </c:rich>
          </c:tx>
          <c:layout>
            <c:manualLayout>
              <c:xMode val="edge"/>
              <c:yMode val="edge"/>
              <c:x val="9.3745503405038913E-3"/>
              <c:y val="0.30213625436350899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lang="de-DE" sz="1800">
                <a:solidFill>
                  <a:srgbClr val="006600"/>
                </a:solidFill>
                <a:latin typeface="Verdana" pitchFamily="34" charset="0"/>
              </a:defRPr>
            </a:pPr>
            <a:endParaRPr lang="de-DE"/>
          </a:p>
        </c:txPr>
        <c:crossAx val="83778560"/>
        <c:crosses val="autoZero"/>
        <c:crossBetween val="between"/>
      </c:valAx>
    </c:plotArea>
    <c:plotVisOnly val="1"/>
  </c:chart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style val="11"/>
  <c:chart>
    <c:autoTitleDeleted val="1"/>
    <c:plotArea>
      <c:layout>
        <c:manualLayout>
          <c:layoutTarget val="inner"/>
          <c:xMode val="edge"/>
          <c:yMode val="edge"/>
          <c:x val="9.9267310608014525E-2"/>
          <c:y val="0.1329106433687868"/>
          <c:w val="0.86239335285878183"/>
          <c:h val="0.7682076068610586"/>
        </c:manualLayout>
      </c:layout>
      <c:barChart>
        <c:barDir val="col"/>
        <c:grouping val="stacked"/>
        <c:ser>
          <c:idx val="0"/>
          <c:order val="0"/>
          <c:spPr>
            <a:solidFill>
              <a:srgbClr val="062978"/>
            </a:solidFill>
          </c:spPr>
          <c:dPt>
            <c:idx val="0"/>
            <c:spPr>
              <a:solidFill>
                <a:srgbClr val="00660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Pt>
            <c:idx val="2"/>
            <c:spPr>
              <a:solidFill>
                <a:srgbClr val="009900"/>
              </a:solidFill>
            </c:spPr>
          </c:dPt>
          <c:dPt>
            <c:idx val="3"/>
            <c:spPr>
              <a:solidFill>
                <a:srgbClr val="92D050"/>
              </a:solidFill>
            </c:spPr>
          </c:dPt>
          <c:dPt>
            <c:idx val="4"/>
            <c:spPr>
              <a:solidFill>
                <a:srgbClr val="FF0000"/>
              </a:solidFill>
            </c:spPr>
          </c:dPt>
          <c:dPt>
            <c:idx val="5"/>
            <c:spPr>
              <a:solidFill>
                <a:srgbClr val="C00000"/>
              </a:solidFill>
            </c:spPr>
          </c:dPt>
          <c:dPt>
            <c:idx val="6"/>
            <c:spPr>
              <a:solidFill>
                <a:srgbClr val="FF0000"/>
              </a:solidFill>
            </c:spPr>
          </c:dPt>
          <c:dPt>
            <c:idx val="7"/>
            <c:spPr>
              <a:solidFill>
                <a:srgbClr val="FF0000"/>
              </a:solidFill>
            </c:spPr>
          </c:dPt>
          <c:val>
            <c:numRef>
              <c:f>Tabelle1!$A$1:$A$8</c:f>
              <c:numCache>
                <c:formatCode>General</c:formatCode>
                <c:ptCount val="8"/>
                <c:pt idx="0">
                  <c:v>10</c:v>
                </c:pt>
                <c:pt idx="1">
                  <c:v>10</c:v>
                </c:pt>
                <c:pt idx="3">
                  <c:v>15</c:v>
                </c:pt>
                <c:pt idx="4">
                  <c:v>6.6</c:v>
                </c:pt>
                <c:pt idx="5">
                  <c:v>0</c:v>
                </c:pt>
                <c:pt idx="6">
                  <c:v>6.3</c:v>
                </c:pt>
                <c:pt idx="7">
                  <c:v>5.3</c:v>
                </c:pt>
              </c:numCache>
            </c:numRef>
          </c:val>
        </c:ser>
        <c:gapWidth val="75"/>
        <c:overlap val="100"/>
        <c:axId val="84055936"/>
        <c:axId val="84057472"/>
      </c:barChart>
      <c:catAx>
        <c:axId val="84055936"/>
        <c:scaling>
          <c:orientation val="minMax"/>
        </c:scaling>
        <c:delete val="1"/>
        <c:axPos val="b"/>
        <c:numFmt formatCode="General" sourceLinked="1"/>
        <c:majorTickMark val="none"/>
        <c:tickLblPos val="none"/>
        <c:crossAx val="84057472"/>
        <c:crosses val="autoZero"/>
        <c:auto val="1"/>
        <c:lblAlgn val="ctr"/>
        <c:lblOffset val="100"/>
      </c:catAx>
      <c:valAx>
        <c:axId val="8405747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lang="de-DE" sz="1800" b="0">
                    <a:solidFill>
                      <a:srgbClr val="006600"/>
                    </a:solidFill>
                    <a:latin typeface="Verdana" pitchFamily="34" charset="0"/>
                  </a:defRPr>
                </a:pPr>
                <a:r>
                  <a:rPr lang="en-US" sz="1800" b="0">
                    <a:solidFill>
                      <a:srgbClr val="006600"/>
                    </a:solidFill>
                    <a:latin typeface="Verdana" pitchFamily="34" charset="0"/>
                  </a:rPr>
                  <a:t>Leistung</a:t>
                </a:r>
                <a:r>
                  <a:rPr lang="en-US" sz="1800" b="0" baseline="0">
                    <a:solidFill>
                      <a:srgbClr val="006600"/>
                    </a:solidFill>
                    <a:latin typeface="Verdana" pitchFamily="34" charset="0"/>
                  </a:rPr>
                  <a:t> in GW</a:t>
                </a:r>
              </a:p>
            </c:rich>
          </c:tx>
          <c:layout>
            <c:manualLayout>
              <c:xMode val="edge"/>
              <c:yMode val="edge"/>
              <c:x val="0"/>
              <c:y val="0.32951209100717355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lang="de-DE" sz="1800">
                <a:solidFill>
                  <a:srgbClr val="006600"/>
                </a:solidFill>
                <a:latin typeface="Verdana" pitchFamily="34" charset="0"/>
              </a:defRPr>
            </a:pPr>
            <a:endParaRPr lang="de-DE"/>
          </a:p>
        </c:txPr>
        <c:crossAx val="84055936"/>
        <c:crosses val="autoZero"/>
        <c:crossBetween val="between"/>
      </c:valAx>
    </c:plotArea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0.88844</cdr:y>
    </cdr:from>
    <cdr:to>
      <cdr:x>0.23123</cdr:x>
      <cdr:y>0.97917</cdr:y>
    </cdr:to>
    <cdr:sp macro="" textlink="">
      <cdr:nvSpPr>
        <cdr:cNvPr id="3" name="Textfeld 2"/>
        <cdr:cNvSpPr txBox="1"/>
      </cdr:nvSpPr>
      <cdr:spPr>
        <a:xfrm xmlns:a="http://schemas.openxmlformats.org/drawingml/2006/main">
          <a:off x="-138924" y="4824536"/>
          <a:ext cx="2123987" cy="4926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1800">
              <a:solidFill>
                <a:srgbClr val="006600"/>
              </a:solidFill>
              <a:latin typeface="Verdana" pitchFamily="34" charset="0"/>
            </a:rPr>
            <a:t>P</a:t>
          </a:r>
          <a:r>
            <a:rPr lang="de-DE" sz="1800" smtClean="0">
              <a:solidFill>
                <a:srgbClr val="006600"/>
              </a:solidFill>
              <a:latin typeface="Verdana" pitchFamily="34" charset="0"/>
              <a:ea typeface="+mn-ea"/>
              <a:cs typeface="+mn-cs"/>
            </a:rPr>
            <a:t>rojected </a:t>
          </a:r>
          <a:r>
            <a:rPr lang="de-DE" sz="1800">
              <a:solidFill>
                <a:srgbClr val="006600"/>
              </a:solidFill>
              <a:latin typeface="Verdana" pitchFamily="34" charset="0"/>
            </a:rPr>
            <a:t>A</a:t>
          </a:r>
          <a:r>
            <a:rPr lang="de-DE" sz="1800" smtClean="0">
              <a:solidFill>
                <a:srgbClr val="006600"/>
              </a:solidFill>
              <a:latin typeface="Verdana" pitchFamily="34" charset="0"/>
              <a:ea typeface="+mn-ea"/>
              <a:cs typeface="+mn-cs"/>
            </a:rPr>
            <a:t>dded </a:t>
          </a:r>
          <a:r>
            <a:rPr lang="de-DE" sz="1800">
              <a:solidFill>
                <a:srgbClr val="006600"/>
              </a:solidFill>
              <a:latin typeface="Verdana" pitchFamily="34" charset="0"/>
            </a:rPr>
            <a:t>C</a:t>
          </a:r>
          <a:r>
            <a:rPr lang="de-DE" sz="1800" smtClean="0">
              <a:solidFill>
                <a:srgbClr val="006600"/>
              </a:solidFill>
              <a:latin typeface="Verdana" pitchFamily="34" charset="0"/>
              <a:ea typeface="+mn-ea"/>
              <a:cs typeface="+mn-cs"/>
            </a:rPr>
            <a:t>apacity </a:t>
          </a:r>
          <a:r>
            <a:rPr lang="de-DE" sz="1800">
              <a:solidFill>
                <a:srgbClr val="006600"/>
              </a:solidFill>
              <a:latin typeface="Verdana" pitchFamily="34" charset="0"/>
              <a:ea typeface="+mn-ea"/>
              <a:cs typeface="+mn-cs"/>
            </a:rPr>
            <a:t>2010</a:t>
          </a:r>
        </a:p>
        <a:p xmlns:a="http://schemas.openxmlformats.org/drawingml/2006/main"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800">
            <a:solidFill>
              <a:srgbClr val="006600"/>
            </a:solidFill>
            <a:latin typeface="Verdana" pitchFamily="34" charset="0"/>
          </a:endParaRPr>
        </a:p>
      </cdr:txBody>
    </cdr:sp>
  </cdr:relSizeAnchor>
  <cdr:relSizeAnchor xmlns:cdr="http://schemas.openxmlformats.org/drawingml/2006/chartDrawing">
    <cdr:from>
      <cdr:x>0.07111</cdr:x>
      <cdr:y>0.1326</cdr:y>
    </cdr:from>
    <cdr:to>
      <cdr:x>0.25271</cdr:x>
      <cdr:y>0.19089</cdr:y>
    </cdr:to>
    <cdr:sp macro="" textlink="">
      <cdr:nvSpPr>
        <cdr:cNvPr id="4" name="Textfeld 3"/>
        <cdr:cNvSpPr txBox="1"/>
      </cdr:nvSpPr>
      <cdr:spPr>
        <a:xfrm xmlns:a="http://schemas.openxmlformats.org/drawingml/2006/main">
          <a:off x="653164" y="720080"/>
          <a:ext cx="1668106" cy="3165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>
              <a:solidFill>
                <a:srgbClr val="006600"/>
              </a:solidFill>
              <a:latin typeface="Verdana" pitchFamily="34" charset="0"/>
            </a:rPr>
            <a:t>6 - 7 GW</a:t>
          </a:r>
        </a:p>
      </cdr:txBody>
    </cdr:sp>
  </cdr:relSizeAnchor>
  <cdr:relSizeAnchor xmlns:cdr="http://schemas.openxmlformats.org/drawingml/2006/chartDrawing">
    <cdr:from>
      <cdr:x>0.66745</cdr:x>
      <cdr:y>0.61749</cdr:y>
    </cdr:from>
    <cdr:to>
      <cdr:x>0.87264</cdr:x>
      <cdr:y>0.67395</cdr:y>
    </cdr:to>
    <cdr:sp macro="" textlink="">
      <cdr:nvSpPr>
        <cdr:cNvPr id="6" name="Textfeld 5"/>
        <cdr:cNvSpPr txBox="1"/>
      </cdr:nvSpPr>
      <cdr:spPr>
        <a:xfrm xmlns:a="http://schemas.openxmlformats.org/drawingml/2006/main">
          <a:off x="6196724" y="3711465"/>
          <a:ext cx="1905000" cy="3393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0.15734</cdr:x>
      <cdr:y>0.58345</cdr:y>
    </cdr:from>
    <cdr:to>
      <cdr:x>0.32598</cdr:x>
      <cdr:y>0.65631</cdr:y>
    </cdr:to>
    <cdr:sp macro="" textlink="">
      <cdr:nvSpPr>
        <cdr:cNvPr id="7" name="Textfeld 6"/>
        <cdr:cNvSpPr txBox="1"/>
      </cdr:nvSpPr>
      <cdr:spPr>
        <a:xfrm xmlns:a="http://schemas.openxmlformats.org/drawingml/2006/main">
          <a:off x="1445252" y="3168352"/>
          <a:ext cx="1549061" cy="3956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 smtClean="0">
              <a:solidFill>
                <a:srgbClr val="006600"/>
              </a:solidFill>
              <a:latin typeface="Verdana" pitchFamily="34" charset="0"/>
            </a:rPr>
            <a:t>1.68 </a:t>
          </a:r>
          <a:r>
            <a:rPr lang="en-US" sz="1800">
              <a:solidFill>
                <a:srgbClr val="006600"/>
              </a:solidFill>
              <a:latin typeface="Verdana" pitchFamily="34" charset="0"/>
            </a:rPr>
            <a:t>GW</a:t>
          </a:r>
        </a:p>
      </cdr:txBody>
    </cdr:sp>
  </cdr:relSizeAnchor>
  <cdr:relSizeAnchor xmlns:cdr="http://schemas.openxmlformats.org/drawingml/2006/chartDrawing">
    <cdr:from>
      <cdr:x>0.40212</cdr:x>
      <cdr:y>0.82514</cdr:y>
    </cdr:from>
    <cdr:to>
      <cdr:x>0.56958</cdr:x>
      <cdr:y>0.88525</cdr:y>
    </cdr:to>
    <cdr:sp macro="" textlink="">
      <cdr:nvSpPr>
        <cdr:cNvPr id="8" name="Textfeld 7"/>
        <cdr:cNvSpPr txBox="1"/>
      </cdr:nvSpPr>
      <cdr:spPr>
        <a:xfrm xmlns:a="http://schemas.openxmlformats.org/drawingml/2006/main">
          <a:off x="3733362" y="4959568"/>
          <a:ext cx="1554655" cy="3612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0.16518</cdr:x>
      <cdr:y>0.82214</cdr:y>
    </cdr:from>
    <cdr:to>
      <cdr:x>0.34629</cdr:x>
      <cdr:y>0.8786</cdr:y>
    </cdr:to>
    <cdr:sp macro="" textlink="">
      <cdr:nvSpPr>
        <cdr:cNvPr id="9" name="Textfeld 8"/>
        <cdr:cNvSpPr txBox="1"/>
      </cdr:nvSpPr>
      <cdr:spPr>
        <a:xfrm xmlns:a="http://schemas.openxmlformats.org/drawingml/2006/main">
          <a:off x="1517260" y="4464496"/>
          <a:ext cx="1663605" cy="3065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>
              <a:solidFill>
                <a:srgbClr val="006600"/>
              </a:solidFill>
              <a:latin typeface="Verdana" pitchFamily="34" charset="0"/>
            </a:rPr>
            <a:t>2011 - 2020</a:t>
          </a:r>
        </a:p>
      </cdr:txBody>
    </cdr:sp>
  </cdr:relSizeAnchor>
  <cdr:relSizeAnchor xmlns:cdr="http://schemas.openxmlformats.org/drawingml/2006/chartDrawing">
    <cdr:from>
      <cdr:x>0.369</cdr:x>
      <cdr:y>0.82214</cdr:y>
    </cdr:from>
    <cdr:to>
      <cdr:x>0.55336</cdr:x>
      <cdr:y>0.88407</cdr:y>
    </cdr:to>
    <cdr:sp macro="" textlink="">
      <cdr:nvSpPr>
        <cdr:cNvPr id="10" name="Textfeld 9"/>
        <cdr:cNvSpPr txBox="1"/>
      </cdr:nvSpPr>
      <cdr:spPr>
        <a:xfrm xmlns:a="http://schemas.openxmlformats.org/drawingml/2006/main">
          <a:off x="3389468" y="4464496"/>
          <a:ext cx="1693458" cy="3363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>
              <a:solidFill>
                <a:srgbClr val="006600"/>
              </a:solidFill>
              <a:latin typeface="Verdana" pitchFamily="34" charset="0"/>
            </a:rPr>
            <a:t>2021 - 2030</a:t>
          </a:r>
        </a:p>
      </cdr:txBody>
    </cdr:sp>
  </cdr:relSizeAnchor>
  <cdr:relSizeAnchor xmlns:cdr="http://schemas.openxmlformats.org/drawingml/2006/chartDrawing">
    <cdr:from>
      <cdr:x>0.57282</cdr:x>
      <cdr:y>0.82214</cdr:y>
    </cdr:from>
    <cdr:to>
      <cdr:x>0.77497</cdr:x>
      <cdr:y>0.88262</cdr:y>
    </cdr:to>
    <cdr:sp macro="" textlink="">
      <cdr:nvSpPr>
        <cdr:cNvPr id="11" name="Textfeld 10"/>
        <cdr:cNvSpPr txBox="1"/>
      </cdr:nvSpPr>
      <cdr:spPr>
        <a:xfrm xmlns:a="http://schemas.openxmlformats.org/drawingml/2006/main">
          <a:off x="5261676" y="4464496"/>
          <a:ext cx="1856846" cy="3284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>
              <a:solidFill>
                <a:srgbClr val="006600"/>
              </a:solidFill>
              <a:latin typeface="Verdana" pitchFamily="34" charset="0"/>
            </a:rPr>
            <a:t>2031 -</a:t>
          </a:r>
          <a:r>
            <a:rPr lang="en-US" sz="1800" baseline="0">
              <a:solidFill>
                <a:srgbClr val="006600"/>
              </a:solidFill>
              <a:latin typeface="Verdana" pitchFamily="34" charset="0"/>
            </a:rPr>
            <a:t> 2040</a:t>
          </a:r>
          <a:endParaRPr lang="en-US" sz="1800">
            <a:solidFill>
              <a:srgbClr val="006600"/>
            </a:solidFill>
            <a:latin typeface="Verdana" pitchFamily="34" charset="0"/>
          </a:endParaRPr>
        </a:p>
      </cdr:txBody>
    </cdr:sp>
  </cdr:relSizeAnchor>
  <cdr:relSizeAnchor xmlns:cdr="http://schemas.openxmlformats.org/drawingml/2006/chartDrawing">
    <cdr:from>
      <cdr:x>0.78448</cdr:x>
      <cdr:y>0.82214</cdr:y>
    </cdr:from>
    <cdr:to>
      <cdr:x>0.98359</cdr:x>
      <cdr:y>0.8786</cdr:y>
    </cdr:to>
    <cdr:sp macro="" textlink="">
      <cdr:nvSpPr>
        <cdr:cNvPr id="12" name="Textfeld 11"/>
        <cdr:cNvSpPr txBox="1"/>
      </cdr:nvSpPr>
      <cdr:spPr>
        <a:xfrm xmlns:a="http://schemas.openxmlformats.org/drawingml/2006/main">
          <a:off x="7205892" y="4464496"/>
          <a:ext cx="1828946" cy="3065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>
              <a:solidFill>
                <a:srgbClr val="006600"/>
              </a:solidFill>
              <a:latin typeface="Verdana" pitchFamily="34" charset="0"/>
            </a:rPr>
            <a:t>2041 - 2050</a:t>
          </a:r>
        </a:p>
      </cdr:txBody>
    </cdr:sp>
  </cdr:relSizeAnchor>
  <cdr:relSizeAnchor xmlns:cdr="http://schemas.openxmlformats.org/drawingml/2006/chartDrawing">
    <cdr:from>
      <cdr:x>0.39269</cdr:x>
      <cdr:y>0.71584</cdr:y>
    </cdr:from>
    <cdr:to>
      <cdr:x>0.5566</cdr:x>
      <cdr:y>0.77049</cdr:y>
    </cdr:to>
    <cdr:sp macro="" textlink="">
      <cdr:nvSpPr>
        <cdr:cNvPr id="13" name="Textfeld 12"/>
        <cdr:cNvSpPr txBox="1"/>
      </cdr:nvSpPr>
      <cdr:spPr>
        <a:xfrm xmlns:a="http://schemas.openxmlformats.org/drawingml/2006/main">
          <a:off x="3645775" y="4302657"/>
          <a:ext cx="1521775" cy="3284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 smtClean="0">
              <a:solidFill>
                <a:srgbClr val="006600"/>
              </a:solidFill>
              <a:latin typeface="Verdana" pitchFamily="34" charset="0"/>
            </a:rPr>
            <a:t>0.42 </a:t>
          </a:r>
          <a:r>
            <a:rPr lang="en-US" sz="1800">
              <a:solidFill>
                <a:srgbClr val="006600"/>
              </a:solidFill>
              <a:latin typeface="Verdana" pitchFamily="34" charset="0"/>
            </a:rPr>
            <a:t>GW</a:t>
          </a:r>
        </a:p>
      </cdr:txBody>
    </cdr:sp>
  </cdr:relSizeAnchor>
  <cdr:relSizeAnchor xmlns:cdr="http://schemas.openxmlformats.org/drawingml/2006/chartDrawing">
    <cdr:from>
      <cdr:x>0.5908</cdr:x>
      <cdr:y>0.73589</cdr:y>
    </cdr:from>
    <cdr:to>
      <cdr:x>0.77476</cdr:x>
      <cdr:y>0.78871</cdr:y>
    </cdr:to>
    <cdr:sp macro="" textlink="">
      <cdr:nvSpPr>
        <cdr:cNvPr id="14" name="Textfeld 13"/>
        <cdr:cNvSpPr txBox="1"/>
      </cdr:nvSpPr>
      <cdr:spPr>
        <a:xfrm xmlns:a="http://schemas.openxmlformats.org/drawingml/2006/main">
          <a:off x="5485088" y="4423123"/>
          <a:ext cx="1707922" cy="3174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 smtClean="0">
              <a:solidFill>
                <a:srgbClr val="006600"/>
              </a:solidFill>
              <a:latin typeface="Verdana" pitchFamily="34" charset="0"/>
            </a:rPr>
            <a:t>0.13 </a:t>
          </a:r>
          <a:r>
            <a:rPr lang="en-US" sz="1800">
              <a:solidFill>
                <a:srgbClr val="006600"/>
              </a:solidFill>
              <a:latin typeface="Verdana" pitchFamily="34" charset="0"/>
            </a:rPr>
            <a:t>GW</a:t>
          </a:r>
        </a:p>
      </cdr:txBody>
    </cdr:sp>
  </cdr:relSizeAnchor>
  <cdr:relSizeAnchor xmlns:cdr="http://schemas.openxmlformats.org/drawingml/2006/chartDrawing">
    <cdr:from>
      <cdr:x>0.82002</cdr:x>
      <cdr:y>0.66667</cdr:y>
    </cdr:from>
    <cdr:to>
      <cdr:x>0.97183</cdr:x>
      <cdr:y>0.71169</cdr:y>
    </cdr:to>
    <cdr:sp macro="" textlink="">
      <cdr:nvSpPr>
        <cdr:cNvPr id="15" name="Textfeld 14"/>
        <cdr:cNvSpPr txBox="1"/>
      </cdr:nvSpPr>
      <cdr:spPr>
        <a:xfrm xmlns:a="http://schemas.openxmlformats.org/drawingml/2006/main">
          <a:off x="7532415" y="3620247"/>
          <a:ext cx="1394422" cy="2444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 smtClean="0">
              <a:solidFill>
                <a:srgbClr val="006600"/>
              </a:solidFill>
              <a:latin typeface="Verdana" pitchFamily="34" charset="0"/>
            </a:rPr>
            <a:t>0.02 </a:t>
          </a:r>
          <a:r>
            <a:rPr lang="en-US" sz="1800">
              <a:solidFill>
                <a:srgbClr val="006600"/>
              </a:solidFill>
              <a:latin typeface="Verdana" pitchFamily="34" charset="0"/>
            </a:rPr>
            <a:t>GW</a:t>
          </a:r>
        </a:p>
      </cdr:txBody>
    </cdr:sp>
  </cdr:relSizeAnchor>
  <cdr:relSizeAnchor xmlns:cdr="http://schemas.openxmlformats.org/drawingml/2006/chartDrawing">
    <cdr:from>
      <cdr:x>0.89277</cdr:x>
      <cdr:y>0.73784</cdr:y>
    </cdr:from>
    <cdr:to>
      <cdr:x>0.89277</cdr:x>
      <cdr:y>0.79174</cdr:y>
    </cdr:to>
    <cdr:sp macro="" textlink="">
      <cdr:nvSpPr>
        <cdr:cNvPr id="19" name="Gerade Verbindung mit Pfeil 18"/>
        <cdr:cNvSpPr/>
      </cdr:nvSpPr>
      <cdr:spPr>
        <a:xfrm xmlns:a="http://schemas.openxmlformats.org/drawingml/2006/main" rot="5400000">
          <a:off x="8054284" y="4153073"/>
          <a:ext cx="292696" cy="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6600"/>
          </a:solidFill>
          <a:tailEnd type="arrow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0.1103</cdr:x>
      <cdr:y>0.82214</cdr:y>
    </cdr:from>
    <cdr:to>
      <cdr:x>0.11528</cdr:x>
      <cdr:y>0.89472</cdr:y>
    </cdr:to>
    <cdr:sp macro="" textlink="">
      <cdr:nvSpPr>
        <cdr:cNvPr id="18" name="Gerade Verbindung mit Pfeil 17"/>
        <cdr:cNvSpPr/>
      </cdr:nvSpPr>
      <cdr:spPr>
        <a:xfrm xmlns:a="http://schemas.openxmlformats.org/drawingml/2006/main" rot="5400000" flipH="1" flipV="1">
          <a:off x="839010" y="4638690"/>
          <a:ext cx="394134" cy="45745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006600"/>
          </a:solidFill>
          <a:prstDash val="solid"/>
          <a:tailEnd type="arrow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0.00589</cdr:x>
      <cdr:y>0.0978</cdr:y>
    </cdr:from>
    <cdr:to>
      <cdr:x>0.04357</cdr:x>
      <cdr:y>0.67061</cdr:y>
    </cdr:to>
    <cdr:sp macro="" textlink="">
      <cdr:nvSpPr>
        <cdr:cNvPr id="3" name="Textfeld 2"/>
        <cdr:cNvSpPr txBox="1"/>
      </cdr:nvSpPr>
      <cdr:spPr>
        <a:xfrm xmlns:a="http://schemas.openxmlformats.org/drawingml/2006/main">
          <a:off x="54742" y="534276"/>
          <a:ext cx="350344" cy="31294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 anchor="ctr"/>
        <a:lstStyle xmlns:a="http://schemas.openxmlformats.org/drawingml/2006/main"/>
        <a:p xmlns:a="http://schemas.openxmlformats.org/drawingml/2006/main">
          <a:r>
            <a:rPr lang="en-US" sz="1800">
              <a:solidFill>
                <a:srgbClr val="006600"/>
              </a:solidFill>
              <a:latin typeface="Verdana" pitchFamily="34" charset="0"/>
            </a:rPr>
            <a:t>Capacity in MW</a:t>
          </a:r>
        </a:p>
      </cdr:txBody>
    </cdr:sp>
  </cdr:relSizeAnchor>
  <cdr:relSizeAnchor xmlns:cdr="http://schemas.openxmlformats.org/drawingml/2006/chartDrawing">
    <cdr:from>
      <cdr:x>0.04946</cdr:x>
      <cdr:y>0.87776</cdr:y>
    </cdr:from>
    <cdr:to>
      <cdr:x>0.22844</cdr:x>
      <cdr:y>0.92986</cdr:y>
    </cdr:to>
    <cdr:sp macro="" textlink="">
      <cdr:nvSpPr>
        <cdr:cNvPr id="4" name="Textfeld 3"/>
        <cdr:cNvSpPr txBox="1"/>
      </cdr:nvSpPr>
      <cdr:spPr>
        <a:xfrm xmlns:a="http://schemas.openxmlformats.org/drawingml/2006/main">
          <a:off x="459829" y="4795345"/>
          <a:ext cx="1664138" cy="2846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>
              <a:solidFill>
                <a:srgbClr val="006600"/>
              </a:solidFill>
              <a:latin typeface="Verdana" pitchFamily="34" charset="0"/>
            </a:rPr>
            <a:t>2005 -</a:t>
          </a:r>
          <a:r>
            <a:rPr lang="en-US" sz="1800" baseline="0">
              <a:solidFill>
                <a:srgbClr val="006600"/>
              </a:solidFill>
              <a:latin typeface="Verdana" pitchFamily="34" charset="0"/>
            </a:rPr>
            <a:t> 2009</a:t>
          </a:r>
          <a:endParaRPr lang="en-US" sz="1800">
            <a:solidFill>
              <a:srgbClr val="006600"/>
            </a:solidFill>
            <a:latin typeface="Verdana" pitchFamily="34" charset="0"/>
          </a:endParaRPr>
        </a:p>
      </cdr:txBody>
    </cdr:sp>
  </cdr:relSizeAnchor>
  <cdr:relSizeAnchor xmlns:cdr="http://schemas.openxmlformats.org/drawingml/2006/chartDrawing">
    <cdr:from>
      <cdr:x>0.23433</cdr:x>
      <cdr:y>0.87575</cdr:y>
    </cdr:from>
    <cdr:to>
      <cdr:x>0.41449</cdr:x>
      <cdr:y>0.93387</cdr:y>
    </cdr:to>
    <cdr:sp macro="" textlink="">
      <cdr:nvSpPr>
        <cdr:cNvPr id="5" name="Textfeld 4"/>
        <cdr:cNvSpPr txBox="1"/>
      </cdr:nvSpPr>
      <cdr:spPr>
        <a:xfrm xmlns:a="http://schemas.openxmlformats.org/drawingml/2006/main">
          <a:off x="2178707" y="4784396"/>
          <a:ext cx="1675086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>
              <a:solidFill>
                <a:srgbClr val="006600"/>
              </a:solidFill>
              <a:latin typeface="Verdana" pitchFamily="34" charset="0"/>
            </a:rPr>
            <a:t>2011</a:t>
          </a:r>
          <a:r>
            <a:rPr lang="en-US" sz="1800" baseline="0">
              <a:solidFill>
                <a:srgbClr val="006600"/>
              </a:solidFill>
              <a:latin typeface="Verdana" pitchFamily="34" charset="0"/>
            </a:rPr>
            <a:t> - 2020</a:t>
          </a:r>
          <a:endParaRPr lang="en-US" sz="1800">
            <a:solidFill>
              <a:srgbClr val="006600"/>
            </a:solidFill>
            <a:latin typeface="Verdana" pitchFamily="34" charset="0"/>
          </a:endParaRPr>
        </a:p>
      </cdr:txBody>
    </cdr:sp>
  </cdr:relSizeAnchor>
  <cdr:relSizeAnchor xmlns:cdr="http://schemas.openxmlformats.org/drawingml/2006/chartDrawing">
    <cdr:from>
      <cdr:x>0.18134</cdr:x>
      <cdr:y>0.29259</cdr:y>
    </cdr:from>
    <cdr:to>
      <cdr:x>0.31322</cdr:x>
      <cdr:y>0.37475</cdr:y>
    </cdr:to>
    <cdr:sp macro="" textlink="">
      <cdr:nvSpPr>
        <cdr:cNvPr id="6" name="Textfeld 5"/>
        <cdr:cNvSpPr txBox="1"/>
      </cdr:nvSpPr>
      <cdr:spPr>
        <a:xfrm xmlns:a="http://schemas.openxmlformats.org/drawingml/2006/main">
          <a:off x="1686044" y="1598452"/>
          <a:ext cx="1226197" cy="4488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>
              <a:solidFill>
                <a:srgbClr val="006600"/>
              </a:solidFill>
              <a:latin typeface="Verdana" pitchFamily="34" charset="0"/>
            </a:rPr>
            <a:t>2009: 536 MW</a:t>
          </a:r>
        </a:p>
      </cdr:txBody>
    </cdr:sp>
  </cdr:relSizeAnchor>
  <cdr:relSizeAnchor xmlns:cdr="http://schemas.openxmlformats.org/drawingml/2006/chartDrawing">
    <cdr:from>
      <cdr:x>0.20489</cdr:x>
      <cdr:y>0.40481</cdr:y>
    </cdr:from>
    <cdr:to>
      <cdr:x>0.22491</cdr:x>
      <cdr:y>0.46693</cdr:y>
    </cdr:to>
    <cdr:sp macro="" textlink="">
      <cdr:nvSpPr>
        <cdr:cNvPr id="8" name="Gerade Verbindung mit Pfeil 7"/>
        <cdr:cNvSpPr/>
      </cdr:nvSpPr>
      <cdr:spPr>
        <a:xfrm xmlns:a="http://schemas.openxmlformats.org/drawingml/2006/main" rot="5400000">
          <a:off x="1828359" y="2288195"/>
          <a:ext cx="339399" cy="18612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6600"/>
          </a:solidFill>
          <a:tailEnd type="arrow"/>
        </a:ln>
      </cdr:spPr>
      <cdr:style>
        <a:lnRef xmlns:a="http://schemas.openxmlformats.org/drawingml/2006/main" idx="2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1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</cdr:x>
      <cdr:y>0.93587</cdr:y>
    </cdr:from>
    <cdr:to>
      <cdr:x>0.24728</cdr:x>
      <cdr:y>0.99198</cdr:y>
    </cdr:to>
    <cdr:sp macro="" textlink="">
      <cdr:nvSpPr>
        <cdr:cNvPr id="10" name="Textfeld 9"/>
        <cdr:cNvSpPr txBox="1"/>
      </cdr:nvSpPr>
      <cdr:spPr>
        <a:xfrm xmlns:a="http://schemas.openxmlformats.org/drawingml/2006/main">
          <a:off x="0" y="5112836"/>
          <a:ext cx="2299136" cy="3065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smtClean="0">
              <a:solidFill>
                <a:srgbClr val="006600"/>
              </a:solidFill>
              <a:latin typeface="Verdana" pitchFamily="34" charset="0"/>
            </a:rPr>
            <a:t>Statistics</a:t>
          </a:r>
          <a:r>
            <a:rPr lang="en-US" sz="1600" baseline="0" smtClean="0">
              <a:solidFill>
                <a:srgbClr val="006600"/>
              </a:solidFill>
              <a:latin typeface="Verdana" pitchFamily="34" charset="0"/>
            </a:rPr>
            <a:t> </a:t>
          </a:r>
          <a:r>
            <a:rPr lang="en-US" sz="1600" baseline="0">
              <a:solidFill>
                <a:srgbClr val="006600"/>
              </a:solidFill>
              <a:latin typeface="Verdana" pitchFamily="34" charset="0"/>
            </a:rPr>
            <a:t>of </a:t>
          </a:r>
          <a:r>
            <a:rPr lang="en-US" sz="1600" smtClean="0">
              <a:solidFill>
                <a:srgbClr val="006600"/>
              </a:solidFill>
              <a:latin typeface="Verdana" pitchFamily="34" charset="0"/>
            </a:rPr>
            <a:t>BMU</a:t>
          </a:r>
          <a:endParaRPr lang="en-US" sz="1600">
            <a:solidFill>
              <a:srgbClr val="006600"/>
            </a:solidFill>
            <a:latin typeface="Verdana" pitchFamily="34" charset="0"/>
          </a:endParaRPr>
        </a:p>
      </cdr:txBody>
    </cdr:sp>
  </cdr:relSizeAnchor>
  <cdr:relSizeAnchor xmlns:cdr="http://schemas.openxmlformats.org/drawingml/2006/chartDrawing">
    <cdr:from>
      <cdr:x>0.42155</cdr:x>
      <cdr:y>0.87575</cdr:y>
    </cdr:from>
    <cdr:to>
      <cdr:x>0.61702</cdr:x>
      <cdr:y>0.93387</cdr:y>
    </cdr:to>
    <cdr:sp macro="" textlink="">
      <cdr:nvSpPr>
        <cdr:cNvPr id="11" name="Textfeld 10"/>
        <cdr:cNvSpPr txBox="1"/>
      </cdr:nvSpPr>
      <cdr:spPr>
        <a:xfrm xmlns:a="http://schemas.openxmlformats.org/drawingml/2006/main">
          <a:off x="3919482" y="4784396"/>
          <a:ext cx="1817414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>
              <a:solidFill>
                <a:srgbClr val="006600"/>
              </a:solidFill>
              <a:latin typeface="Verdana" pitchFamily="34" charset="0"/>
            </a:rPr>
            <a:t>2021 - 2030</a:t>
          </a:r>
        </a:p>
      </cdr:txBody>
    </cdr:sp>
  </cdr:relSizeAnchor>
  <cdr:relSizeAnchor xmlns:cdr="http://schemas.openxmlformats.org/drawingml/2006/chartDrawing">
    <cdr:from>
      <cdr:x>0.61467</cdr:x>
      <cdr:y>0.87575</cdr:y>
    </cdr:from>
    <cdr:to>
      <cdr:x>0.79012</cdr:x>
      <cdr:y>0.93988</cdr:y>
    </cdr:to>
    <cdr:sp macro="" textlink="">
      <cdr:nvSpPr>
        <cdr:cNvPr id="12" name="Textfeld 11"/>
        <cdr:cNvSpPr txBox="1"/>
      </cdr:nvSpPr>
      <cdr:spPr>
        <a:xfrm xmlns:a="http://schemas.openxmlformats.org/drawingml/2006/main">
          <a:off x="5714999" y="4784398"/>
          <a:ext cx="1631293" cy="3503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>
              <a:solidFill>
                <a:srgbClr val="006600"/>
              </a:solidFill>
              <a:latin typeface="Verdana" pitchFamily="34" charset="0"/>
            </a:rPr>
            <a:t>2031 - 2040</a:t>
          </a:r>
        </a:p>
      </cdr:txBody>
    </cdr:sp>
  </cdr:relSizeAnchor>
  <cdr:relSizeAnchor xmlns:cdr="http://schemas.openxmlformats.org/drawingml/2006/chartDrawing">
    <cdr:from>
      <cdr:x>0.80806</cdr:x>
      <cdr:y>0.87174</cdr:y>
    </cdr:from>
    <cdr:to>
      <cdr:x>0.98469</cdr:x>
      <cdr:y>0.93186</cdr:y>
    </cdr:to>
    <cdr:sp macro="" textlink="">
      <cdr:nvSpPr>
        <cdr:cNvPr id="13" name="Textfeld 12"/>
        <cdr:cNvSpPr txBox="1"/>
      </cdr:nvSpPr>
      <cdr:spPr>
        <a:xfrm xmlns:a="http://schemas.openxmlformats.org/drawingml/2006/main">
          <a:off x="7513131" y="4762500"/>
          <a:ext cx="1642241" cy="3284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>
              <a:solidFill>
                <a:srgbClr val="006600"/>
              </a:solidFill>
              <a:latin typeface="Verdana" pitchFamily="34" charset="0"/>
            </a:rPr>
            <a:t>2041 -2050</a:t>
          </a:r>
        </a:p>
      </cdr:txBody>
    </cdr:sp>
  </cdr:relSizeAnchor>
  <cdr:relSizeAnchor xmlns:cdr="http://schemas.openxmlformats.org/drawingml/2006/chartDrawing">
    <cdr:from>
      <cdr:x>0.24375</cdr:x>
      <cdr:y>0.71543</cdr:y>
    </cdr:from>
    <cdr:to>
      <cdr:x>0.4298</cdr:x>
      <cdr:y>0.79359</cdr:y>
    </cdr:to>
    <cdr:sp macro="" textlink="">
      <cdr:nvSpPr>
        <cdr:cNvPr id="15" name="Textfeld 14"/>
        <cdr:cNvSpPr txBox="1"/>
      </cdr:nvSpPr>
      <cdr:spPr>
        <a:xfrm xmlns:a="http://schemas.openxmlformats.org/drawingml/2006/main">
          <a:off x="2266293" y="3908535"/>
          <a:ext cx="1729828" cy="4269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>
              <a:solidFill>
                <a:srgbClr val="006600"/>
              </a:solidFill>
              <a:latin typeface="Verdana" pitchFamily="34" charset="0"/>
            </a:rPr>
            <a:t>120 MW</a:t>
          </a:r>
        </a:p>
      </cdr:txBody>
    </cdr:sp>
  </cdr:relSizeAnchor>
  <cdr:relSizeAnchor xmlns:cdr="http://schemas.openxmlformats.org/drawingml/2006/chartDrawing">
    <cdr:from>
      <cdr:x>0.44275</cdr:x>
      <cdr:y>0.79158</cdr:y>
    </cdr:from>
    <cdr:to>
      <cdr:x>0.59347</cdr:x>
      <cdr:y>0.83968</cdr:y>
    </cdr:to>
    <cdr:sp macro="" textlink="">
      <cdr:nvSpPr>
        <cdr:cNvPr id="16" name="Textfeld 15"/>
        <cdr:cNvSpPr txBox="1"/>
      </cdr:nvSpPr>
      <cdr:spPr>
        <a:xfrm xmlns:a="http://schemas.openxmlformats.org/drawingml/2006/main">
          <a:off x="4116552" y="4324569"/>
          <a:ext cx="1401379" cy="2627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>
              <a:solidFill>
                <a:srgbClr val="006600"/>
              </a:solidFill>
              <a:latin typeface="Verdana" pitchFamily="34" charset="0"/>
            </a:rPr>
            <a:t>30 MW</a:t>
          </a:r>
        </a:p>
      </cdr:txBody>
    </cdr:sp>
  </cdr:relSizeAnchor>
  <cdr:relSizeAnchor xmlns:cdr="http://schemas.openxmlformats.org/drawingml/2006/chartDrawing">
    <cdr:from>
      <cdr:x>0.63586</cdr:x>
      <cdr:y>0.80361</cdr:y>
    </cdr:from>
    <cdr:to>
      <cdr:x>0.77834</cdr:x>
      <cdr:y>0.86373</cdr:y>
    </cdr:to>
    <cdr:sp macro="" textlink="">
      <cdr:nvSpPr>
        <cdr:cNvPr id="17" name="Textfeld 16"/>
        <cdr:cNvSpPr txBox="1"/>
      </cdr:nvSpPr>
      <cdr:spPr>
        <a:xfrm xmlns:a="http://schemas.openxmlformats.org/drawingml/2006/main">
          <a:off x="5912069" y="4390259"/>
          <a:ext cx="1324742" cy="3284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>
              <a:solidFill>
                <a:srgbClr val="006600"/>
              </a:solidFill>
              <a:latin typeface="Verdana" pitchFamily="34" charset="0"/>
            </a:rPr>
            <a:t>0 MW</a:t>
          </a:r>
        </a:p>
      </cdr:txBody>
    </cdr:sp>
  </cdr:relSizeAnchor>
  <cdr:relSizeAnchor xmlns:cdr="http://schemas.openxmlformats.org/drawingml/2006/chartDrawing">
    <cdr:from>
      <cdr:x>0.80778</cdr:x>
      <cdr:y>0.8016</cdr:y>
    </cdr:from>
    <cdr:to>
      <cdr:x>0.97735</cdr:x>
      <cdr:y>0.86172</cdr:y>
    </cdr:to>
    <cdr:sp macro="" textlink="">
      <cdr:nvSpPr>
        <cdr:cNvPr id="18" name="Textfeld 17"/>
        <cdr:cNvSpPr txBox="1"/>
      </cdr:nvSpPr>
      <cdr:spPr>
        <a:xfrm xmlns:a="http://schemas.openxmlformats.org/drawingml/2006/main">
          <a:off x="7510517" y="4379310"/>
          <a:ext cx="1576552" cy="3284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>
              <a:solidFill>
                <a:srgbClr val="006600"/>
              </a:solidFill>
              <a:latin typeface="Verdana" pitchFamily="34" charset="0"/>
            </a:rPr>
            <a:t>0 MW</a:t>
          </a:r>
        </a:p>
      </cdr:txBody>
    </cdr:sp>
  </cdr:relSizeAnchor>
  <cdr:relSizeAnchor xmlns:cdr="http://schemas.openxmlformats.org/drawingml/2006/chartDrawing">
    <cdr:from>
      <cdr:x>0.23355</cdr:x>
      <cdr:y>0.92264</cdr:y>
    </cdr:from>
    <cdr:to>
      <cdr:x>0.98347</cdr:x>
      <cdr:y>1</cdr:y>
    </cdr:to>
    <cdr:sp macro="" textlink="">
      <cdr:nvSpPr>
        <cdr:cNvPr id="19" name="Textfeld 1"/>
        <cdr:cNvSpPr txBox="1"/>
      </cdr:nvSpPr>
      <cdr:spPr>
        <a:xfrm xmlns:a="http://schemas.openxmlformats.org/drawingml/2006/main">
          <a:off x="2171520" y="5112568"/>
          <a:ext cx="6972480" cy="4226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Verdana"/>
            </a:defRPr>
          </a:lvl1pPr>
          <a:lvl2pPr marL="457200" indent="0">
            <a:defRPr sz="1100">
              <a:latin typeface="Verdana"/>
            </a:defRPr>
          </a:lvl2pPr>
          <a:lvl3pPr marL="914400" indent="0">
            <a:defRPr sz="1100">
              <a:latin typeface="Verdana"/>
            </a:defRPr>
          </a:lvl3pPr>
          <a:lvl4pPr marL="1371600" indent="0">
            <a:defRPr sz="1100">
              <a:latin typeface="Verdana"/>
            </a:defRPr>
          </a:lvl4pPr>
          <a:lvl5pPr marL="1828800" indent="0">
            <a:defRPr sz="1100">
              <a:latin typeface="Verdana"/>
            </a:defRPr>
          </a:lvl5pPr>
          <a:lvl6pPr marL="2286000" indent="0">
            <a:defRPr sz="1100">
              <a:latin typeface="Verdana"/>
            </a:defRPr>
          </a:lvl6pPr>
          <a:lvl7pPr marL="2743200" indent="0">
            <a:defRPr sz="1100">
              <a:latin typeface="Verdana"/>
            </a:defRPr>
          </a:lvl7pPr>
          <a:lvl8pPr marL="3200400" indent="0">
            <a:defRPr sz="1100">
              <a:latin typeface="Verdana"/>
            </a:defRPr>
          </a:lvl8pPr>
          <a:lvl9pPr marL="3657600" indent="0">
            <a:defRPr sz="1100">
              <a:latin typeface="Verdana"/>
            </a:defRPr>
          </a:lvl9pPr>
        </a:lstStyle>
        <a:p xmlns:a="http://schemas.openxmlformats.org/drawingml/2006/main">
          <a:pPr algn="ctr"/>
          <a:r>
            <a:rPr lang="de-DE" sz="1800">
              <a:solidFill>
                <a:srgbClr val="006600"/>
              </a:solidFill>
              <a:latin typeface="Verdana" pitchFamily="34" charset="0"/>
            </a:rPr>
            <a:t>Projections</a:t>
          </a:r>
          <a:r>
            <a:rPr lang="de-DE" sz="1800" baseline="0">
              <a:solidFill>
                <a:srgbClr val="006600"/>
              </a:solidFill>
              <a:latin typeface="Verdana" pitchFamily="34" charset="0"/>
            </a:rPr>
            <a:t> by EWI and Co.</a:t>
          </a:r>
          <a:endParaRPr lang="en-US" sz="1800">
            <a:solidFill>
              <a:srgbClr val="006600"/>
            </a:solidFill>
            <a:latin typeface="Verdana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0.87068</cdr:y>
    </cdr:from>
    <cdr:to>
      <cdr:x>0.26077</cdr:x>
      <cdr:y>0.9745</cdr:y>
    </cdr:to>
    <cdr:sp macro="" textlink="">
      <cdr:nvSpPr>
        <cdr:cNvPr id="3" name="Textfeld 2"/>
        <cdr:cNvSpPr txBox="1"/>
      </cdr:nvSpPr>
      <cdr:spPr>
        <a:xfrm xmlns:a="http://schemas.openxmlformats.org/drawingml/2006/main">
          <a:off x="0" y="4890145"/>
          <a:ext cx="2386724" cy="5831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1800">
              <a:solidFill>
                <a:srgbClr val="006600"/>
              </a:solidFill>
              <a:latin typeface="Verdana" pitchFamily="34" charset="0"/>
              <a:ea typeface="+mn-ea"/>
              <a:cs typeface="+mn-cs"/>
            </a:rPr>
            <a:t>Added</a:t>
          </a:r>
          <a:r>
            <a:rPr lang="de-DE" sz="1800" baseline="0">
              <a:solidFill>
                <a:srgbClr val="006600"/>
              </a:solidFill>
              <a:latin typeface="Verdana" pitchFamily="34" charset="0"/>
              <a:ea typeface="+mn-ea"/>
              <a:cs typeface="+mn-cs"/>
            </a:rPr>
            <a:t> Capacity </a:t>
          </a:r>
          <a:endParaRPr lang="de-DE" sz="1800" baseline="0" smtClean="0">
            <a:solidFill>
              <a:srgbClr val="006600"/>
            </a:solidFill>
            <a:latin typeface="Verdana" pitchFamily="34" charset="0"/>
            <a:ea typeface="+mn-ea"/>
            <a:cs typeface="+mn-cs"/>
          </a:endParaRPr>
        </a:p>
        <a:p xmlns:a="http://schemas.openxmlformats.org/drawingml/2006/main"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de-DE" sz="1800" baseline="0" smtClean="0">
              <a:solidFill>
                <a:srgbClr val="006600"/>
              </a:solidFill>
              <a:latin typeface="Verdana" pitchFamily="34" charset="0"/>
              <a:ea typeface="+mn-ea"/>
              <a:cs typeface="+mn-cs"/>
            </a:rPr>
            <a:t>in </a:t>
          </a:r>
          <a:r>
            <a:rPr lang="de-DE" sz="1800" smtClean="0">
              <a:solidFill>
                <a:srgbClr val="006600"/>
              </a:solidFill>
              <a:latin typeface="Verdana" pitchFamily="34" charset="0"/>
              <a:ea typeface="+mn-ea"/>
              <a:cs typeface="+mn-cs"/>
            </a:rPr>
            <a:t>2009</a:t>
          </a:r>
          <a:endParaRPr lang="de-DE" sz="1800">
            <a:solidFill>
              <a:srgbClr val="006600"/>
            </a:solidFill>
            <a:latin typeface="Verdana" pitchFamily="34" charset="0"/>
            <a:ea typeface="+mn-ea"/>
            <a:cs typeface="+mn-cs"/>
          </a:endParaRPr>
        </a:p>
        <a:p xmlns:a="http://schemas.openxmlformats.org/drawingml/2006/main"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800">
            <a:solidFill>
              <a:srgbClr val="006600"/>
            </a:solidFill>
            <a:latin typeface="Verdana" pitchFamily="34" charset="0"/>
          </a:endParaRPr>
        </a:p>
      </cdr:txBody>
    </cdr:sp>
  </cdr:relSizeAnchor>
  <cdr:relSizeAnchor xmlns:cdr="http://schemas.openxmlformats.org/drawingml/2006/chartDrawing">
    <cdr:from>
      <cdr:x>0.10663</cdr:x>
      <cdr:y>0.12819</cdr:y>
    </cdr:from>
    <cdr:to>
      <cdr:x>0.28823</cdr:x>
      <cdr:y>0.18648</cdr:y>
    </cdr:to>
    <cdr:sp macro="" textlink="">
      <cdr:nvSpPr>
        <cdr:cNvPr id="4" name="Textfeld 3"/>
        <cdr:cNvSpPr txBox="1"/>
      </cdr:nvSpPr>
      <cdr:spPr>
        <a:xfrm xmlns:a="http://schemas.openxmlformats.org/drawingml/2006/main">
          <a:off x="975979" y="720001"/>
          <a:ext cx="1662141" cy="3273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>
              <a:solidFill>
                <a:srgbClr val="006600"/>
              </a:solidFill>
              <a:latin typeface="Verdana" pitchFamily="34" charset="0"/>
            </a:rPr>
            <a:t>1,857 GW</a:t>
          </a:r>
        </a:p>
      </cdr:txBody>
    </cdr:sp>
  </cdr:relSizeAnchor>
  <cdr:relSizeAnchor xmlns:cdr="http://schemas.openxmlformats.org/drawingml/2006/chartDrawing">
    <cdr:from>
      <cdr:x>0.20637</cdr:x>
      <cdr:y>0.89617</cdr:y>
    </cdr:from>
    <cdr:to>
      <cdr:x>0.96816</cdr:x>
      <cdr:y>1</cdr:y>
    </cdr:to>
    <cdr:sp macro="" textlink="">
      <cdr:nvSpPr>
        <cdr:cNvPr id="5" name="Textfeld 4"/>
        <cdr:cNvSpPr txBox="1"/>
      </cdr:nvSpPr>
      <cdr:spPr>
        <a:xfrm xmlns:a="http://schemas.openxmlformats.org/drawingml/2006/main">
          <a:off x="1915948" y="5386521"/>
          <a:ext cx="7072587" cy="6240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de-DE" sz="1800">
              <a:solidFill>
                <a:srgbClr val="006600"/>
              </a:solidFill>
              <a:latin typeface="Verdana" pitchFamily="34" charset="0"/>
              <a:ea typeface="+mn-ea"/>
              <a:cs typeface="+mn-cs"/>
            </a:rPr>
            <a:t>Projections</a:t>
          </a:r>
          <a:r>
            <a:rPr lang="de-DE" sz="1800" baseline="0">
              <a:solidFill>
                <a:srgbClr val="006600"/>
              </a:solidFill>
              <a:latin typeface="Verdana" pitchFamily="34" charset="0"/>
              <a:ea typeface="+mn-ea"/>
              <a:cs typeface="+mn-cs"/>
            </a:rPr>
            <a:t> by EWI and Co.</a:t>
          </a:r>
          <a:endParaRPr lang="en-US" sz="1800">
            <a:solidFill>
              <a:srgbClr val="006600"/>
            </a:solidFill>
            <a:latin typeface="Verdana" pitchFamily="34" charset="0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0.66745</cdr:x>
      <cdr:y>0.61749</cdr:y>
    </cdr:from>
    <cdr:to>
      <cdr:x>0.87264</cdr:x>
      <cdr:y>0.67395</cdr:y>
    </cdr:to>
    <cdr:sp macro="" textlink="">
      <cdr:nvSpPr>
        <cdr:cNvPr id="6" name="Textfeld 5"/>
        <cdr:cNvSpPr txBox="1"/>
      </cdr:nvSpPr>
      <cdr:spPr>
        <a:xfrm xmlns:a="http://schemas.openxmlformats.org/drawingml/2006/main">
          <a:off x="6196724" y="3711465"/>
          <a:ext cx="1905000" cy="3393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0.1617</cdr:x>
      <cdr:y>0.53846</cdr:y>
    </cdr:from>
    <cdr:to>
      <cdr:x>0.33034</cdr:x>
      <cdr:y>0.61132</cdr:y>
    </cdr:to>
    <cdr:sp macro="" textlink="">
      <cdr:nvSpPr>
        <cdr:cNvPr id="7" name="Textfeld 6"/>
        <cdr:cNvSpPr txBox="1"/>
      </cdr:nvSpPr>
      <cdr:spPr>
        <a:xfrm xmlns:a="http://schemas.openxmlformats.org/drawingml/2006/main">
          <a:off x="1480035" y="3024257"/>
          <a:ext cx="1543521" cy="4092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>
              <a:solidFill>
                <a:srgbClr val="006600"/>
              </a:solidFill>
              <a:latin typeface="Verdana" pitchFamily="34" charset="0"/>
            </a:rPr>
            <a:t>0.58 GW</a:t>
          </a:r>
        </a:p>
      </cdr:txBody>
    </cdr:sp>
  </cdr:relSizeAnchor>
  <cdr:relSizeAnchor xmlns:cdr="http://schemas.openxmlformats.org/drawingml/2006/chartDrawing">
    <cdr:from>
      <cdr:x>0.40212</cdr:x>
      <cdr:y>0.82514</cdr:y>
    </cdr:from>
    <cdr:to>
      <cdr:x>0.56958</cdr:x>
      <cdr:y>0.88525</cdr:y>
    </cdr:to>
    <cdr:sp macro="" textlink="">
      <cdr:nvSpPr>
        <cdr:cNvPr id="8" name="Textfeld 7"/>
        <cdr:cNvSpPr txBox="1"/>
      </cdr:nvSpPr>
      <cdr:spPr>
        <a:xfrm xmlns:a="http://schemas.openxmlformats.org/drawingml/2006/main">
          <a:off x="3733362" y="4959568"/>
          <a:ext cx="1554655" cy="3612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0.1617</cdr:x>
      <cdr:y>0.82052</cdr:y>
    </cdr:from>
    <cdr:to>
      <cdr:x>0.37515</cdr:x>
      <cdr:y>0.87698</cdr:y>
    </cdr:to>
    <cdr:sp macro="" textlink="">
      <cdr:nvSpPr>
        <cdr:cNvPr id="9" name="Textfeld 8"/>
        <cdr:cNvSpPr txBox="1"/>
      </cdr:nvSpPr>
      <cdr:spPr>
        <a:xfrm xmlns:a="http://schemas.openxmlformats.org/drawingml/2006/main">
          <a:off x="1480035" y="4608433"/>
          <a:ext cx="1953657" cy="3171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>
              <a:solidFill>
                <a:srgbClr val="006600"/>
              </a:solidFill>
              <a:latin typeface="Verdana" pitchFamily="34" charset="0"/>
            </a:rPr>
            <a:t>2011 - 2020</a:t>
          </a:r>
        </a:p>
      </cdr:txBody>
    </cdr:sp>
  </cdr:relSizeAnchor>
  <cdr:relSizeAnchor xmlns:cdr="http://schemas.openxmlformats.org/drawingml/2006/chartDrawing">
    <cdr:from>
      <cdr:x>0.3691</cdr:x>
      <cdr:y>0.81785</cdr:y>
    </cdr:from>
    <cdr:to>
      <cdr:x>0.57547</cdr:x>
      <cdr:y>0.87249</cdr:y>
    </cdr:to>
    <cdr:sp macro="" textlink="">
      <cdr:nvSpPr>
        <cdr:cNvPr id="10" name="Textfeld 9"/>
        <cdr:cNvSpPr txBox="1"/>
      </cdr:nvSpPr>
      <cdr:spPr>
        <a:xfrm xmlns:a="http://schemas.openxmlformats.org/drawingml/2006/main">
          <a:off x="3426812" y="4915775"/>
          <a:ext cx="1915939" cy="3284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>
              <a:solidFill>
                <a:srgbClr val="006600"/>
              </a:solidFill>
              <a:latin typeface="Verdana" pitchFamily="34" charset="0"/>
            </a:rPr>
            <a:t>2021 - 2030</a:t>
          </a:r>
        </a:p>
      </cdr:txBody>
    </cdr:sp>
  </cdr:relSizeAnchor>
  <cdr:relSizeAnchor xmlns:cdr="http://schemas.openxmlformats.org/drawingml/2006/chartDrawing">
    <cdr:from>
      <cdr:x>0.58019</cdr:x>
      <cdr:y>0.81967</cdr:y>
    </cdr:from>
    <cdr:to>
      <cdr:x>0.77005</cdr:x>
      <cdr:y>0.87614</cdr:y>
    </cdr:to>
    <cdr:sp macro="" textlink="">
      <cdr:nvSpPr>
        <cdr:cNvPr id="11" name="Textfeld 10"/>
        <cdr:cNvSpPr txBox="1"/>
      </cdr:nvSpPr>
      <cdr:spPr>
        <a:xfrm xmlns:a="http://schemas.openxmlformats.org/drawingml/2006/main">
          <a:off x="5386551" y="4926725"/>
          <a:ext cx="1762663" cy="3394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>
              <a:solidFill>
                <a:srgbClr val="006600"/>
              </a:solidFill>
              <a:latin typeface="Verdana" pitchFamily="34" charset="0"/>
            </a:rPr>
            <a:t>2031 -</a:t>
          </a:r>
          <a:r>
            <a:rPr lang="en-US" sz="1800" baseline="0">
              <a:solidFill>
                <a:srgbClr val="006600"/>
              </a:solidFill>
              <a:latin typeface="Verdana" pitchFamily="34" charset="0"/>
            </a:rPr>
            <a:t> 2040</a:t>
          </a:r>
          <a:endParaRPr lang="en-US" sz="1800">
            <a:solidFill>
              <a:srgbClr val="006600"/>
            </a:solidFill>
            <a:latin typeface="Verdana" pitchFamily="34" charset="0"/>
          </a:endParaRPr>
        </a:p>
      </cdr:txBody>
    </cdr:sp>
  </cdr:relSizeAnchor>
  <cdr:relSizeAnchor xmlns:cdr="http://schemas.openxmlformats.org/drawingml/2006/chartDrawing">
    <cdr:from>
      <cdr:x>0.79481</cdr:x>
      <cdr:y>0.81967</cdr:y>
    </cdr:from>
    <cdr:to>
      <cdr:x>0.9941</cdr:x>
      <cdr:y>0.87613</cdr:y>
    </cdr:to>
    <cdr:sp macro="" textlink="">
      <cdr:nvSpPr>
        <cdr:cNvPr id="12" name="Textfeld 11"/>
        <cdr:cNvSpPr txBox="1"/>
      </cdr:nvSpPr>
      <cdr:spPr>
        <a:xfrm xmlns:a="http://schemas.openxmlformats.org/drawingml/2006/main">
          <a:off x="7379138" y="4926733"/>
          <a:ext cx="1850224" cy="3393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>
              <a:solidFill>
                <a:srgbClr val="006600"/>
              </a:solidFill>
              <a:latin typeface="Verdana" pitchFamily="34" charset="0"/>
            </a:rPr>
            <a:t>2041 - 2050</a:t>
          </a:r>
        </a:p>
      </cdr:txBody>
    </cdr:sp>
  </cdr:relSizeAnchor>
  <cdr:relSizeAnchor xmlns:cdr="http://schemas.openxmlformats.org/drawingml/2006/chartDrawing">
    <cdr:from>
      <cdr:x>0.39623</cdr:x>
      <cdr:y>0.73588</cdr:y>
    </cdr:from>
    <cdr:to>
      <cdr:x>0.52831</cdr:x>
      <cdr:y>0.79052</cdr:y>
    </cdr:to>
    <cdr:sp macro="" textlink="">
      <cdr:nvSpPr>
        <cdr:cNvPr id="13" name="Textfeld 12"/>
        <cdr:cNvSpPr txBox="1"/>
      </cdr:nvSpPr>
      <cdr:spPr>
        <a:xfrm xmlns:a="http://schemas.openxmlformats.org/drawingml/2006/main">
          <a:off x="3678621" y="4423106"/>
          <a:ext cx="1226251" cy="3284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>
              <a:solidFill>
                <a:srgbClr val="006600"/>
              </a:solidFill>
              <a:latin typeface="Verdana" pitchFamily="34" charset="0"/>
            </a:rPr>
            <a:t>0.04 GW</a:t>
          </a:r>
        </a:p>
      </cdr:txBody>
    </cdr:sp>
  </cdr:relSizeAnchor>
  <cdr:relSizeAnchor xmlns:cdr="http://schemas.openxmlformats.org/drawingml/2006/chartDrawing">
    <cdr:from>
      <cdr:x>0.60613</cdr:x>
      <cdr:y>0.68306</cdr:y>
    </cdr:from>
    <cdr:to>
      <cdr:x>0.79481</cdr:x>
      <cdr:y>0.73588</cdr:y>
    </cdr:to>
    <cdr:sp macro="" textlink="">
      <cdr:nvSpPr>
        <cdr:cNvPr id="14" name="Textfeld 13"/>
        <cdr:cNvSpPr txBox="1"/>
      </cdr:nvSpPr>
      <cdr:spPr>
        <a:xfrm xmlns:a="http://schemas.openxmlformats.org/drawingml/2006/main">
          <a:off x="5627414" y="4105609"/>
          <a:ext cx="1751680" cy="3174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>
              <a:solidFill>
                <a:srgbClr val="006600"/>
              </a:solidFill>
              <a:latin typeface="Verdana" pitchFamily="34" charset="0"/>
            </a:rPr>
            <a:t>0.15 GW</a:t>
          </a:r>
        </a:p>
      </cdr:txBody>
    </cdr:sp>
  </cdr:relSizeAnchor>
  <cdr:relSizeAnchor xmlns:cdr="http://schemas.openxmlformats.org/drawingml/2006/chartDrawing">
    <cdr:from>
      <cdr:x>0.81132</cdr:x>
      <cdr:y>0.68306</cdr:y>
    </cdr:from>
    <cdr:to>
      <cdr:x>0.95755</cdr:x>
      <cdr:y>0.73224</cdr:y>
    </cdr:to>
    <cdr:sp macro="" textlink="">
      <cdr:nvSpPr>
        <cdr:cNvPr id="15" name="Textfeld 14"/>
        <cdr:cNvSpPr txBox="1"/>
      </cdr:nvSpPr>
      <cdr:spPr>
        <a:xfrm xmlns:a="http://schemas.openxmlformats.org/drawingml/2006/main">
          <a:off x="7532416" y="4105608"/>
          <a:ext cx="1357626" cy="2956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>
              <a:solidFill>
                <a:srgbClr val="006600"/>
              </a:solidFill>
              <a:latin typeface="Verdana" pitchFamily="34" charset="0"/>
            </a:rPr>
            <a:t>0.12 GW</a:t>
          </a:r>
        </a:p>
      </cdr:txBody>
    </cdr:sp>
  </cdr:relSizeAnchor>
  <cdr:relSizeAnchor xmlns:cdr="http://schemas.openxmlformats.org/drawingml/2006/chartDrawing">
    <cdr:from>
      <cdr:x>0.12237</cdr:x>
      <cdr:y>0.82052</cdr:y>
    </cdr:from>
    <cdr:to>
      <cdr:x>0.13298</cdr:x>
      <cdr:y>0.87881</cdr:y>
    </cdr:to>
    <cdr:sp macro="" textlink="">
      <cdr:nvSpPr>
        <cdr:cNvPr id="16" name="Gerade Verbindung mit Pfeil 15"/>
        <cdr:cNvSpPr/>
      </cdr:nvSpPr>
      <cdr:spPr>
        <a:xfrm xmlns:a="http://schemas.openxmlformats.org/drawingml/2006/main" rot="5400000" flipH="1" flipV="1">
          <a:off x="1004859" y="4723569"/>
          <a:ext cx="327383" cy="97111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 cmpd="sng" algn="ctr">
          <a:solidFill>
            <a:srgbClr val="006600"/>
          </a:solidFill>
          <a:prstDash val="solid"/>
          <a:tailEnd type="arrow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</cdr:x>
      <cdr:y>0</cdr:y>
    </cdr:from>
    <cdr:to>
      <cdr:x>0.99905</cdr:x>
      <cdr:y>0.09229</cdr:y>
    </cdr:to>
    <cdr:sp macro="" textlink="">
      <cdr:nvSpPr>
        <cdr:cNvPr id="17" name="Textfeld 1"/>
        <cdr:cNvSpPr txBox="1"/>
      </cdr:nvSpPr>
      <cdr:spPr>
        <a:xfrm xmlns:a="http://schemas.openxmlformats.org/drawingml/2006/main">
          <a:off x="0" y="0"/>
          <a:ext cx="9144040" cy="5183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 sz="1600" b="0" u="none">
            <a:solidFill>
              <a:srgbClr val="FF0000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0.41662</cdr:x>
      <cdr:y>0.12059</cdr:y>
    </cdr:from>
    <cdr:to>
      <cdr:x>0.545</cdr:x>
      <cdr:y>0.17141</cdr:y>
    </cdr:to>
    <cdr:sp macro="" textlink="">
      <cdr:nvSpPr>
        <cdr:cNvPr id="3" name="Textfeld 2"/>
        <cdr:cNvSpPr txBox="1"/>
      </cdr:nvSpPr>
      <cdr:spPr>
        <a:xfrm xmlns:a="http://schemas.openxmlformats.org/drawingml/2006/main">
          <a:off x="3779912" y="648072"/>
          <a:ext cx="1164776" cy="2731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>
              <a:solidFill>
                <a:srgbClr val="006600"/>
              </a:solidFill>
              <a:latin typeface="Verdana" pitchFamily="34" charset="0"/>
            </a:rPr>
            <a:t>15 GW</a:t>
          </a:r>
        </a:p>
      </cdr:txBody>
    </cdr:sp>
  </cdr:relSizeAnchor>
  <cdr:relSizeAnchor xmlns:cdr="http://schemas.openxmlformats.org/drawingml/2006/chartDrawing">
    <cdr:from>
      <cdr:x>0.10709</cdr:x>
      <cdr:y>0.33498</cdr:y>
    </cdr:from>
    <cdr:to>
      <cdr:x>0.22614</cdr:x>
      <cdr:y>0.40213</cdr:y>
    </cdr:to>
    <cdr:sp macro="" textlink="">
      <cdr:nvSpPr>
        <cdr:cNvPr id="4" name="Textfeld 3"/>
        <cdr:cNvSpPr txBox="1"/>
      </cdr:nvSpPr>
      <cdr:spPr>
        <a:xfrm xmlns:a="http://schemas.openxmlformats.org/drawingml/2006/main">
          <a:off x="971600" y="1800200"/>
          <a:ext cx="1080120" cy="3608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>
              <a:solidFill>
                <a:srgbClr val="006600"/>
              </a:solidFill>
              <a:latin typeface="Verdana" pitchFamily="34" charset="0"/>
            </a:rPr>
            <a:t>10 GW</a:t>
          </a:r>
        </a:p>
      </cdr:txBody>
    </cdr:sp>
  </cdr:relSizeAnchor>
  <cdr:relSizeAnchor xmlns:cdr="http://schemas.openxmlformats.org/drawingml/2006/chartDrawing">
    <cdr:from>
      <cdr:x>0.21208</cdr:x>
      <cdr:y>0.34027</cdr:y>
    </cdr:from>
    <cdr:to>
      <cdr:x>0.32987</cdr:x>
      <cdr:y>0.40016</cdr:y>
    </cdr:to>
    <cdr:sp macro="" textlink="">
      <cdr:nvSpPr>
        <cdr:cNvPr id="6" name="Textfeld 5"/>
        <cdr:cNvSpPr txBox="1"/>
      </cdr:nvSpPr>
      <cdr:spPr>
        <a:xfrm xmlns:a="http://schemas.openxmlformats.org/drawingml/2006/main">
          <a:off x="1985268" y="1844070"/>
          <a:ext cx="1102606" cy="3245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>
              <a:solidFill>
                <a:srgbClr val="006600"/>
              </a:solidFill>
              <a:latin typeface="Verdana" pitchFamily="34" charset="0"/>
            </a:rPr>
            <a:t>10 GW</a:t>
          </a:r>
        </a:p>
      </cdr:txBody>
    </cdr:sp>
  </cdr:relSizeAnchor>
  <cdr:relSizeAnchor xmlns:cdr="http://schemas.openxmlformats.org/drawingml/2006/chartDrawing">
    <cdr:from>
      <cdr:x>0.52771</cdr:x>
      <cdr:y>0.51297</cdr:y>
    </cdr:from>
    <cdr:to>
      <cdr:x>0.65324</cdr:x>
      <cdr:y>0.57649</cdr:y>
    </cdr:to>
    <cdr:sp macro="" textlink="">
      <cdr:nvSpPr>
        <cdr:cNvPr id="7" name="Textfeld 6"/>
        <cdr:cNvSpPr txBox="1"/>
      </cdr:nvSpPr>
      <cdr:spPr>
        <a:xfrm xmlns:a="http://schemas.openxmlformats.org/drawingml/2006/main">
          <a:off x="4939800" y="2780000"/>
          <a:ext cx="1175058" cy="3442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 smtClean="0">
              <a:solidFill>
                <a:srgbClr val="006600"/>
              </a:solidFill>
              <a:latin typeface="Verdana" pitchFamily="34" charset="0"/>
            </a:rPr>
            <a:t>6.6 </a:t>
          </a:r>
          <a:r>
            <a:rPr lang="en-US" sz="1800">
              <a:solidFill>
                <a:srgbClr val="006600"/>
              </a:solidFill>
              <a:latin typeface="Verdana" pitchFamily="34" charset="0"/>
            </a:rPr>
            <a:t>GW</a:t>
          </a:r>
        </a:p>
      </cdr:txBody>
    </cdr:sp>
  </cdr:relSizeAnchor>
  <cdr:relSizeAnchor xmlns:cdr="http://schemas.openxmlformats.org/drawingml/2006/chartDrawing">
    <cdr:from>
      <cdr:x>0.10662</cdr:x>
      <cdr:y>0.8999</cdr:y>
    </cdr:from>
    <cdr:to>
      <cdr:x>0.30686</cdr:x>
      <cdr:y>0.96887</cdr:y>
    </cdr:to>
    <cdr:sp macro="" textlink="">
      <cdr:nvSpPr>
        <cdr:cNvPr id="8" name="Textfeld 7"/>
        <cdr:cNvSpPr txBox="1"/>
      </cdr:nvSpPr>
      <cdr:spPr>
        <a:xfrm xmlns:a="http://schemas.openxmlformats.org/drawingml/2006/main">
          <a:off x="998021" y="4876939"/>
          <a:ext cx="1874401" cy="3737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>
              <a:solidFill>
                <a:srgbClr val="006600"/>
              </a:solidFill>
              <a:latin typeface="Verdana" pitchFamily="34" charset="0"/>
            </a:rPr>
            <a:t>2011-2020</a:t>
          </a:r>
        </a:p>
      </cdr:txBody>
    </cdr:sp>
  </cdr:relSizeAnchor>
  <cdr:relSizeAnchor xmlns:cdr="http://schemas.openxmlformats.org/drawingml/2006/chartDrawing">
    <cdr:from>
      <cdr:x>0.43883</cdr:x>
      <cdr:y>0.90036</cdr:y>
    </cdr:from>
    <cdr:to>
      <cdr:x>0.62964</cdr:x>
      <cdr:y>0.97477</cdr:y>
    </cdr:to>
    <cdr:sp macro="" textlink="">
      <cdr:nvSpPr>
        <cdr:cNvPr id="10" name="Textfeld 9"/>
        <cdr:cNvSpPr txBox="1"/>
      </cdr:nvSpPr>
      <cdr:spPr>
        <a:xfrm xmlns:a="http://schemas.openxmlformats.org/drawingml/2006/main">
          <a:off x="4107823" y="4879415"/>
          <a:ext cx="1786129" cy="4032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>
              <a:solidFill>
                <a:srgbClr val="006600"/>
              </a:solidFill>
              <a:latin typeface="Verdana" pitchFamily="34" charset="0"/>
              <a:ea typeface="+mn-ea"/>
              <a:cs typeface="+mn-cs"/>
            </a:rPr>
            <a:t>2021-2030</a:t>
          </a:r>
          <a:endParaRPr lang="en-US" sz="1800">
            <a:solidFill>
              <a:srgbClr val="006600"/>
            </a:solidFill>
            <a:latin typeface="Verdana" pitchFamily="34" charset="0"/>
          </a:endParaRPr>
        </a:p>
        <a:p xmlns:a="http://schemas.openxmlformats.org/drawingml/2006/main">
          <a:endParaRPr lang="en-US" sz="1100">
            <a:solidFill>
              <a:srgbClr val="006600"/>
            </a:solidFill>
            <a:latin typeface="Verdana" pitchFamily="34" charset="0"/>
          </a:endParaRPr>
        </a:p>
      </cdr:txBody>
    </cdr:sp>
  </cdr:relSizeAnchor>
  <cdr:relSizeAnchor xmlns:cdr="http://schemas.openxmlformats.org/drawingml/2006/chartDrawing">
    <cdr:from>
      <cdr:x>0.63091</cdr:x>
      <cdr:y>0.12059</cdr:y>
    </cdr:from>
    <cdr:to>
      <cdr:x>1</cdr:x>
      <cdr:y>0.25895</cdr:y>
    </cdr:to>
    <cdr:sp macro="" textlink="">
      <cdr:nvSpPr>
        <cdr:cNvPr id="17" name="Textfeld 16"/>
        <cdr:cNvSpPr txBox="1"/>
      </cdr:nvSpPr>
      <cdr:spPr>
        <a:xfrm xmlns:a="http://schemas.openxmlformats.org/drawingml/2006/main">
          <a:off x="5795292" y="648072"/>
          <a:ext cx="3348708" cy="7435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l"/>
          <a:r>
            <a:rPr lang="de-DE" sz="1800" smtClean="0">
              <a:solidFill>
                <a:srgbClr val="006600"/>
              </a:solidFill>
              <a:latin typeface="Verdana" pitchFamily="34" charset="0"/>
              <a:ea typeface="+mn-ea"/>
              <a:cs typeface="+mn-cs"/>
            </a:rPr>
            <a:t>Projections (National Action-Plan Renewables)</a:t>
          </a:r>
          <a:endParaRPr lang="en-US" sz="1800" smtClean="0">
            <a:solidFill>
              <a:srgbClr val="006600"/>
            </a:solidFill>
            <a:latin typeface="Verdana" pitchFamily="34" charset="0"/>
            <a:ea typeface="+mn-ea"/>
            <a:cs typeface="+mn-cs"/>
          </a:endParaRPr>
        </a:p>
        <a:p xmlns:a="http://schemas.openxmlformats.org/drawingml/2006/main">
          <a:pPr algn="l"/>
          <a:endParaRPr lang="en-US" sz="1800">
            <a:solidFill>
              <a:srgbClr val="006600"/>
            </a:solidFill>
            <a:latin typeface="Verdana" pitchFamily="34" charset="0"/>
          </a:endParaRPr>
        </a:p>
      </cdr:txBody>
    </cdr:sp>
  </cdr:relSizeAnchor>
  <cdr:relSizeAnchor xmlns:cdr="http://schemas.openxmlformats.org/drawingml/2006/chartDrawing">
    <cdr:from>
      <cdr:x>0.62297</cdr:x>
      <cdr:y>0.32158</cdr:y>
    </cdr:from>
    <cdr:to>
      <cdr:x>0.97491</cdr:x>
      <cdr:y>0.41451</cdr:y>
    </cdr:to>
    <cdr:sp macro="" textlink="">
      <cdr:nvSpPr>
        <cdr:cNvPr id="18" name="Textfeld 17"/>
        <cdr:cNvSpPr txBox="1"/>
      </cdr:nvSpPr>
      <cdr:spPr>
        <a:xfrm xmlns:a="http://schemas.openxmlformats.org/drawingml/2006/main">
          <a:off x="5652120" y="1728192"/>
          <a:ext cx="3193108" cy="4994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de-DE" sz="1800" smtClean="0">
              <a:solidFill>
                <a:srgbClr val="006600"/>
              </a:solidFill>
              <a:latin typeface="Verdana" pitchFamily="34" charset="0"/>
              <a:ea typeface="+mn-ea"/>
              <a:cs typeface="+mn-cs"/>
            </a:rPr>
            <a:t>Projections by EWI &amp; Co. </a:t>
          </a:r>
          <a:endParaRPr lang="en-US" sz="1800">
            <a:solidFill>
              <a:srgbClr val="006600"/>
            </a:solidFill>
            <a:latin typeface="Verdana" pitchFamily="34" charset="0"/>
          </a:endParaRPr>
        </a:p>
      </cdr:txBody>
    </cdr:sp>
  </cdr:relSizeAnchor>
  <cdr:relSizeAnchor xmlns:cdr="http://schemas.openxmlformats.org/drawingml/2006/chartDrawing">
    <cdr:from>
      <cdr:x>0.63091</cdr:x>
      <cdr:y>0.21439</cdr:y>
    </cdr:from>
    <cdr:to>
      <cdr:x>1</cdr:x>
      <cdr:y>0.3015</cdr:y>
    </cdr:to>
    <cdr:sp macro="" textlink="">
      <cdr:nvSpPr>
        <cdr:cNvPr id="12" name="Textfeld 11"/>
        <cdr:cNvSpPr txBox="1"/>
      </cdr:nvSpPr>
      <cdr:spPr>
        <a:xfrm xmlns:a="http://schemas.openxmlformats.org/drawingml/2006/main">
          <a:off x="5795292" y="1152128"/>
          <a:ext cx="3348708" cy="4681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 smtClean="0">
              <a:solidFill>
                <a:srgbClr val="006600"/>
              </a:solidFill>
              <a:latin typeface="Verdana" pitchFamily="34" charset="0"/>
              <a:ea typeface="+mn-ea"/>
              <a:cs typeface="+mn-cs"/>
            </a:rPr>
            <a:t>Goal of the Federal Government</a:t>
          </a:r>
          <a:endParaRPr lang="en-US" sz="1800">
            <a:solidFill>
              <a:srgbClr val="006600"/>
            </a:solidFill>
            <a:latin typeface="Verdana" pitchFamily="34" charset="0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0.59916</cdr:x>
      <cdr:y>0.14739</cdr:y>
    </cdr:from>
    <cdr:to>
      <cdr:x>0.62272</cdr:x>
      <cdr:y>0.18006</cdr:y>
    </cdr:to>
    <cdr:sp macro="" textlink="">
      <cdr:nvSpPr>
        <cdr:cNvPr id="14" name="Rechteck 13"/>
        <cdr:cNvSpPr/>
      </cdr:nvSpPr>
      <cdr:spPr>
        <a:xfrm xmlns:a="http://schemas.openxmlformats.org/drawingml/2006/main">
          <a:off x="5436096" y="792088"/>
          <a:ext cx="213757" cy="175568"/>
        </a:xfrm>
        <a:prstGeom xmlns:a="http://schemas.openxmlformats.org/drawingml/2006/main" prst="rect">
          <a:avLst/>
        </a:prstGeom>
        <a:solidFill xmlns:a="http://schemas.openxmlformats.org/drawingml/2006/main">
          <a:srgbClr val="006600"/>
        </a:solidFill>
        <a:ln xmlns:a="http://schemas.openxmlformats.org/drawingml/2006/main">
          <a:solidFill>
            <a:srgbClr val="0066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0.59916</cdr:x>
      <cdr:y>0.24119</cdr:y>
    </cdr:from>
    <cdr:to>
      <cdr:x>0.62272</cdr:x>
      <cdr:y>0.27386</cdr:y>
    </cdr:to>
    <cdr:sp macro="" textlink="">
      <cdr:nvSpPr>
        <cdr:cNvPr id="15" name="Rechteck 14"/>
        <cdr:cNvSpPr/>
      </cdr:nvSpPr>
      <cdr:spPr>
        <a:xfrm xmlns:a="http://schemas.openxmlformats.org/drawingml/2006/main">
          <a:off x="5436096" y="1296144"/>
          <a:ext cx="213757" cy="175568"/>
        </a:xfrm>
        <a:prstGeom xmlns:a="http://schemas.openxmlformats.org/drawingml/2006/main" prst="rect">
          <a:avLst/>
        </a:prstGeom>
        <a:solidFill xmlns:a="http://schemas.openxmlformats.org/drawingml/2006/main">
          <a:srgbClr val="92D050"/>
        </a:solidFill>
        <a:ln xmlns:a="http://schemas.openxmlformats.org/drawingml/2006/main" w="25400" cap="flat" cmpd="sng" algn="ctr">
          <a:solidFill>
            <a:srgbClr val="92D05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0.59916</cdr:x>
      <cdr:y>0.33498</cdr:y>
    </cdr:from>
    <cdr:to>
      <cdr:x>0.62272</cdr:x>
      <cdr:y>0.36765</cdr:y>
    </cdr:to>
    <cdr:sp macro="" textlink="">
      <cdr:nvSpPr>
        <cdr:cNvPr id="16" name="Rechteck 15"/>
        <cdr:cNvSpPr/>
      </cdr:nvSpPr>
      <cdr:spPr>
        <a:xfrm xmlns:a="http://schemas.openxmlformats.org/drawingml/2006/main">
          <a:off x="5436096" y="1800200"/>
          <a:ext cx="213757" cy="175568"/>
        </a:xfrm>
        <a:prstGeom xmlns:a="http://schemas.openxmlformats.org/drawingml/2006/main" prst="rect">
          <a:avLst/>
        </a:prstGeom>
        <a:solidFill xmlns:a="http://schemas.openxmlformats.org/drawingml/2006/main">
          <a:srgbClr val="FF0000"/>
        </a:solidFill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0.67853</cdr:x>
      <cdr:y>0.89776</cdr:y>
    </cdr:from>
    <cdr:to>
      <cdr:x>0.86316</cdr:x>
      <cdr:y>0.95837</cdr:y>
    </cdr:to>
    <cdr:sp macro="" textlink="">
      <cdr:nvSpPr>
        <cdr:cNvPr id="19" name="Textfeld 18"/>
        <cdr:cNvSpPr txBox="1"/>
      </cdr:nvSpPr>
      <cdr:spPr>
        <a:xfrm xmlns:a="http://schemas.openxmlformats.org/drawingml/2006/main">
          <a:off x="6156176" y="4824536"/>
          <a:ext cx="1675133" cy="3257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l"/>
          <a:r>
            <a:rPr lang="en-US" sz="1800">
              <a:solidFill>
                <a:srgbClr val="006600"/>
              </a:solidFill>
              <a:latin typeface="Verdana" pitchFamily="34" charset="0"/>
            </a:rPr>
            <a:t>2031-2040</a:t>
          </a:r>
        </a:p>
        <a:p xmlns:a="http://schemas.openxmlformats.org/drawingml/2006/main">
          <a:pPr algn="l"/>
          <a:endParaRPr lang="en-US" sz="1800">
            <a:solidFill>
              <a:srgbClr val="006600"/>
            </a:solidFill>
            <a:latin typeface="Verdana" pitchFamily="34" charset="0"/>
          </a:endParaRPr>
        </a:p>
      </cdr:txBody>
    </cdr:sp>
  </cdr:relSizeAnchor>
  <cdr:relSizeAnchor xmlns:cdr="http://schemas.openxmlformats.org/drawingml/2006/chartDrawing">
    <cdr:from>
      <cdr:x>0.82266</cdr:x>
      <cdr:y>0.89776</cdr:y>
    </cdr:from>
    <cdr:to>
      <cdr:x>1</cdr:x>
      <cdr:y>0.95635</cdr:y>
    </cdr:to>
    <cdr:sp macro="" textlink="">
      <cdr:nvSpPr>
        <cdr:cNvPr id="20" name="Textfeld 19"/>
        <cdr:cNvSpPr txBox="1"/>
      </cdr:nvSpPr>
      <cdr:spPr>
        <a:xfrm xmlns:a="http://schemas.openxmlformats.org/drawingml/2006/main">
          <a:off x="7535057" y="4824536"/>
          <a:ext cx="1608943" cy="3148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r"/>
          <a:r>
            <a:rPr lang="en-US" sz="1800">
              <a:solidFill>
                <a:srgbClr val="006600"/>
              </a:solidFill>
              <a:latin typeface="Verdana" pitchFamily="34" charset="0"/>
            </a:rPr>
            <a:t>2041</a:t>
          </a:r>
          <a:r>
            <a:rPr lang="en-US" sz="1800" baseline="0">
              <a:solidFill>
                <a:srgbClr val="006600"/>
              </a:solidFill>
              <a:latin typeface="Verdana" pitchFamily="34" charset="0"/>
            </a:rPr>
            <a:t>-2050</a:t>
          </a:r>
          <a:endParaRPr lang="en-US" sz="1800">
            <a:solidFill>
              <a:srgbClr val="006600"/>
            </a:solidFill>
            <a:latin typeface="Verdana" pitchFamily="34" charset="0"/>
          </a:endParaRPr>
        </a:p>
      </cdr:txBody>
    </cdr:sp>
  </cdr:relSizeAnchor>
  <cdr:relSizeAnchor xmlns:cdr="http://schemas.openxmlformats.org/drawingml/2006/chartDrawing">
    <cdr:from>
      <cdr:x>0.74697</cdr:x>
      <cdr:y>0.52643</cdr:y>
    </cdr:from>
    <cdr:to>
      <cdr:x>0.86978</cdr:x>
      <cdr:y>0.58098</cdr:y>
    </cdr:to>
    <cdr:sp macro="" textlink="">
      <cdr:nvSpPr>
        <cdr:cNvPr id="21" name="Textfeld 20"/>
        <cdr:cNvSpPr txBox="1"/>
      </cdr:nvSpPr>
      <cdr:spPr>
        <a:xfrm xmlns:a="http://schemas.openxmlformats.org/drawingml/2006/main">
          <a:off x="6992202" y="2852945"/>
          <a:ext cx="1149596" cy="2956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 smtClean="0">
              <a:solidFill>
                <a:srgbClr val="006600"/>
              </a:solidFill>
              <a:latin typeface="Verdana" pitchFamily="34" charset="0"/>
            </a:rPr>
            <a:t>6.3 </a:t>
          </a:r>
          <a:r>
            <a:rPr lang="en-US" sz="1800">
              <a:solidFill>
                <a:srgbClr val="006600"/>
              </a:solidFill>
              <a:latin typeface="Verdana" pitchFamily="34" charset="0"/>
            </a:rPr>
            <a:t>GW</a:t>
          </a:r>
        </a:p>
      </cdr:txBody>
    </cdr:sp>
  </cdr:relSizeAnchor>
  <cdr:relSizeAnchor xmlns:cdr="http://schemas.openxmlformats.org/drawingml/2006/chartDrawing">
    <cdr:from>
      <cdr:x>0.85956</cdr:x>
      <cdr:y>0.57403</cdr:y>
    </cdr:from>
    <cdr:to>
      <cdr:x>0.97886</cdr:x>
      <cdr:y>0.63868</cdr:y>
    </cdr:to>
    <cdr:sp macro="" textlink="">
      <cdr:nvSpPr>
        <cdr:cNvPr id="22" name="Textfeld 21"/>
        <cdr:cNvSpPr txBox="1"/>
      </cdr:nvSpPr>
      <cdr:spPr>
        <a:xfrm xmlns:a="http://schemas.openxmlformats.org/drawingml/2006/main">
          <a:off x="8046166" y="3110888"/>
          <a:ext cx="1116741" cy="3503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800" smtClean="0">
              <a:solidFill>
                <a:srgbClr val="006600"/>
              </a:solidFill>
              <a:latin typeface="Verdana" pitchFamily="34" charset="0"/>
            </a:rPr>
            <a:t>5.3 </a:t>
          </a:r>
          <a:r>
            <a:rPr lang="en-US" sz="1800">
              <a:solidFill>
                <a:srgbClr val="006600"/>
              </a:solidFill>
              <a:latin typeface="Verdana" pitchFamily="34" charset="0"/>
            </a:rPr>
            <a:t>GW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F4B21FB-B567-4532-A3DD-49CBE014B3E3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85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CE2629C-4F34-40C1-805A-CC58FE06DE3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6D3BFE-9FF5-4755-A16C-49DFACF78290}" type="slidenum">
              <a:rPr lang="de-DE" smtClean="0">
                <a:latin typeface="Arial" pitchFamily="34" charset="0"/>
              </a:rPr>
              <a:pPr/>
              <a:t>1</a:t>
            </a:fld>
            <a:endParaRPr lang="de-DE" smtClean="0">
              <a:latin typeface="Arial" pitchFamily="34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194E89-7290-4DE4-A458-CCC06419A21D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91A086-7505-4DA9-81EF-CF5C039A175F}" type="slidenum">
              <a:rPr lang="de-DE" smtClean="0">
                <a:latin typeface="Arial" pitchFamily="34" charset="0"/>
              </a:rPr>
              <a:pPr/>
              <a:t>7</a:t>
            </a:fld>
            <a:endParaRPr lang="de-DE" smtClean="0">
              <a:latin typeface="Arial" pitchFamily="34" charset="0"/>
            </a:endParaRPr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3613" y="777875"/>
            <a:ext cx="4872037" cy="3656013"/>
          </a:xfrm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746625"/>
            <a:ext cx="4984750" cy="4433888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026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de-DE" sz="2400">
              <a:latin typeface="Times New Roman" charset="0"/>
            </a:endParaRPr>
          </a:p>
        </p:txBody>
      </p:sp>
      <p:sp>
        <p:nvSpPr>
          <p:cNvPr id="5" name="AutoShape 1027"/>
          <p:cNvSpPr>
            <a:spLocks noChangeArrowheads="1"/>
          </p:cNvSpPr>
          <p:nvPr userDrawn="1"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de-DE" sz="2400">
              <a:latin typeface="Times New Roman" charset="0"/>
            </a:endParaRPr>
          </a:p>
        </p:txBody>
      </p:sp>
      <p:sp>
        <p:nvSpPr>
          <p:cNvPr id="6" name="AutoShape 1028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de-DE">
              <a:latin typeface="Arial" charset="0"/>
            </a:endParaRPr>
          </a:p>
        </p:txBody>
      </p:sp>
      <p:sp>
        <p:nvSpPr>
          <p:cNvPr id="35845" name="Rectangle 1029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5846" name="Rectangle 1030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/>
          <p:nvPr userDrawn="1"/>
        </p:nvSpPr>
        <p:spPr>
          <a:xfrm>
            <a:off x="0" y="6143625"/>
            <a:ext cx="9144000" cy="714375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5" name="Fußzeilenplatzhalter 4"/>
          <p:cNvSpPr txBox="1">
            <a:spLocks/>
          </p:cNvSpPr>
          <p:nvPr userDrawn="1"/>
        </p:nvSpPr>
        <p:spPr>
          <a:xfrm>
            <a:off x="5429250" y="6286500"/>
            <a:ext cx="3714750" cy="571500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r>
              <a:rPr lang="de-DE" sz="1400">
                <a:solidFill>
                  <a:schemeClr val="bg1"/>
                </a:solidFill>
                <a:latin typeface="+mn-lt"/>
              </a:rPr>
              <a:t>Hans-Josef Fell</a:t>
            </a:r>
          </a:p>
          <a:p>
            <a:pPr algn="r">
              <a:defRPr/>
            </a:pPr>
            <a:r>
              <a:rPr lang="de-DE" sz="1400">
                <a:solidFill>
                  <a:schemeClr val="bg1"/>
                </a:solidFill>
                <a:latin typeface="+mn-lt"/>
              </a:rPr>
              <a:t>www.hans-josef-fell.de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el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5786" y="285728"/>
            <a:ext cx="76962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iagrammplatzhalter 2"/>
          <p:cNvSpPr>
            <a:spLocks noGrp="1"/>
          </p:cNvSpPr>
          <p:nvPr>
            <p:ph type="chart" idx="1"/>
          </p:nvPr>
        </p:nvSpPr>
        <p:spPr>
          <a:xfrm>
            <a:off x="785786" y="1571612"/>
            <a:ext cx="7696200" cy="4038600"/>
          </a:xfrm>
        </p:spPr>
        <p:txBody>
          <a:bodyPr/>
          <a:lstStyle/>
          <a:p>
            <a:pPr lvl="0"/>
            <a:r>
              <a:rPr lang="de-DE" noProof="0" dirty="0" smtClean="0"/>
              <a:t>Diagramm durch Klicken auf Symbol hinzufügen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62000" y="533400"/>
            <a:ext cx="76962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6143625"/>
            <a:ext cx="9144000" cy="714375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85813" y="28575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5813" y="1643063"/>
            <a:ext cx="7696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6" name="Fußzeilenplatzhalter 4"/>
          <p:cNvSpPr txBox="1">
            <a:spLocks/>
          </p:cNvSpPr>
          <p:nvPr userDrawn="1"/>
        </p:nvSpPr>
        <p:spPr>
          <a:xfrm>
            <a:off x="5429250" y="6286500"/>
            <a:ext cx="3714750" cy="571500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r>
              <a:rPr lang="de-DE" sz="1400">
                <a:solidFill>
                  <a:schemeClr val="bg1"/>
                </a:solidFill>
                <a:latin typeface="+mn-lt"/>
              </a:rPr>
              <a:t>Hans-Josef Fell</a:t>
            </a:r>
          </a:p>
          <a:p>
            <a:pPr algn="r">
              <a:defRPr/>
            </a:pPr>
            <a:r>
              <a:rPr lang="de-DE" sz="1400">
                <a:solidFill>
                  <a:schemeClr val="bg1"/>
                </a:solidFill>
                <a:latin typeface="+mn-lt"/>
              </a:rPr>
              <a:t>www.hans-josef-fell.de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49" r:id="rId3"/>
    <p:sldLayoutId id="2147483950" r:id="rId4"/>
    <p:sldLayoutId id="2147483951" r:id="rId5"/>
    <p:sldLayoutId id="2147483952" r:id="rId6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695325"/>
            <a:ext cx="8569325" cy="2376488"/>
          </a:xfrm>
        </p:spPr>
        <p:txBody>
          <a:bodyPr/>
          <a:lstStyle/>
          <a:p>
            <a:pPr eaLnBrk="1" hangingPunct="1"/>
            <a:r>
              <a:rPr lang="de-DE" sz="4000" smtClean="0"/>
              <a:t>EUFORES</a:t>
            </a:r>
            <a:br>
              <a:rPr lang="de-DE" sz="4000" smtClean="0"/>
            </a:br>
            <a:r>
              <a:rPr lang="en-US" sz="4000" smtClean="0"/>
              <a:t>“Offshore Wind and the European Supergrid”</a:t>
            </a:r>
            <a:r>
              <a:rPr lang="de-DE" sz="4000" smtClean="0"/>
              <a:t> </a:t>
            </a:r>
            <a:br>
              <a:rPr lang="de-DE" sz="4000" smtClean="0"/>
            </a:br>
            <a:r>
              <a:rPr lang="de-DE" sz="4000" smtClean="0"/>
              <a:t>09/16/2010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3200" smtClean="0">
                <a:solidFill>
                  <a:schemeClr val="tx2"/>
                </a:solidFill>
              </a:rPr>
              <a:t>Hans-Josef Fell</a:t>
            </a:r>
          </a:p>
          <a:p>
            <a:pPr eaLnBrk="1" hangingPunct="1">
              <a:lnSpc>
                <a:spcPct val="80000"/>
              </a:lnSpc>
            </a:pPr>
            <a:endParaRPr lang="de-DE" sz="3200" smtClean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de-DE" sz="2400" smtClean="0">
                <a:solidFill>
                  <a:schemeClr val="tx2"/>
                </a:solidFill>
              </a:rPr>
              <a:t>Member of the German Parliament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7696200" cy="594320"/>
          </a:xfrm>
        </p:spPr>
        <p:txBody>
          <a:bodyPr/>
          <a:lstStyle/>
          <a:p>
            <a:r>
              <a:rPr lang="de-DE" smtClean="0">
                <a:solidFill>
                  <a:srgbClr val="006600"/>
                </a:solidFill>
              </a:rPr>
              <a:t>Green Power Transition 2005-2050</a:t>
            </a:r>
            <a:endParaRPr lang="de-DE">
              <a:solidFill>
                <a:srgbClr val="006600"/>
              </a:solidFill>
            </a:endParaRPr>
          </a:p>
        </p:txBody>
      </p:sp>
      <p:pic>
        <p:nvPicPr>
          <p:cNvPr id="302082" name="Picture 2"/>
          <p:cNvPicPr>
            <a:picLocks noChangeAspect="1" noChangeArrowheads="1"/>
          </p:cNvPicPr>
          <p:nvPr/>
        </p:nvPicPr>
        <p:blipFill>
          <a:blip r:embed="rId2" cstate="print"/>
          <a:srcRect l="17718" t="31527" r="10526" b="23023"/>
          <a:stretch>
            <a:fillRect/>
          </a:stretch>
        </p:blipFill>
        <p:spPr bwMode="auto">
          <a:xfrm>
            <a:off x="107504" y="764704"/>
            <a:ext cx="8748464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0" y="6237312"/>
            <a:ext cx="51125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smtClean="0">
                <a:solidFill>
                  <a:schemeClr val="bg1"/>
                </a:solidFill>
                <a:latin typeface="+mn-lt"/>
              </a:rPr>
              <a:t>Source: Green Energy Concept 2010</a:t>
            </a:r>
            <a:endParaRPr lang="de-DE" sz="11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467544" y="5373216"/>
            <a:ext cx="144016" cy="144016"/>
          </a:xfrm>
          <a:prstGeom prst="roundRect">
            <a:avLst/>
          </a:prstGeom>
          <a:solidFill>
            <a:srgbClr val="676BFD"/>
          </a:solidFill>
          <a:ln>
            <a:solidFill>
              <a:srgbClr val="676BF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/>
          <p:cNvSpPr txBox="1"/>
          <p:nvPr/>
        </p:nvSpPr>
        <p:spPr>
          <a:xfrm>
            <a:off x="611560" y="5229200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smtClean="0">
                <a:solidFill>
                  <a:srgbClr val="006600"/>
                </a:solidFill>
                <a:latin typeface="+mn-lt"/>
              </a:rPr>
              <a:t>Nuclear</a:t>
            </a:r>
          </a:p>
          <a:p>
            <a:r>
              <a:rPr lang="de-DE" sz="1800" smtClean="0">
                <a:solidFill>
                  <a:srgbClr val="006600"/>
                </a:solidFill>
                <a:latin typeface="+mn-lt"/>
              </a:rPr>
              <a:t>Hard Coal 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6372200" y="5229200"/>
            <a:ext cx="27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smtClean="0">
                <a:solidFill>
                  <a:srgbClr val="006600"/>
                </a:solidFill>
                <a:latin typeface="+mn-lt"/>
              </a:rPr>
              <a:t>Renewable Energies </a:t>
            </a:r>
          </a:p>
          <a:p>
            <a:r>
              <a:rPr lang="de-DE" sz="1800" smtClean="0">
                <a:solidFill>
                  <a:srgbClr val="006600"/>
                </a:solidFill>
                <a:latin typeface="+mn-lt"/>
              </a:rPr>
              <a:t>Others</a:t>
            </a:r>
          </a:p>
          <a:p>
            <a:endParaRPr lang="de-DE" sz="1800">
              <a:solidFill>
                <a:srgbClr val="006600"/>
              </a:solidFill>
              <a:latin typeface="+mn-lt"/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3347864" y="5229200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smtClean="0">
                <a:solidFill>
                  <a:srgbClr val="006600"/>
                </a:solidFill>
                <a:latin typeface="+mn-lt"/>
              </a:rPr>
              <a:t>Brown Coal </a:t>
            </a:r>
          </a:p>
          <a:p>
            <a:r>
              <a:rPr lang="de-DE" sz="1800" smtClean="0">
                <a:solidFill>
                  <a:srgbClr val="006600"/>
                </a:solidFill>
                <a:latin typeface="+mn-lt"/>
              </a:rPr>
              <a:t>Natural Gas</a:t>
            </a:r>
          </a:p>
          <a:p>
            <a:endParaRPr lang="de-DE" sz="1800">
              <a:solidFill>
                <a:srgbClr val="006600"/>
              </a:solidFill>
              <a:latin typeface="+mn-lt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6228184" y="5661248"/>
            <a:ext cx="144016" cy="144016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Abgerundetes Rechteck 10"/>
          <p:cNvSpPr/>
          <p:nvPr/>
        </p:nvSpPr>
        <p:spPr>
          <a:xfrm>
            <a:off x="6228184" y="5373216"/>
            <a:ext cx="144016" cy="144016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Abgerundetes Rechteck 11"/>
          <p:cNvSpPr/>
          <p:nvPr/>
        </p:nvSpPr>
        <p:spPr>
          <a:xfrm>
            <a:off x="3203848" y="5661248"/>
            <a:ext cx="144016" cy="144016"/>
          </a:xfrm>
          <a:prstGeom prst="roundRect">
            <a:avLst/>
          </a:prstGeom>
          <a:solidFill>
            <a:srgbClr val="CCFFFF"/>
          </a:solidFill>
          <a:ln>
            <a:solidFill>
              <a:srgbClr val="CC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Abgerundetes Rechteck 12"/>
          <p:cNvSpPr/>
          <p:nvPr/>
        </p:nvSpPr>
        <p:spPr>
          <a:xfrm>
            <a:off x="3203848" y="5373216"/>
            <a:ext cx="144016" cy="144016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Abgerundetes Rechteck 14"/>
          <p:cNvSpPr/>
          <p:nvPr/>
        </p:nvSpPr>
        <p:spPr>
          <a:xfrm>
            <a:off x="467544" y="5661248"/>
            <a:ext cx="144016" cy="144016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1"/>
          <p:cNvSpPr txBox="1"/>
          <p:nvPr/>
        </p:nvSpPr>
        <p:spPr>
          <a:xfrm>
            <a:off x="251520" y="0"/>
            <a:ext cx="8438929" cy="100811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smtClean="0">
                <a:solidFill>
                  <a:srgbClr val="006600"/>
                </a:solidFill>
                <a:latin typeface="Verdana" pitchFamily="34" charset="0"/>
              </a:rPr>
              <a:t>Annual Added Capacity of Photvoltaics in Germany</a:t>
            </a:r>
          </a:p>
          <a:p>
            <a:pPr algn="ctr"/>
            <a:r>
              <a:rPr lang="en-US" sz="1800" smtClean="0">
                <a:solidFill>
                  <a:srgbClr val="FF0000"/>
                </a:solidFill>
                <a:latin typeface="Verdana" pitchFamily="34" charset="0"/>
              </a:rPr>
              <a:t>- Federal Government's Energy Concept -</a:t>
            </a:r>
            <a:endParaRPr lang="en-US" sz="180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0" y="6165304"/>
            <a:ext cx="42119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smtClean="0">
                <a:solidFill>
                  <a:schemeClr val="bg1"/>
                </a:solidFill>
                <a:latin typeface="+mn-lt"/>
              </a:rPr>
              <a:t>Source: Federal Government’s Energy Concept, BMU</a:t>
            </a:r>
            <a:endParaRPr lang="de-DE" sz="100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5" name="Diagramm 4"/>
          <p:cNvGraphicFramePr>
            <a:graphicFrameLocks noGrp="1"/>
          </p:cNvGraphicFramePr>
          <p:nvPr/>
        </p:nvGraphicFramePr>
        <p:xfrm>
          <a:off x="-41604" y="692696"/>
          <a:ext cx="9185604" cy="5430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feld 1"/>
          <p:cNvSpPr txBox="1"/>
          <p:nvPr/>
        </p:nvSpPr>
        <p:spPr>
          <a:xfrm>
            <a:off x="1907704" y="5661248"/>
            <a:ext cx="6972480" cy="58315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800">
                <a:solidFill>
                  <a:srgbClr val="006600"/>
                </a:solidFill>
                <a:latin typeface="Verdana" pitchFamily="34" charset="0"/>
                <a:ea typeface="+mn-ea"/>
                <a:cs typeface="+mn-cs"/>
              </a:rPr>
              <a:t>Projections</a:t>
            </a:r>
            <a:r>
              <a:rPr lang="de-DE" sz="1800" baseline="0">
                <a:solidFill>
                  <a:srgbClr val="006600"/>
                </a:solidFill>
                <a:latin typeface="Verdana" pitchFamily="34" charset="0"/>
                <a:ea typeface="+mn-ea"/>
                <a:cs typeface="+mn-cs"/>
              </a:rPr>
              <a:t> by EWI and Co.</a:t>
            </a:r>
            <a:endParaRPr lang="en-US" sz="1800">
              <a:solidFill>
                <a:srgbClr val="006600"/>
              </a:solidFill>
              <a:latin typeface="Verdan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0" y="0"/>
            <a:ext cx="91440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smtClean="0">
                <a:solidFill>
                  <a:srgbClr val="006600"/>
                </a:solidFill>
                <a:latin typeface="Verdana" pitchFamily="34" charset="0"/>
              </a:rPr>
              <a:t>Annual Added Capacity of Power Generation from Biomass in Germany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smtClean="0">
                <a:solidFill>
                  <a:srgbClr val="FF0000"/>
                </a:solidFill>
                <a:latin typeface="Verdana" pitchFamily="34" charset="0"/>
              </a:rPr>
              <a:t>- Federal Government's Energy Concept -</a:t>
            </a:r>
            <a:endParaRPr lang="en-US" sz="1800">
              <a:solidFill>
                <a:srgbClr val="FF0000"/>
              </a:solidFill>
              <a:latin typeface="Verdana" pitchFamily="34" charset="0"/>
            </a:endParaRPr>
          </a:p>
        </p:txBody>
      </p:sp>
      <p:graphicFrame>
        <p:nvGraphicFramePr>
          <p:cNvPr id="4" name="Diagramm 3"/>
          <p:cNvGraphicFramePr>
            <a:graphicFrameLocks noGrp="1"/>
          </p:cNvGraphicFramePr>
          <p:nvPr/>
        </p:nvGraphicFramePr>
        <p:xfrm>
          <a:off x="0" y="692696"/>
          <a:ext cx="9297699" cy="5463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0" y="6165304"/>
            <a:ext cx="65882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smtClean="0">
                <a:solidFill>
                  <a:schemeClr val="bg1"/>
                </a:solidFill>
                <a:latin typeface="+mn-lt"/>
              </a:rPr>
              <a:t>Source: Federal Government’s Energy Concept, BMU </a:t>
            </a:r>
            <a:endParaRPr lang="de-DE" sz="100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0" y="6165304"/>
            <a:ext cx="42119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smtClean="0">
                <a:solidFill>
                  <a:schemeClr val="bg1"/>
                </a:solidFill>
                <a:latin typeface="+mn-lt"/>
              </a:rPr>
              <a:t>Source: BWE, Federal Government’s Energy Concept</a:t>
            </a:r>
            <a:endParaRPr lang="de-DE" sz="10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0" y="0"/>
            <a:ext cx="91440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smtClean="0">
                <a:solidFill>
                  <a:srgbClr val="006600"/>
                </a:solidFill>
                <a:latin typeface="Verdana" pitchFamily="34" charset="0"/>
              </a:rPr>
              <a:t>Annual Added Capacity of Onshore-Wind Power in Germany</a:t>
            </a:r>
            <a:endParaRPr lang="en-US" sz="3200" smtClean="0">
              <a:solidFill>
                <a:srgbClr val="FF0000"/>
              </a:solidFill>
              <a:latin typeface="Verdana" pitchFamily="34" charset="0"/>
            </a:endParaRPr>
          </a:p>
          <a:p>
            <a:pPr algn="ctr"/>
            <a:r>
              <a:rPr lang="en-US" sz="1800" smtClean="0">
                <a:solidFill>
                  <a:srgbClr val="FF0000"/>
                </a:solidFill>
                <a:latin typeface="Verdana" pitchFamily="34" charset="0"/>
              </a:rPr>
              <a:t>- Federal Government's Energy Concept -</a:t>
            </a:r>
            <a:endParaRPr lang="en-US" sz="1800">
              <a:solidFill>
                <a:srgbClr val="006600"/>
              </a:solidFill>
              <a:latin typeface="Verdana" pitchFamily="34" charset="0"/>
            </a:endParaRPr>
          </a:p>
        </p:txBody>
      </p:sp>
      <p:graphicFrame>
        <p:nvGraphicFramePr>
          <p:cNvPr id="7" name="Diagramm 6"/>
          <p:cNvGraphicFramePr>
            <a:graphicFrameLocks noGrp="1"/>
          </p:cNvGraphicFramePr>
          <p:nvPr/>
        </p:nvGraphicFramePr>
        <p:xfrm>
          <a:off x="-4379" y="620767"/>
          <a:ext cx="9152759" cy="56164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 2"/>
          <p:cNvGraphicFramePr>
            <a:graphicFrameLocks noGrp="1"/>
          </p:cNvGraphicFramePr>
          <p:nvPr/>
        </p:nvGraphicFramePr>
        <p:xfrm>
          <a:off x="0" y="836712"/>
          <a:ext cx="9072876" cy="5373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feld 1"/>
          <p:cNvSpPr txBox="1"/>
          <p:nvPr/>
        </p:nvSpPr>
        <p:spPr>
          <a:xfrm>
            <a:off x="0" y="0"/>
            <a:ext cx="9283550" cy="47078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 fontAlgn="base"/>
            <a:r>
              <a:rPr lang="en-US" sz="3200" b="0" smtClean="0">
                <a:solidFill>
                  <a:srgbClr val="006600"/>
                </a:solidFill>
                <a:latin typeface="Verdana" pitchFamily="34" charset="0"/>
                <a:ea typeface="+mn-ea"/>
                <a:cs typeface="+mn-cs"/>
              </a:rPr>
              <a:t>Total Expansion </a:t>
            </a:r>
            <a:r>
              <a:rPr lang="en-US" sz="3200" b="0">
                <a:solidFill>
                  <a:srgbClr val="006600"/>
                </a:solidFill>
                <a:latin typeface="Verdana" pitchFamily="34" charset="0"/>
                <a:ea typeface="+mn-ea"/>
                <a:cs typeface="+mn-cs"/>
              </a:rPr>
              <a:t>of Offshore-Wind Power </a:t>
            </a:r>
            <a:endParaRPr lang="en-US" sz="3200" b="0" smtClean="0">
              <a:solidFill>
                <a:srgbClr val="006600"/>
              </a:solidFill>
              <a:latin typeface="Verdana" pitchFamily="34" charset="0"/>
              <a:ea typeface="+mn-ea"/>
              <a:cs typeface="+mn-cs"/>
            </a:endParaRPr>
          </a:p>
          <a:p>
            <a:pPr algn="ctr" rtl="0" fontAlgn="base"/>
            <a:r>
              <a:rPr lang="en-US" sz="3200" b="0" smtClean="0">
                <a:solidFill>
                  <a:srgbClr val="006600"/>
                </a:solidFill>
                <a:latin typeface="Verdana" pitchFamily="34" charset="0"/>
                <a:ea typeface="+mn-ea"/>
                <a:cs typeface="+mn-cs"/>
              </a:rPr>
              <a:t>in Germany</a:t>
            </a:r>
          </a:p>
          <a:p>
            <a:pPr algn="ctr"/>
            <a:r>
              <a:rPr lang="en-US" sz="1800" smtClean="0">
                <a:solidFill>
                  <a:srgbClr val="FF0000"/>
                </a:solidFill>
                <a:latin typeface="Verdana" pitchFamily="34" charset="0"/>
              </a:rPr>
              <a:t>- Federal Government's Energy Concept -</a:t>
            </a:r>
          </a:p>
          <a:p>
            <a:pPr rtl="0" fontAlgn="base"/>
            <a:endParaRPr lang="en-US" sz="3200">
              <a:solidFill>
                <a:srgbClr val="006600"/>
              </a:solidFill>
              <a:latin typeface="Verdana" pitchFamily="34" charset="0"/>
            </a:endParaRPr>
          </a:p>
          <a:p>
            <a:pPr algn="ctr"/>
            <a:endParaRPr lang="en-US" sz="3200" b="0">
              <a:solidFill>
                <a:srgbClr val="006600"/>
              </a:solidFill>
              <a:latin typeface="Verdana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0" y="6165304"/>
            <a:ext cx="65882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smtClean="0">
                <a:solidFill>
                  <a:schemeClr val="bg1"/>
                </a:solidFill>
                <a:latin typeface="+mn-lt"/>
              </a:rPr>
              <a:t>Source: Federal Government’s Energy Concept, National Action Plan </a:t>
            </a:r>
            <a:endParaRPr lang="de-DE" sz="100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-142875" y="642938"/>
            <a:ext cx="5572125" cy="1143000"/>
          </a:xfrm>
        </p:spPr>
        <p:txBody>
          <a:bodyPr/>
          <a:lstStyle/>
          <a:p>
            <a:pPr algn="ctr" eaLnBrk="1" hangingPunct="1"/>
            <a:r>
              <a:rPr lang="de-DE" sz="3600" smtClean="0"/>
              <a:t>Many Thanks </a:t>
            </a:r>
            <a:br>
              <a:rPr lang="de-DE" sz="3600" smtClean="0"/>
            </a:br>
            <a:r>
              <a:rPr lang="de-DE" sz="3600" smtClean="0"/>
              <a:t>for your Attention!</a:t>
            </a:r>
          </a:p>
        </p:txBody>
      </p:sp>
      <p:pic>
        <p:nvPicPr>
          <p:cNvPr id="107523" name="Bild 1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16513" y="2133600"/>
            <a:ext cx="3741737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aesentation">
  <a:themeElements>
    <a:clrScheme name="Studio 15">
      <a:dk1>
        <a:srgbClr val="000000"/>
      </a:dk1>
      <a:lt1>
        <a:srgbClr val="FFFFFF"/>
      </a:lt1>
      <a:dk2>
        <a:srgbClr val="008000"/>
      </a:dk2>
      <a:lt2>
        <a:srgbClr val="FF6600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00800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u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11">
        <a:dk1>
          <a:srgbClr val="000000"/>
        </a:dk1>
        <a:lt1>
          <a:srgbClr val="FFFFFF"/>
        </a:lt1>
        <a:dk2>
          <a:srgbClr val="15851A"/>
        </a:dk2>
        <a:lt2>
          <a:srgbClr val="F1F472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12">
        <a:dk1>
          <a:srgbClr val="000000"/>
        </a:dk1>
        <a:lt1>
          <a:srgbClr val="FFFFFF"/>
        </a:lt1>
        <a:dk2>
          <a:srgbClr val="15851A"/>
        </a:dk2>
        <a:lt2>
          <a:srgbClr val="F1F472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0F8B2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13">
        <a:dk1>
          <a:srgbClr val="000000"/>
        </a:dk1>
        <a:lt1>
          <a:srgbClr val="FFFFFF"/>
        </a:lt1>
        <a:dk2>
          <a:srgbClr val="009900"/>
        </a:dk2>
        <a:lt2>
          <a:srgbClr val="FFFF00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0F8B2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14">
        <a:dk1>
          <a:srgbClr val="000000"/>
        </a:dk1>
        <a:lt1>
          <a:srgbClr val="FFFFFF"/>
        </a:lt1>
        <a:dk2>
          <a:srgbClr val="008000"/>
        </a:dk2>
        <a:lt2>
          <a:srgbClr val="FF9900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0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15">
        <a:dk1>
          <a:srgbClr val="000000"/>
        </a:dk1>
        <a:lt1>
          <a:srgbClr val="FFFFFF"/>
        </a:lt1>
        <a:dk2>
          <a:srgbClr val="008000"/>
        </a:dk2>
        <a:lt2>
          <a:srgbClr val="FF6600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0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270</Words>
  <Application>Microsoft Office PowerPoint</Application>
  <PresentationFormat>Bildschirmpräsentation (4:3)</PresentationFormat>
  <Paragraphs>81</Paragraphs>
  <Slides>7</Slides>
  <Notes>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Praesentation</vt:lpstr>
      <vt:lpstr>EUFORES “Offshore Wind and the European Supergrid”  09/16/2010</vt:lpstr>
      <vt:lpstr>Green Power Transition 2005-2050</vt:lpstr>
      <vt:lpstr>Folie 3</vt:lpstr>
      <vt:lpstr>Folie 4</vt:lpstr>
      <vt:lpstr>Folie 5</vt:lpstr>
      <vt:lpstr>Folie 6</vt:lpstr>
      <vt:lpstr>Many Thanks  for your Attention!</vt:lpstr>
    </vt:vector>
  </TitlesOfParts>
  <Company>Deutscher Bundestag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Erneuerbare Energien statt Erdöl, Erdgas, Kohle und Uran</dc:title>
  <dc:creator>Hans-Josef Fell</dc:creator>
  <cp:lastModifiedBy>fellha</cp:lastModifiedBy>
  <cp:revision>301</cp:revision>
  <dcterms:created xsi:type="dcterms:W3CDTF">2006-07-16T21:00:05Z</dcterms:created>
  <dcterms:modified xsi:type="dcterms:W3CDTF">2010-09-16T07:51:57Z</dcterms:modified>
</cp:coreProperties>
</file>