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29"/>
  </p:notesMasterIdLst>
  <p:sldIdLst>
    <p:sldId id="2134805827" r:id="rId5"/>
    <p:sldId id="3796" r:id="rId6"/>
    <p:sldId id="2134805804" r:id="rId7"/>
    <p:sldId id="3738" r:id="rId8"/>
    <p:sldId id="2134805830" r:id="rId9"/>
    <p:sldId id="2134805828" r:id="rId10"/>
    <p:sldId id="3805" r:id="rId11"/>
    <p:sldId id="3804" r:id="rId12"/>
    <p:sldId id="3808" r:id="rId13"/>
    <p:sldId id="260" r:id="rId14"/>
    <p:sldId id="263" r:id="rId15"/>
    <p:sldId id="2134805831" r:id="rId16"/>
    <p:sldId id="2134805816" r:id="rId17"/>
    <p:sldId id="262" r:id="rId18"/>
    <p:sldId id="2134805832" r:id="rId19"/>
    <p:sldId id="2134805803" r:id="rId20"/>
    <p:sldId id="2134805811" r:id="rId21"/>
    <p:sldId id="2134805808" r:id="rId22"/>
    <p:sldId id="2134805813" r:id="rId23"/>
    <p:sldId id="2134805807" r:id="rId24"/>
    <p:sldId id="2134805826" r:id="rId25"/>
    <p:sldId id="269" r:id="rId26"/>
    <p:sldId id="3744" r:id="rId27"/>
    <p:sldId id="285"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18D1F-C869-917E-0940-D3054B72C1F6}" name="Irene Rondini" initials="IR" userId="Irene Rondini" providerId="None"/>
  <p188:author id="{21DB4CC1-1783-9B8D-197F-69CAC5735EC1}" name="Marion Jammet" initials="MJ" userId="S::marion@igbc.ie::4ad99fe3-60f6-4151-9048-c49a526bf52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F4D4"/>
    <a:srgbClr val="FFB3B3"/>
    <a:srgbClr val="FFFFFF"/>
    <a:srgbClr val="E7E6E6"/>
    <a:srgbClr val="CAE8AA"/>
    <a:srgbClr val="FFFB5B"/>
    <a:srgbClr val="FFE5E5"/>
    <a:srgbClr val="262626"/>
    <a:srgbClr val="B2F0E3"/>
    <a:srgbClr val="AADD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CB0B6-47F3-44BA-BE95-2BFD3AC3AF57}" v="1" dt="2024-05-23T07:09:40.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5149" autoAdjust="0"/>
  </p:normalViewPr>
  <p:slideViewPr>
    <p:cSldViewPr snapToGrid="0">
      <p:cViewPr varScale="1">
        <p:scale>
          <a:sx n="160" d="100"/>
          <a:sy n="160" d="100"/>
        </p:scale>
        <p:origin x="112"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86658409271873"/>
          <c:y val="7.6697161370574682E-2"/>
          <c:w val="0.68242829665018467"/>
          <c:h val="0.84660567725885061"/>
        </c:manualLayout>
      </c:layout>
      <c:doughnutChart>
        <c:varyColors val="1"/>
        <c:ser>
          <c:idx val="0"/>
          <c:order val="0"/>
          <c:spPr>
            <a:ln w="25400">
              <a:solidFill>
                <a:srgbClr val="FFFFFF"/>
              </a:solidFill>
            </a:ln>
          </c:spPr>
          <c:dPt>
            <c:idx val="0"/>
            <c:bubble3D val="0"/>
            <c:spPr>
              <a:solidFill>
                <a:schemeClr val="accent1"/>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4A5-45D4-A170-65CDAC542AAC}"/>
              </c:ext>
            </c:extLst>
          </c:dPt>
          <c:dPt>
            <c:idx val="1"/>
            <c:bubble3D val="0"/>
            <c:spPr>
              <a:solidFill>
                <a:schemeClr val="accent2"/>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4A5-45D4-A170-65CDAC542AAC}"/>
              </c:ext>
            </c:extLst>
          </c:dPt>
          <c:dPt>
            <c:idx val="2"/>
            <c:bubble3D val="0"/>
            <c:spPr>
              <a:solidFill>
                <a:schemeClr val="accent3"/>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4A5-45D4-A170-65CDAC542AAC}"/>
              </c:ext>
            </c:extLst>
          </c:dPt>
          <c:dPt>
            <c:idx val="3"/>
            <c:bubble3D val="0"/>
            <c:spPr>
              <a:solidFill>
                <a:schemeClr val="accent4"/>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4A5-45D4-A170-65CDAC542AAC}"/>
              </c:ext>
            </c:extLst>
          </c:dPt>
          <c:dPt>
            <c:idx val="4"/>
            <c:bubble3D val="0"/>
            <c:spPr>
              <a:solidFill>
                <a:schemeClr val="accent5"/>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4A5-45D4-A170-65CDAC542AAC}"/>
              </c:ext>
            </c:extLst>
          </c:dPt>
          <c:dPt>
            <c:idx val="5"/>
            <c:bubble3D val="0"/>
            <c:spPr>
              <a:solidFill>
                <a:schemeClr val="accent6"/>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4A5-45D4-A170-65CDAC542AAC}"/>
              </c:ext>
            </c:extLst>
          </c:dPt>
          <c:dPt>
            <c:idx val="6"/>
            <c:bubble3D val="0"/>
            <c:spPr>
              <a:solidFill>
                <a:schemeClr val="accent1">
                  <a:lumMod val="60000"/>
                </a:schemeClr>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4A5-45D4-A170-65CDAC542AAC}"/>
              </c:ext>
            </c:extLst>
          </c:dPt>
          <c:dPt>
            <c:idx val="7"/>
            <c:bubble3D val="0"/>
            <c:spPr>
              <a:solidFill>
                <a:schemeClr val="accent2">
                  <a:lumMod val="60000"/>
                </a:schemeClr>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4A5-45D4-A170-65CDAC542AAC}"/>
              </c:ext>
            </c:extLst>
          </c:dPt>
          <c:dPt>
            <c:idx val="8"/>
            <c:bubble3D val="0"/>
            <c:spPr>
              <a:solidFill>
                <a:schemeClr val="accent3">
                  <a:lumMod val="60000"/>
                </a:schemeClr>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14A5-45D4-A170-65CDAC542AAC}"/>
              </c:ext>
            </c:extLst>
          </c:dPt>
          <c:dPt>
            <c:idx val="9"/>
            <c:bubble3D val="0"/>
            <c:spPr>
              <a:solidFill>
                <a:schemeClr val="accent4">
                  <a:lumMod val="60000"/>
                </a:schemeClr>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14A5-45D4-A170-65CDAC542AAC}"/>
              </c:ext>
            </c:extLst>
          </c:dPt>
          <c:dPt>
            <c:idx val="10"/>
            <c:bubble3D val="0"/>
            <c:spPr>
              <a:solidFill>
                <a:schemeClr val="accent5">
                  <a:lumMod val="60000"/>
                </a:schemeClr>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5-14A5-45D4-A170-65CDAC542AAC}"/>
              </c:ext>
            </c:extLst>
          </c:dPt>
          <c:dPt>
            <c:idx val="11"/>
            <c:bubble3D val="0"/>
            <c:spPr>
              <a:solidFill>
                <a:schemeClr val="accent6">
                  <a:lumMod val="60000"/>
                </a:schemeClr>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7-14A5-45D4-A170-65CDAC542AAC}"/>
              </c:ext>
            </c:extLst>
          </c:dPt>
          <c:dPt>
            <c:idx val="12"/>
            <c:bubble3D val="0"/>
            <c:spPr>
              <a:solidFill>
                <a:schemeClr val="accent1">
                  <a:lumMod val="80000"/>
                  <a:lumOff val="20000"/>
                </a:schemeClr>
              </a:solidFill>
              <a:ln w="25400">
                <a:solidFill>
                  <a:srgbClr val="FFFFFF"/>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14A5-45D4-A170-65CDAC542AAC}"/>
              </c:ext>
            </c:extLst>
          </c:dPt>
          <c:dLbls>
            <c:dLbl>
              <c:idx val="2"/>
              <c:tx>
                <c:rich>
                  <a:bodyPr/>
                  <a:lstStyle/>
                  <a:p>
                    <a:r>
                      <a:rPr lang="en-US" baseline="0"/>
                      <a:t>Window Frame
</a:t>
                    </a:r>
                    <a:fld id="{314C6807-60DC-480B-94D2-667837F5CF54}" type="PERCENTAGE">
                      <a:rPr lang="en-US" baseline="0"/>
                      <a:pPr/>
                      <a:t>[PROZENTSATZ]</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4A5-45D4-A170-65CDAC542AAC}"/>
                </c:ext>
              </c:extLst>
            </c:dLbl>
            <c:dLbl>
              <c:idx val="8"/>
              <c:layout>
                <c:manualLayout>
                  <c:x val="-0.17270079067831881"/>
                  <c:y val="-0.11482521051288594"/>
                </c:manualLayout>
              </c:layout>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4A5-45D4-A170-65CDAC542AAC}"/>
                </c:ext>
              </c:extLst>
            </c:dLbl>
            <c:dLbl>
              <c:idx val="9"/>
              <c:layout>
                <c:manualLayout>
                  <c:x val="-0.11235948292858253"/>
                  <c:y val="-0.16440287014874047"/>
                </c:manualLayout>
              </c:layout>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165942506250388"/>
                      <c:h val="7.4312090699555688E-2"/>
                    </c:manualLayout>
                  </c15:layout>
                </c:ext>
                <c:ext xmlns:c16="http://schemas.microsoft.com/office/drawing/2014/chart" uri="{C3380CC4-5D6E-409C-BE32-E72D297353CC}">
                  <c16:uniqueId val="{00000013-14A5-45D4-A170-65CDAC542AAC}"/>
                </c:ext>
              </c:extLst>
            </c:dLbl>
            <c:dLbl>
              <c:idx val="10"/>
              <c:layout>
                <c:manualLayout>
                  <c:x val="-1.1058953050766726E-2"/>
                  <c:y val="-0.17683105186683357"/>
                </c:manualLayout>
              </c:layout>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0803678800449569"/>
                      <c:h val="6.0114878515766322E-2"/>
                    </c:manualLayout>
                  </c15:layout>
                </c:ext>
                <c:ext xmlns:c16="http://schemas.microsoft.com/office/drawing/2014/chart" uri="{C3380CC4-5D6E-409C-BE32-E72D297353CC}">
                  <c16:uniqueId val="{00000015-14A5-45D4-A170-65CDAC542AAC}"/>
                </c:ext>
              </c:extLst>
            </c:dLbl>
            <c:dLbl>
              <c:idx val="11"/>
              <c:layout>
                <c:manualLayout>
                  <c:x val="6.4502722668197385E-2"/>
                  <c:y val="-0.15877239840100257"/>
                </c:manualLayout>
              </c:layout>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14A5-45D4-A170-65CDAC542AAC}"/>
                </c:ext>
              </c:extLst>
            </c:dLbl>
            <c:dLbl>
              <c:idx val="12"/>
              <c:layout>
                <c:manualLayout>
                  <c:x val="0.14501623481421128"/>
                  <c:y val="-0.13501959329138752"/>
                </c:manualLayout>
              </c:layout>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14A5-45D4-A170-65CDAC542AAC}"/>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materials'!$AD$13:$AD$25</c:f>
              <c:strCache>
                <c:ptCount val="13"/>
                <c:pt idx="0">
                  <c:v>In-situ Concrete</c:v>
                </c:pt>
                <c:pt idx="1">
                  <c:v>Steel Products</c:v>
                </c:pt>
                <c:pt idx="2">
                  <c:v>Curtain walls/Windows</c:v>
                </c:pt>
                <c:pt idx="3">
                  <c:v>Insulation</c:v>
                </c:pt>
                <c:pt idx="4">
                  <c:v>Stone/brick</c:v>
                </c:pt>
                <c:pt idx="5">
                  <c:v>Concrete Block</c:v>
                </c:pt>
                <c:pt idx="6">
                  <c:v>Alum.</c:v>
                </c:pt>
                <c:pt idx="7">
                  <c:v>Plasterboard</c:v>
                </c:pt>
                <c:pt idx="8">
                  <c:v>Precast Concrete</c:v>
                </c:pt>
                <c:pt idx="9">
                  <c:v>Cladding Panels</c:v>
                </c:pt>
                <c:pt idx="10">
                  <c:v>Cement</c:v>
                </c:pt>
                <c:pt idx="11">
                  <c:v>Solar Panels</c:v>
                </c:pt>
                <c:pt idx="12">
                  <c:v>Timber</c:v>
                </c:pt>
              </c:strCache>
            </c:strRef>
          </c:cat>
          <c:val>
            <c:numRef>
              <c:f>'All materials'!$AE$13:$AE$25</c:f>
              <c:numCache>
                <c:formatCode>0.0</c:formatCode>
                <c:ptCount val="13"/>
                <c:pt idx="0">
                  <c:v>33.434657417928399</c:v>
                </c:pt>
                <c:pt idx="1">
                  <c:v>24.553331225419548</c:v>
                </c:pt>
                <c:pt idx="2">
                  <c:v>10.705088518528756</c:v>
                </c:pt>
                <c:pt idx="3">
                  <c:v>6.0853944621842473</c:v>
                </c:pt>
                <c:pt idx="4">
                  <c:v>5.9267683042114552</c:v>
                </c:pt>
                <c:pt idx="5">
                  <c:v>5.4199956730836991</c:v>
                </c:pt>
                <c:pt idx="6">
                  <c:v>4.5643963028594747</c:v>
                </c:pt>
                <c:pt idx="7">
                  <c:v>2.7294013258042522</c:v>
                </c:pt>
                <c:pt idx="8">
                  <c:v>2.890295473645955</c:v>
                </c:pt>
                <c:pt idx="9">
                  <c:v>1.4802804869004891</c:v>
                </c:pt>
                <c:pt idx="10">
                  <c:v>1.3622024726402349</c:v>
                </c:pt>
                <c:pt idx="11">
                  <c:v>0.5813663215844872</c:v>
                </c:pt>
                <c:pt idx="12">
                  <c:v>0.26682201520898963</c:v>
                </c:pt>
              </c:numCache>
            </c:numRef>
          </c:val>
          <c:extLst>
            <c:ext xmlns:c16="http://schemas.microsoft.com/office/drawing/2014/chart" uri="{C3380CC4-5D6E-409C-BE32-E72D297353CC}">
              <c16:uniqueId val="{0000001A-14A5-45D4-A170-65CDAC542AAC}"/>
            </c:ext>
          </c:extLst>
        </c:ser>
        <c:dLbls>
          <c:showLegendKey val="0"/>
          <c:showVal val="0"/>
          <c:showCatName val="1"/>
          <c:showSerName val="0"/>
          <c:showPercent val="1"/>
          <c:showBubbleSize val="0"/>
          <c:showLeaderLines val="1"/>
        </c:dLbls>
        <c:firstSliceAng val="0"/>
        <c:holeSize val="50"/>
      </c:doughnutChart>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4143588" y="0"/>
            <a:ext cx="3169920" cy="481727"/>
          </a:xfrm>
          <a:prstGeom prst="rect">
            <a:avLst/>
          </a:prstGeom>
        </p:spPr>
        <p:txBody>
          <a:bodyPr vert="horz" lIns="91440" tIns="45720" rIns="91440" bIns="45720" rtlCol="0"/>
          <a:lstStyle>
            <a:lvl1pPr algn="r">
              <a:defRPr sz="1200"/>
            </a:lvl1pPr>
          </a:lstStyle>
          <a:p>
            <a:fld id="{B50B79C9-9900-4F0F-A4BD-65B2AD053695}" type="datetimeFigureOut">
              <a:rPr lang="en-IE" smtClean="0"/>
              <a:t>23/05/2024</a:t>
            </a:fld>
            <a:endParaRPr lang="en-IE"/>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1440" tIns="45720" rIns="91440" bIns="45720" rtlCol="0" anchor="b"/>
          <a:lstStyle>
            <a:lvl1pPr algn="r">
              <a:defRPr sz="1200"/>
            </a:lvl1pPr>
          </a:lstStyle>
          <a:p>
            <a:fld id="{B8F4344E-9FF8-414D-8C6B-0A136A14A696}" type="slidenum">
              <a:rPr lang="en-IE" smtClean="0"/>
              <a:t>‹Nr.›</a:t>
            </a:fld>
            <a:endParaRPr lang="en-IE"/>
          </a:p>
        </p:txBody>
      </p:sp>
    </p:spTree>
    <p:extLst>
      <p:ext uri="{BB962C8B-B14F-4D97-AF65-F5344CB8AC3E}">
        <p14:creationId xmlns:p14="http://schemas.microsoft.com/office/powerpoint/2010/main" val="369143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eai.ie/business-and-public-sector/small-and-medium-business/steps-to-energy-efficien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latin typeface="Arial Nova Cond" panose="020B0506020202020204" pitchFamily="34" charset="0"/>
            </a:endParaRPr>
          </a:p>
          <a:p>
            <a:endParaRPr lang="en-IE" sz="1200" dirty="0">
              <a:latin typeface="Arial Nova Cond" panose="020B0506020202020204" pitchFamily="34" charset="0"/>
            </a:endParaRPr>
          </a:p>
          <a:p>
            <a:endParaRPr lang="en-IE" sz="1200" dirty="0">
              <a:latin typeface="Arial Nova Cond" panose="020B0506020202020204" pitchFamily="34" charset="0"/>
            </a:endParaRPr>
          </a:p>
          <a:p>
            <a:endParaRPr lang="en-IE" sz="1200" dirty="0">
              <a:latin typeface="Arial Nova Cond" panose="020B0506020202020204" pitchFamily="34" charset="0"/>
            </a:endParaRPr>
          </a:p>
          <a:p>
            <a:endParaRPr lang="en-IE" dirty="0"/>
          </a:p>
        </p:txBody>
      </p:sp>
      <p:sp>
        <p:nvSpPr>
          <p:cNvPr id="4" name="Slide Number Placeholder 3"/>
          <p:cNvSpPr>
            <a:spLocks noGrp="1"/>
          </p:cNvSpPr>
          <p:nvPr>
            <p:ph type="sldNum" sz="quarter" idx="5"/>
          </p:nvPr>
        </p:nvSpPr>
        <p:spPr/>
        <p:txBody>
          <a:bodyPr/>
          <a:lstStyle/>
          <a:p>
            <a:fld id="{327DC9D1-A8E4-4071-94EC-5AF09A6BAB2A}" type="slidenum">
              <a:rPr lang="en-IE" smtClean="0"/>
              <a:t>2</a:t>
            </a:fld>
            <a:endParaRPr lang="en-IE"/>
          </a:p>
        </p:txBody>
      </p:sp>
    </p:spTree>
    <p:extLst>
      <p:ext uri="{BB962C8B-B14F-4D97-AF65-F5344CB8AC3E}">
        <p14:creationId xmlns:p14="http://schemas.microsoft.com/office/powerpoint/2010/main" val="358788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Source Sans Pro" panose="020B0503030403020204" pitchFamily="34" charset="0"/>
              <a:ea typeface="Source Sans Pro" panose="020B0503030403020204" pitchFamily="34" charset="0"/>
            </a:endParaRPr>
          </a:p>
          <a:p>
            <a:r>
              <a:rPr lang="en-US" sz="1200" dirty="0">
                <a:latin typeface="Source Sans Pro" panose="020B0503030403020204" pitchFamily="34" charset="0"/>
                <a:ea typeface="Source Sans Pro" panose="020B0503030403020204" pitchFamily="34" charset="0"/>
              </a:rPr>
              <a:t>Quality assured and verified by highly qualified professional</a:t>
            </a:r>
          </a:p>
          <a:p>
            <a:endParaRPr lang="en-US" sz="1200" dirty="0">
              <a:latin typeface="Source Sans Pro" panose="020B0503030403020204" pitchFamily="34" charset="0"/>
              <a:ea typeface="Source Sans Pro" panose="020B0503030403020204" pitchFamily="34" charset="0"/>
            </a:endParaRPr>
          </a:p>
          <a:p>
            <a:r>
              <a:rPr lang="en-US" sz="1200" dirty="0">
                <a:latin typeface="Source Sans Pro" panose="020B0503030403020204" pitchFamily="34" charset="0"/>
                <a:ea typeface="Source Sans Pro" panose="020B0503030403020204" pitchFamily="34" charset="0"/>
              </a:rPr>
              <a:t>Assessed and filled in by a qualified Renovation Advisor </a:t>
            </a:r>
          </a:p>
          <a:p>
            <a:endParaRPr lang="en-IE" dirty="0"/>
          </a:p>
        </p:txBody>
      </p:sp>
      <p:sp>
        <p:nvSpPr>
          <p:cNvPr id="4" name="Slide Number Placeholder 3"/>
          <p:cNvSpPr>
            <a:spLocks noGrp="1"/>
          </p:cNvSpPr>
          <p:nvPr>
            <p:ph type="sldNum" sz="quarter" idx="5"/>
          </p:nvPr>
        </p:nvSpPr>
        <p:spPr/>
        <p:txBody>
          <a:bodyPr/>
          <a:lstStyle/>
          <a:p>
            <a:fld id="{7F675CFA-1BBA-420F-9799-E5FDF7BF66D1}" type="slidenum">
              <a:rPr lang="en-IE" smtClean="0"/>
              <a:t>11</a:t>
            </a:fld>
            <a:endParaRPr lang="en-IE"/>
          </a:p>
        </p:txBody>
      </p:sp>
    </p:spTree>
    <p:extLst>
      <p:ext uri="{BB962C8B-B14F-4D97-AF65-F5344CB8AC3E}">
        <p14:creationId xmlns:p14="http://schemas.microsoft.com/office/powerpoint/2010/main" val="1554404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Source Sans Pro" panose="020B0503030403020204" pitchFamily="34" charset="0"/>
              <a:ea typeface="Source Sans Pro" panose="020B0503030403020204" pitchFamily="34" charset="0"/>
            </a:endParaRPr>
          </a:p>
          <a:p>
            <a:r>
              <a:rPr lang="en-US" sz="1200" dirty="0">
                <a:latin typeface="Source Sans Pro" panose="020B0503030403020204" pitchFamily="34" charset="0"/>
                <a:ea typeface="Source Sans Pro" panose="020B0503030403020204" pitchFamily="34" charset="0"/>
              </a:rPr>
              <a:t>Quality assured and verified by highly qualified professional</a:t>
            </a:r>
          </a:p>
          <a:p>
            <a:endParaRPr lang="en-US" sz="1200" dirty="0">
              <a:latin typeface="Source Sans Pro" panose="020B0503030403020204" pitchFamily="34" charset="0"/>
              <a:ea typeface="Source Sans Pro" panose="020B0503030403020204" pitchFamily="34" charset="0"/>
            </a:endParaRPr>
          </a:p>
          <a:p>
            <a:r>
              <a:rPr lang="en-US" sz="1200" dirty="0">
                <a:latin typeface="Source Sans Pro" panose="020B0503030403020204" pitchFamily="34" charset="0"/>
                <a:ea typeface="Source Sans Pro" panose="020B0503030403020204" pitchFamily="34" charset="0"/>
              </a:rPr>
              <a:t>Assessed and filled in by a qualified Renovation Advisor </a:t>
            </a:r>
          </a:p>
          <a:p>
            <a:endParaRPr lang="en-IE" dirty="0"/>
          </a:p>
        </p:txBody>
      </p:sp>
      <p:sp>
        <p:nvSpPr>
          <p:cNvPr id="4" name="Slide Number Placeholder 3"/>
          <p:cNvSpPr>
            <a:spLocks noGrp="1"/>
          </p:cNvSpPr>
          <p:nvPr>
            <p:ph type="sldNum" sz="quarter" idx="5"/>
          </p:nvPr>
        </p:nvSpPr>
        <p:spPr/>
        <p:txBody>
          <a:bodyPr/>
          <a:lstStyle/>
          <a:p>
            <a:fld id="{7F675CFA-1BBA-420F-9799-E5FDF7BF66D1}" type="slidenum">
              <a:rPr lang="en-IE" smtClean="0"/>
              <a:t>12</a:t>
            </a:fld>
            <a:endParaRPr lang="en-IE"/>
          </a:p>
        </p:txBody>
      </p:sp>
    </p:spTree>
    <p:extLst>
      <p:ext uri="{BB962C8B-B14F-4D97-AF65-F5344CB8AC3E}">
        <p14:creationId xmlns:p14="http://schemas.microsoft.com/office/powerpoint/2010/main" val="385162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p:txBody>
      </p:sp>
      <p:sp>
        <p:nvSpPr>
          <p:cNvPr id="4" name="Slide Number Placeholder 3"/>
          <p:cNvSpPr>
            <a:spLocks noGrp="1"/>
          </p:cNvSpPr>
          <p:nvPr>
            <p:ph type="sldNum" sz="quarter" idx="5"/>
          </p:nvPr>
        </p:nvSpPr>
        <p:spPr/>
        <p:txBody>
          <a:bodyPr/>
          <a:lstStyle/>
          <a:p>
            <a:fld id="{977781B2-7892-4335-B30C-FCE6C4948EC8}" type="slidenum">
              <a:rPr lang="en-GB" smtClean="0"/>
              <a:t>13</a:t>
            </a:fld>
            <a:endParaRPr lang="en-GB"/>
          </a:p>
        </p:txBody>
      </p:sp>
    </p:spTree>
    <p:extLst>
      <p:ext uri="{BB962C8B-B14F-4D97-AF65-F5344CB8AC3E}">
        <p14:creationId xmlns:p14="http://schemas.microsoft.com/office/powerpoint/2010/main" val="2515971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EPBD mandatory measurement by 2028 at latest</a:t>
            </a:r>
            <a:endParaRPr lang="en-IE" dirty="0"/>
          </a:p>
        </p:txBody>
      </p:sp>
      <p:sp>
        <p:nvSpPr>
          <p:cNvPr id="4" name="Slide Number Placeholder 3"/>
          <p:cNvSpPr>
            <a:spLocks noGrp="1"/>
          </p:cNvSpPr>
          <p:nvPr>
            <p:ph type="sldNum" sz="quarter" idx="5"/>
          </p:nvPr>
        </p:nvSpPr>
        <p:spPr/>
        <p:txBody>
          <a:bodyPr/>
          <a:lstStyle/>
          <a:p>
            <a:fld id="{365D0D1E-BBA4-3945-A090-3762CC4B63FC}" type="slidenum">
              <a:rPr lang="en-US" smtClean="0"/>
              <a:t>14</a:t>
            </a:fld>
            <a:endParaRPr lang="en-US"/>
          </a:p>
        </p:txBody>
      </p:sp>
    </p:spTree>
    <p:extLst>
      <p:ext uri="{BB962C8B-B14F-4D97-AF65-F5344CB8AC3E}">
        <p14:creationId xmlns:p14="http://schemas.microsoft.com/office/powerpoint/2010/main" val="327735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EPBD mandatory measurement by 2028 at latest</a:t>
            </a:r>
            <a:endParaRPr lang="en-IE" dirty="0"/>
          </a:p>
        </p:txBody>
      </p:sp>
      <p:sp>
        <p:nvSpPr>
          <p:cNvPr id="4" name="Slide Number Placeholder 3"/>
          <p:cNvSpPr>
            <a:spLocks noGrp="1"/>
          </p:cNvSpPr>
          <p:nvPr>
            <p:ph type="sldNum" sz="quarter" idx="5"/>
          </p:nvPr>
        </p:nvSpPr>
        <p:spPr/>
        <p:txBody>
          <a:bodyPr/>
          <a:lstStyle/>
          <a:p>
            <a:fld id="{365D0D1E-BBA4-3945-A090-3762CC4B63FC}" type="slidenum">
              <a:rPr lang="en-US" smtClean="0"/>
              <a:t>15</a:t>
            </a:fld>
            <a:endParaRPr lang="en-US"/>
          </a:p>
        </p:txBody>
      </p:sp>
    </p:spTree>
    <p:extLst>
      <p:ext uri="{BB962C8B-B14F-4D97-AF65-F5344CB8AC3E}">
        <p14:creationId xmlns:p14="http://schemas.microsoft.com/office/powerpoint/2010/main" val="300847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do our emissions occur? This chart shows the carbon emissions for every year over 50 years for that same 100m2 house built to a good energy standard and meeting the RIAI target of less than 450kgCO2e per square meter up to completion – the yellow is emissions linked to the annual electricity bill….but it’s the big burp at year zero that is the elephant in the room. That is made up mainly of manufacturing materials – but also includes transporting them to site and constructing the building. There are a few more small hiccups over the years as the building is maintained, renovated and upgraded, but it is this great carbon burp at the beginning of a building’s life for which there is no real legislation. And the problem is these emissions happen now, not spread out over years with the benefit of a cleaner grid…you can see by this chart its about the same as 20 years of operational carbon…</a:t>
            </a:r>
          </a:p>
          <a:p>
            <a:endParaRPr lang="en-IE" dirty="0"/>
          </a:p>
        </p:txBody>
      </p:sp>
      <p:sp>
        <p:nvSpPr>
          <p:cNvPr id="4" name="Slide Number Placeholder 3"/>
          <p:cNvSpPr>
            <a:spLocks noGrp="1"/>
          </p:cNvSpPr>
          <p:nvPr>
            <p:ph type="sldNum" sz="quarter" idx="5"/>
          </p:nvPr>
        </p:nvSpPr>
        <p:spPr/>
        <p:txBody>
          <a:bodyPr/>
          <a:lstStyle/>
          <a:p>
            <a:fld id="{12CCC13B-70DF-4D2A-9D59-75A4E9972FD4}" type="slidenum">
              <a:rPr lang="en-IE" smtClean="0"/>
              <a:t>16</a:t>
            </a:fld>
            <a:endParaRPr lang="en-IE"/>
          </a:p>
        </p:txBody>
      </p:sp>
    </p:spTree>
    <p:extLst>
      <p:ext uri="{BB962C8B-B14F-4D97-AF65-F5344CB8AC3E}">
        <p14:creationId xmlns:p14="http://schemas.microsoft.com/office/powerpoint/2010/main" val="963262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2CCC13B-70DF-4D2A-9D59-75A4E9972FD4}" type="slidenum">
              <a:rPr lang="en-IE" smtClean="0"/>
              <a:t>19</a:t>
            </a:fld>
            <a:endParaRPr lang="en-IE"/>
          </a:p>
        </p:txBody>
      </p:sp>
    </p:spTree>
    <p:extLst>
      <p:ext uri="{BB962C8B-B14F-4D97-AF65-F5344CB8AC3E}">
        <p14:creationId xmlns:p14="http://schemas.microsoft.com/office/powerpoint/2010/main" val="319398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781B2-7892-4335-B30C-FCE6C4948E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12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27DC9D1-A8E4-4071-94EC-5AF09A6BAB2A}" type="slidenum">
              <a:rPr lang="en-IE" smtClean="0"/>
              <a:t>4</a:t>
            </a:fld>
            <a:endParaRPr lang="en-IE"/>
          </a:p>
        </p:txBody>
      </p:sp>
    </p:spTree>
    <p:extLst>
      <p:ext uri="{BB962C8B-B14F-4D97-AF65-F5344CB8AC3E}">
        <p14:creationId xmlns:p14="http://schemas.microsoft.com/office/powerpoint/2010/main" val="318844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781B2-7892-4335-B30C-FCE6C4948E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3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latin typeface="Arial Nova Cond" panose="020B0506020202020204" pitchFamily="34" charset="0"/>
              </a:rPr>
              <a:t>This is where we are going if we don’t address embodied carbon through using circularity principles and existing vacant stock.</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latin typeface="Arial Nova Cond" panose="020B0506020202020204" pitchFamily="34" charset="0"/>
              </a:rPr>
              <a:t>This graph shows carbon projections from different sectors up to 2030</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latin typeface="Arial Nova Cond" panose="020B0506020202020204" pitchFamily="34" charset="0"/>
              </a:rPr>
              <a:t>The green bands at the bottom represent operational carbon, the blue bands at the top embodied carbon.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latin typeface="Arial Nova Cond" panose="020B0506020202020204" pitchFamily="34" charset="0"/>
              </a:rPr>
              <a:t>If we don’t regulate EC based on our existing policies, National Retrofit Plans and targets for new housing and infrastructure in the NDP,  OC will be fully negated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latin typeface="Arial Nova Cond" panose="020B0506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latin typeface="Arial Nova Cond" panose="020B0506020202020204" pitchFamily="34" charset="0"/>
              </a:rPr>
              <a:t>In a business as usual scenario where we implement the Climate action plan, including 80% decarbonisation of electricity, and carrying out the 500,000 homes renovation we will see a fall in operational carbon, but  the expansion of our construction programme will offset this unless we reduce the carbon intensity of construction. We actually see a slight rise in emissions.</a:t>
            </a:r>
          </a:p>
          <a:p>
            <a:endParaRPr lang="en-IE" sz="1200" dirty="0">
              <a:latin typeface="Arial Nova Cond" panose="020B0506020202020204" pitchFamily="34" charset="0"/>
            </a:endParaRPr>
          </a:p>
          <a:p>
            <a:endParaRPr lang="en-IE" sz="1200" dirty="0">
              <a:latin typeface="Arial Nova Cond" panose="020B0506020202020204" pitchFamily="34" charset="0"/>
            </a:endParaRPr>
          </a:p>
          <a:p>
            <a:endParaRPr lang="en-IE" sz="1200" dirty="0">
              <a:latin typeface="Arial Nova Cond" panose="020B0506020202020204" pitchFamily="34" charset="0"/>
            </a:endParaRPr>
          </a:p>
          <a:p>
            <a:endParaRPr lang="en-IE" dirty="0"/>
          </a:p>
        </p:txBody>
      </p:sp>
      <p:sp>
        <p:nvSpPr>
          <p:cNvPr id="4" name="Slide Number Placeholder 3"/>
          <p:cNvSpPr>
            <a:spLocks noGrp="1"/>
          </p:cNvSpPr>
          <p:nvPr>
            <p:ph type="sldNum" sz="quarter" idx="5"/>
          </p:nvPr>
        </p:nvSpPr>
        <p:spPr/>
        <p:txBody>
          <a:bodyPr/>
          <a:lstStyle/>
          <a:p>
            <a:fld id="{327DC9D1-A8E4-4071-94EC-5AF09A6BAB2A}" type="slidenum">
              <a:rPr lang="en-IE" smtClean="0"/>
              <a:t>6</a:t>
            </a:fld>
            <a:endParaRPr lang="en-IE"/>
          </a:p>
        </p:txBody>
      </p:sp>
    </p:spTree>
    <p:extLst>
      <p:ext uri="{BB962C8B-B14F-4D97-AF65-F5344CB8AC3E}">
        <p14:creationId xmlns:p14="http://schemas.microsoft.com/office/powerpoint/2010/main" val="190801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latin typeface="Arial Nova Cond" panose="020B0506020202020204" pitchFamily="34" charset="0"/>
              </a:rPr>
              <a:t>B</a:t>
            </a:r>
            <a:r>
              <a:rPr lang="en-IE" sz="1200">
                <a:latin typeface="Arial Nova Cond" panose="020B0506020202020204" pitchFamily="34" charset="0"/>
              </a:rPr>
              <a:t>ased </a:t>
            </a:r>
            <a:r>
              <a:rPr lang="en-IE" sz="1200" dirty="0">
                <a:latin typeface="Arial Nova Cond" panose="020B0506020202020204" pitchFamily="34" charset="0"/>
              </a:rPr>
              <a:t>on the Climate Act target of a 51% cut in carbon emissions we have to go further and combine a number of strategies such as reducing the area of  what we need to build and reusing vacant properties. </a:t>
            </a:r>
          </a:p>
          <a:p>
            <a:endParaRPr lang="en-IE" sz="1200" dirty="0">
              <a:latin typeface="Arial Nova Cond" panose="020B0506020202020204" pitchFamily="34" charset="0"/>
            </a:endParaRPr>
          </a:p>
          <a:p>
            <a:endParaRPr lang="en-IE" dirty="0"/>
          </a:p>
        </p:txBody>
      </p:sp>
      <p:sp>
        <p:nvSpPr>
          <p:cNvPr id="4" name="Slide Number Placeholder 3"/>
          <p:cNvSpPr>
            <a:spLocks noGrp="1"/>
          </p:cNvSpPr>
          <p:nvPr>
            <p:ph type="sldNum" sz="quarter" idx="5"/>
          </p:nvPr>
        </p:nvSpPr>
        <p:spPr/>
        <p:txBody>
          <a:bodyPr/>
          <a:lstStyle/>
          <a:p>
            <a:fld id="{327DC9D1-A8E4-4071-94EC-5AF09A6BAB2A}" type="slidenum">
              <a:rPr lang="en-IE" smtClean="0"/>
              <a:t>7</a:t>
            </a:fld>
            <a:endParaRPr lang="en-IE"/>
          </a:p>
        </p:txBody>
      </p:sp>
    </p:spTree>
    <p:extLst>
      <p:ext uri="{BB962C8B-B14F-4D97-AF65-F5344CB8AC3E}">
        <p14:creationId xmlns:p14="http://schemas.microsoft.com/office/powerpoint/2010/main" val="203247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latin typeface="Arial Nova Cond" panose="020B0506020202020204" pitchFamily="34" charset="0"/>
            </a:endParaRPr>
          </a:p>
          <a:p>
            <a:endParaRPr lang="en-IE" sz="1200" dirty="0">
              <a:latin typeface="Arial Nova Cond" panose="020B0506020202020204" pitchFamily="34" charset="0"/>
            </a:endParaRPr>
          </a:p>
          <a:p>
            <a:endParaRPr lang="en-IE" sz="1200" dirty="0">
              <a:latin typeface="Arial Nova Cond" panose="020B0506020202020204" pitchFamily="34" charset="0"/>
            </a:endParaRPr>
          </a:p>
          <a:p>
            <a:endParaRPr lang="en-IE" sz="1200" dirty="0">
              <a:latin typeface="Arial Nova Cond" panose="020B0506020202020204" pitchFamily="34" charset="0"/>
            </a:endParaRPr>
          </a:p>
          <a:p>
            <a:endParaRPr lang="en-IE" dirty="0"/>
          </a:p>
        </p:txBody>
      </p:sp>
      <p:sp>
        <p:nvSpPr>
          <p:cNvPr id="4" name="Slide Number Placeholder 3"/>
          <p:cNvSpPr>
            <a:spLocks noGrp="1"/>
          </p:cNvSpPr>
          <p:nvPr>
            <p:ph type="sldNum" sz="quarter" idx="5"/>
          </p:nvPr>
        </p:nvSpPr>
        <p:spPr/>
        <p:txBody>
          <a:bodyPr/>
          <a:lstStyle/>
          <a:p>
            <a:fld id="{327DC9D1-A8E4-4071-94EC-5AF09A6BAB2A}" type="slidenum">
              <a:rPr lang="en-IE" smtClean="0"/>
              <a:t>8</a:t>
            </a:fld>
            <a:endParaRPr lang="en-IE"/>
          </a:p>
        </p:txBody>
      </p:sp>
    </p:spTree>
    <p:extLst>
      <p:ext uri="{BB962C8B-B14F-4D97-AF65-F5344CB8AC3E}">
        <p14:creationId xmlns:p14="http://schemas.microsoft.com/office/powerpoint/2010/main" val="174546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77781B2-7892-4335-B30C-FCE6C4948EC8}" type="slidenum">
              <a:rPr lang="en-GB" smtClean="0"/>
              <a:t>9</a:t>
            </a:fld>
            <a:endParaRPr lang="en-GB"/>
          </a:p>
        </p:txBody>
      </p:sp>
    </p:spTree>
    <p:extLst>
      <p:ext uri="{BB962C8B-B14F-4D97-AF65-F5344CB8AC3E}">
        <p14:creationId xmlns:p14="http://schemas.microsoft.com/office/powerpoint/2010/main" val="910862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Grants available for energy audits </a:t>
            </a:r>
            <a:r>
              <a:rPr lang="en-IE" sz="1200" dirty="0">
                <a:latin typeface="Source Sans Pro" panose="020B0503030403020204" pitchFamily="34" charset="0"/>
                <a:ea typeface="Source Sans Pro" panose="020B0503030403020204" pitchFamily="34" charset="0"/>
                <a:hlinkClick r:id="rId3"/>
              </a:rPr>
              <a:t>https://www.seai.ie/business-and-public-sector/small-and-medium-business/steps-to-energy-efficienc/</a:t>
            </a:r>
            <a:endParaRPr lang="en-IE" sz="1200" dirty="0">
              <a:latin typeface="Source Sans Pro" panose="020B0503030403020204" pitchFamily="34" charset="0"/>
              <a:ea typeface="Source Sans Pro" panose="020B0503030403020204" pitchFamily="34" charset="0"/>
            </a:endParaRPr>
          </a:p>
          <a:p>
            <a:endParaRPr lang="en-IE" dirty="0"/>
          </a:p>
        </p:txBody>
      </p:sp>
      <p:sp>
        <p:nvSpPr>
          <p:cNvPr id="4" name="Slide Number Placeholder 3"/>
          <p:cNvSpPr>
            <a:spLocks noGrp="1"/>
          </p:cNvSpPr>
          <p:nvPr>
            <p:ph type="sldNum" sz="quarter" idx="5"/>
          </p:nvPr>
        </p:nvSpPr>
        <p:spPr/>
        <p:txBody>
          <a:bodyPr/>
          <a:lstStyle/>
          <a:p>
            <a:fld id="{7F675CFA-1BBA-420F-9799-E5FDF7BF66D1}" type="slidenum">
              <a:rPr lang="en-IE" smtClean="0"/>
              <a:t>10</a:t>
            </a:fld>
            <a:endParaRPr lang="en-IE"/>
          </a:p>
        </p:txBody>
      </p:sp>
    </p:spTree>
    <p:extLst>
      <p:ext uri="{BB962C8B-B14F-4D97-AF65-F5344CB8AC3E}">
        <p14:creationId xmlns:p14="http://schemas.microsoft.com/office/powerpoint/2010/main" val="221888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ACED-47F0-F6D2-0127-9ACDD5869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AB81CCE-A45A-A6D4-B958-FA03DA2B1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FDD1839-4149-E234-DD10-34E5FEFB0149}"/>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5" name="Footer Placeholder 4">
            <a:extLst>
              <a:ext uri="{FF2B5EF4-FFF2-40B4-BE49-F238E27FC236}">
                <a16:creationId xmlns:a16="http://schemas.microsoft.com/office/drawing/2014/main" id="{7F127C86-F866-C6EB-CCD6-F99023F6F73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9DEFFF3-11E0-8C8A-B60B-7B7356A5051C}"/>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344324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2D95-43F0-4200-EED4-1AC67987FB5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9FF679F-2412-72E7-7AE7-89E2B8D83F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2E50006-C8F2-A689-9C6B-6F910E0D2D5F}"/>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5" name="Footer Placeholder 4">
            <a:extLst>
              <a:ext uri="{FF2B5EF4-FFF2-40B4-BE49-F238E27FC236}">
                <a16:creationId xmlns:a16="http://schemas.microsoft.com/office/drawing/2014/main" id="{33180041-678A-CBD1-7266-B166D421223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D2BE565-CC2A-3A3E-706B-BDC693A0E635}"/>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420066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7D0C9-72AF-0BEA-91B2-F65DD3146C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9912237-71B6-1AD2-739A-93458C5335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21975AF-9916-3657-9894-335F38A83224}"/>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5" name="Footer Placeholder 4">
            <a:extLst>
              <a:ext uri="{FF2B5EF4-FFF2-40B4-BE49-F238E27FC236}">
                <a16:creationId xmlns:a16="http://schemas.microsoft.com/office/drawing/2014/main" id="{B6FEB8CF-EE0D-841F-4192-6FE7E42DBE4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D983DEE-04F9-402E-264E-B619888FA727}"/>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411259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alf Image - Half Text (White) v2">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F812ADA1-39DF-9143-84C8-45A7D2178CB2}"/>
              </a:ext>
            </a:extLst>
          </p:cNvPr>
          <p:cNvSpPr>
            <a:spLocks noGrp="1"/>
          </p:cNvSpPr>
          <p:nvPr>
            <p:ph idx="10"/>
          </p:nvPr>
        </p:nvSpPr>
        <p:spPr>
          <a:xfrm>
            <a:off x="6539659" y="2349812"/>
            <a:ext cx="5151422" cy="365118"/>
          </a:xfrm>
          <a:solidFill>
            <a:srgbClr val="137B7D"/>
          </a:solidFill>
        </p:spPr>
        <p:txBody>
          <a:bodyPr anchor="ctr">
            <a:normAutofit/>
          </a:bodyPr>
          <a:lstStyle>
            <a:lvl1pPr marL="0" indent="0">
              <a:buNone/>
              <a:defRPr sz="1400" b="1">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a:t>Edit Master text styles</a:t>
            </a:r>
          </a:p>
        </p:txBody>
      </p:sp>
      <p:sp>
        <p:nvSpPr>
          <p:cNvPr id="18" name="Text Placeholder 3">
            <a:extLst>
              <a:ext uri="{FF2B5EF4-FFF2-40B4-BE49-F238E27FC236}">
                <a16:creationId xmlns:a16="http://schemas.microsoft.com/office/drawing/2014/main" id="{BE216C1A-84A4-7247-A829-DCEE79ED3D26}"/>
              </a:ext>
            </a:extLst>
          </p:cNvPr>
          <p:cNvSpPr>
            <a:spLocks noGrp="1"/>
          </p:cNvSpPr>
          <p:nvPr>
            <p:ph type="body" sz="half" idx="11"/>
          </p:nvPr>
        </p:nvSpPr>
        <p:spPr>
          <a:xfrm>
            <a:off x="6539659" y="2714930"/>
            <a:ext cx="5151422" cy="365125"/>
          </a:xfrm>
          <a:solidFill>
            <a:srgbClr val="D0E5E5"/>
          </a:solidFill>
        </p:spPr>
        <p:txBody>
          <a:bodyPr>
            <a:normAutofit/>
          </a:bodyPr>
          <a:lstStyle>
            <a:lvl1pPr marL="0" indent="0">
              <a:lnSpc>
                <a:spcPct val="150000"/>
              </a:lnSpc>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9" name="Content Placeholder 2">
            <a:extLst>
              <a:ext uri="{FF2B5EF4-FFF2-40B4-BE49-F238E27FC236}">
                <a16:creationId xmlns:a16="http://schemas.microsoft.com/office/drawing/2014/main" id="{6967797C-593A-1A47-952E-12C6BFF3594C}"/>
              </a:ext>
            </a:extLst>
          </p:cNvPr>
          <p:cNvSpPr>
            <a:spLocks noGrp="1"/>
          </p:cNvSpPr>
          <p:nvPr>
            <p:ph idx="12"/>
          </p:nvPr>
        </p:nvSpPr>
        <p:spPr>
          <a:xfrm>
            <a:off x="6539659" y="4142030"/>
            <a:ext cx="5151422" cy="365118"/>
          </a:xfrm>
          <a:solidFill>
            <a:srgbClr val="137B7D"/>
          </a:solidFill>
        </p:spPr>
        <p:txBody>
          <a:bodyPr anchor="ctr">
            <a:normAutofit/>
          </a:bodyPr>
          <a:lstStyle>
            <a:lvl1pPr marL="0" indent="0">
              <a:buNone/>
              <a:defRPr sz="1400" b="1">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a:t>Edit Master text styles</a:t>
            </a:r>
          </a:p>
        </p:txBody>
      </p:sp>
      <p:sp>
        <p:nvSpPr>
          <p:cNvPr id="20" name="Text Placeholder 3">
            <a:extLst>
              <a:ext uri="{FF2B5EF4-FFF2-40B4-BE49-F238E27FC236}">
                <a16:creationId xmlns:a16="http://schemas.microsoft.com/office/drawing/2014/main" id="{81B4C33C-19D1-8E40-BB89-53085F20C3E9}"/>
              </a:ext>
            </a:extLst>
          </p:cNvPr>
          <p:cNvSpPr>
            <a:spLocks noGrp="1"/>
          </p:cNvSpPr>
          <p:nvPr>
            <p:ph type="body" sz="half" idx="13"/>
          </p:nvPr>
        </p:nvSpPr>
        <p:spPr>
          <a:xfrm>
            <a:off x="6539659" y="4507148"/>
            <a:ext cx="5151422" cy="365125"/>
          </a:xfrm>
          <a:solidFill>
            <a:srgbClr val="D0E5E5"/>
          </a:solidFill>
        </p:spPr>
        <p:txBody>
          <a:bodyPr>
            <a:normAutofit/>
          </a:bodyPr>
          <a:lstStyle>
            <a:lvl1pPr marL="0" indent="0">
              <a:lnSpc>
                <a:spcPct val="150000"/>
              </a:lnSpc>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8" name="Content Placeholder 2">
            <a:extLst>
              <a:ext uri="{FF2B5EF4-FFF2-40B4-BE49-F238E27FC236}">
                <a16:creationId xmlns:a16="http://schemas.microsoft.com/office/drawing/2014/main" id="{C9822BB8-D299-8D47-B591-77105281B5B9}"/>
              </a:ext>
            </a:extLst>
          </p:cNvPr>
          <p:cNvSpPr>
            <a:spLocks noGrp="1"/>
          </p:cNvSpPr>
          <p:nvPr>
            <p:ph idx="14"/>
          </p:nvPr>
        </p:nvSpPr>
        <p:spPr>
          <a:xfrm>
            <a:off x="6539659" y="552858"/>
            <a:ext cx="5151422" cy="365118"/>
          </a:xfrm>
          <a:solidFill>
            <a:srgbClr val="137B7D"/>
          </a:solidFill>
        </p:spPr>
        <p:txBody>
          <a:bodyPr anchor="ctr">
            <a:normAutofit/>
          </a:bodyPr>
          <a:lstStyle>
            <a:lvl1pPr marL="0" indent="0">
              <a:buNone/>
              <a:defRPr sz="1400" b="1">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a:t>Edit Master text styles</a:t>
            </a:r>
          </a:p>
        </p:txBody>
      </p:sp>
      <p:sp>
        <p:nvSpPr>
          <p:cNvPr id="29" name="Text Placeholder 3">
            <a:extLst>
              <a:ext uri="{FF2B5EF4-FFF2-40B4-BE49-F238E27FC236}">
                <a16:creationId xmlns:a16="http://schemas.microsoft.com/office/drawing/2014/main" id="{1561882E-8D26-9841-A77A-FD2C5E83348B}"/>
              </a:ext>
            </a:extLst>
          </p:cNvPr>
          <p:cNvSpPr>
            <a:spLocks noGrp="1"/>
          </p:cNvSpPr>
          <p:nvPr>
            <p:ph type="body" sz="half" idx="15"/>
          </p:nvPr>
        </p:nvSpPr>
        <p:spPr>
          <a:xfrm>
            <a:off x="6539659" y="917976"/>
            <a:ext cx="5151422" cy="365125"/>
          </a:xfrm>
          <a:solidFill>
            <a:srgbClr val="D0E5E5"/>
          </a:solidFill>
        </p:spPr>
        <p:txBody>
          <a:bodyPr>
            <a:normAutofit/>
          </a:bodyPr>
          <a:lstStyle>
            <a:lvl1pPr marL="0" indent="0">
              <a:lnSpc>
                <a:spcPct val="150000"/>
              </a:lnSpc>
              <a:buNone/>
              <a:defRPr sz="11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0" name="Title 1">
            <a:extLst>
              <a:ext uri="{FF2B5EF4-FFF2-40B4-BE49-F238E27FC236}">
                <a16:creationId xmlns:a16="http://schemas.microsoft.com/office/drawing/2014/main" id="{12F4A7BA-58F0-0840-9990-B5CEAE8B3603}"/>
              </a:ext>
            </a:extLst>
          </p:cNvPr>
          <p:cNvSpPr>
            <a:spLocks noGrp="1"/>
          </p:cNvSpPr>
          <p:nvPr>
            <p:ph type="title"/>
          </p:nvPr>
        </p:nvSpPr>
        <p:spPr>
          <a:xfrm>
            <a:off x="3668505" y="6339600"/>
            <a:ext cx="4991499" cy="393950"/>
          </a:xfrm>
        </p:spPr>
        <p:txBody>
          <a:bodyPr anchor="t">
            <a:normAutofit/>
          </a:bodyPr>
          <a:lstStyle>
            <a:lvl1pPr>
              <a:defRPr sz="2400"/>
            </a:lvl1pPr>
          </a:lstStyle>
          <a:p>
            <a:r>
              <a:rPr lang="en-US"/>
              <a:t>Click to edit Master title style</a:t>
            </a:r>
            <a:endParaRPr lang="en-US" dirty="0"/>
          </a:p>
        </p:txBody>
      </p:sp>
      <p:sp>
        <p:nvSpPr>
          <p:cNvPr id="34" name="Content Placeholder 2">
            <a:extLst>
              <a:ext uri="{FF2B5EF4-FFF2-40B4-BE49-F238E27FC236}">
                <a16:creationId xmlns:a16="http://schemas.microsoft.com/office/drawing/2014/main" id="{E19235B2-A7D8-8341-A9AA-09F52C0A2879}"/>
              </a:ext>
            </a:extLst>
          </p:cNvPr>
          <p:cNvSpPr>
            <a:spLocks noGrp="1"/>
          </p:cNvSpPr>
          <p:nvPr>
            <p:ph idx="16" hasCustomPrompt="1"/>
          </p:nvPr>
        </p:nvSpPr>
        <p:spPr>
          <a:xfrm>
            <a:off x="-1" y="5779008"/>
            <a:ext cx="12191999" cy="1078992"/>
          </a:xfrm>
        </p:spPr>
        <p:txBody>
          <a:bodyPr anchor="b">
            <a:normAutofit/>
          </a:bodyPr>
          <a:lstStyle>
            <a:lvl1pPr marL="0" indent="0">
              <a:buNone/>
              <a:defRPr sz="1800" b="1"/>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a:t>Insert logo image file here</a:t>
            </a:r>
          </a:p>
        </p:txBody>
      </p:sp>
      <p:sp>
        <p:nvSpPr>
          <p:cNvPr id="12" name="Content Placeholder 2">
            <a:extLst>
              <a:ext uri="{FF2B5EF4-FFF2-40B4-BE49-F238E27FC236}">
                <a16:creationId xmlns:a16="http://schemas.microsoft.com/office/drawing/2014/main" id="{C8D44706-7697-8D4C-98E9-111C29D3E504}"/>
              </a:ext>
            </a:extLst>
          </p:cNvPr>
          <p:cNvSpPr>
            <a:spLocks noGrp="1"/>
          </p:cNvSpPr>
          <p:nvPr>
            <p:ph idx="1" hasCustomPrompt="1"/>
          </p:nvPr>
        </p:nvSpPr>
        <p:spPr>
          <a:xfrm>
            <a:off x="1" y="0"/>
            <a:ext cx="6096000" cy="6858000"/>
          </a:xfrm>
        </p:spPr>
        <p:txBody>
          <a:bodyPr anchor="t">
            <a:normAutofit/>
          </a:bodyPr>
          <a:lstStyle>
            <a:lvl1pPr marL="0" indent="0">
              <a:buNone/>
              <a:defRPr sz="1800" b="1"/>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dirty="0"/>
              <a:t>Insert Side Section Image</a:t>
            </a:r>
          </a:p>
        </p:txBody>
      </p:sp>
    </p:spTree>
    <p:extLst>
      <p:ext uri="{BB962C8B-B14F-4D97-AF65-F5344CB8AC3E}">
        <p14:creationId xmlns:p14="http://schemas.microsoft.com/office/powerpoint/2010/main" val="82652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8058-EB56-0C5B-FCB7-9CE204879D6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477CFDB-E638-79AE-DB06-494C6BB4CB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DE61FF1-937D-B75C-24EC-119CC999EF94}"/>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5" name="Footer Placeholder 4">
            <a:extLst>
              <a:ext uri="{FF2B5EF4-FFF2-40B4-BE49-F238E27FC236}">
                <a16:creationId xmlns:a16="http://schemas.microsoft.com/office/drawing/2014/main" id="{C23879D0-22CD-8937-B610-1103C876F6C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E139E63-F5B7-7CFC-16EC-91355B77CA43}"/>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253329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0A7A-5AAE-E77A-833C-AC6BC431D6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39A3C5A-F692-BDDD-EBD8-ADB644C73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727E62-F595-197C-A909-48F9854F4949}"/>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5" name="Footer Placeholder 4">
            <a:extLst>
              <a:ext uri="{FF2B5EF4-FFF2-40B4-BE49-F238E27FC236}">
                <a16:creationId xmlns:a16="http://schemas.microsoft.com/office/drawing/2014/main" id="{5DEEA2AA-59A0-1A50-841A-3D4366E000F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345B647-ACF5-C16B-70EA-972339CF9109}"/>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228018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A157-76F4-AA91-1452-F91FC0D38D6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4403952-5E9A-CBC9-2174-8DDB2AFFF9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9674B4A-0F75-2D19-55A5-8EF0D2CA2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D82C1FEB-7710-03D6-CA56-850B5E2DAE32}"/>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6" name="Footer Placeholder 5">
            <a:extLst>
              <a:ext uri="{FF2B5EF4-FFF2-40B4-BE49-F238E27FC236}">
                <a16:creationId xmlns:a16="http://schemas.microsoft.com/office/drawing/2014/main" id="{B9C42E77-11FA-E378-4006-AE265B6D205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E32B494-A812-6F13-C90C-22CB8698BF2C}"/>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11468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5F8B-5652-20BB-256C-0951973C01EB}"/>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91EDF14-7343-B8BF-FD1F-F8DF764C88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E63E74-1A72-D197-415A-E56C71C185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FB5189D-48FE-4F35-D572-D5713DFFA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312DB-FC67-5DD6-9B5E-B62B619CEA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A49B5A8-CDA2-92A8-A429-FEFF9447800C}"/>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8" name="Footer Placeholder 7">
            <a:extLst>
              <a:ext uri="{FF2B5EF4-FFF2-40B4-BE49-F238E27FC236}">
                <a16:creationId xmlns:a16="http://schemas.microsoft.com/office/drawing/2014/main" id="{7D741FB4-D440-76C9-571E-F1401A0F356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8A3DFE4-0843-48E8-E695-8E2EE2CA0523}"/>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340662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07B3-16B6-1246-B0FF-7955D793180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CDB8C6B-1B51-2B36-41CE-7DA17EF4634F}"/>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4" name="Footer Placeholder 3">
            <a:extLst>
              <a:ext uri="{FF2B5EF4-FFF2-40B4-BE49-F238E27FC236}">
                <a16:creationId xmlns:a16="http://schemas.microsoft.com/office/drawing/2014/main" id="{F4FF73ED-BC83-8975-74D1-D6D81033818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FFA1E0A-A784-07EC-9975-61185FE6EF74}"/>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260138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2BD46-1683-B6AB-5280-4AD667D3DB1C}"/>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3" name="Footer Placeholder 2">
            <a:extLst>
              <a:ext uri="{FF2B5EF4-FFF2-40B4-BE49-F238E27FC236}">
                <a16:creationId xmlns:a16="http://schemas.microsoft.com/office/drawing/2014/main" id="{0B64BE02-1EEE-A75C-ED6E-1650D05B0A2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270EDF1-1110-5B13-D8DF-DFF0A2796D01}"/>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261536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6AD1-C366-7CF6-320D-D9FFDB464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8282E61-281C-D1BE-6C8E-601A452AE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52BB3E0-9FED-8842-227A-AD1056118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67379-9DC0-FAC8-90D1-03A97E645A28}"/>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6" name="Footer Placeholder 5">
            <a:extLst>
              <a:ext uri="{FF2B5EF4-FFF2-40B4-BE49-F238E27FC236}">
                <a16:creationId xmlns:a16="http://schemas.microsoft.com/office/drawing/2014/main" id="{4A30D957-9B63-6D4A-0C9C-DF48E67ECC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9A50B65-F902-F77A-61D5-F69CF316A90C}"/>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416612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6AAE-C39E-BC43-D851-56C07EBBA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B25AC9E-F287-7D94-E097-B000D77DF4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3A44657-A7F6-DBD2-5F1F-C06A4DFD0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9C426-289C-12A9-4594-28685ABC2A13}"/>
              </a:ext>
            </a:extLst>
          </p:cNvPr>
          <p:cNvSpPr>
            <a:spLocks noGrp="1"/>
          </p:cNvSpPr>
          <p:nvPr>
            <p:ph type="dt" sz="half" idx="10"/>
          </p:nvPr>
        </p:nvSpPr>
        <p:spPr/>
        <p:txBody>
          <a:bodyPr/>
          <a:lstStyle/>
          <a:p>
            <a:fld id="{186D9CD0-3240-4B63-90B9-F7BE7DA3C895}" type="datetimeFigureOut">
              <a:rPr lang="en-IE" smtClean="0"/>
              <a:t>23/05/2024</a:t>
            </a:fld>
            <a:endParaRPr lang="en-IE"/>
          </a:p>
        </p:txBody>
      </p:sp>
      <p:sp>
        <p:nvSpPr>
          <p:cNvPr id="6" name="Footer Placeholder 5">
            <a:extLst>
              <a:ext uri="{FF2B5EF4-FFF2-40B4-BE49-F238E27FC236}">
                <a16:creationId xmlns:a16="http://schemas.microsoft.com/office/drawing/2014/main" id="{6AB5563F-E631-6C16-3ED6-E5CBF295FBC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78E8781-D957-B0DE-B237-C6508E68C913}"/>
              </a:ext>
            </a:extLst>
          </p:cNvPr>
          <p:cNvSpPr>
            <a:spLocks noGrp="1"/>
          </p:cNvSpPr>
          <p:nvPr>
            <p:ph type="sldNum" sz="quarter" idx="12"/>
          </p:nvPr>
        </p:nvSpPr>
        <p:spPr/>
        <p:txBody>
          <a:bodyPr/>
          <a:lstStyle/>
          <a:p>
            <a:fld id="{6943F42C-BEA8-45A8-9F16-68622105EB9C}" type="slidenum">
              <a:rPr lang="en-IE" smtClean="0"/>
              <a:t>‹Nr.›</a:t>
            </a:fld>
            <a:endParaRPr lang="en-IE"/>
          </a:p>
        </p:txBody>
      </p:sp>
    </p:spTree>
    <p:extLst>
      <p:ext uri="{BB962C8B-B14F-4D97-AF65-F5344CB8AC3E}">
        <p14:creationId xmlns:p14="http://schemas.microsoft.com/office/powerpoint/2010/main" val="376906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02588-A3E5-33B9-D0A1-0C8214222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D1C3FC8-3261-5957-7AAC-40F59B0FE7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79CCB28-4B7A-6004-561F-0FE0819FD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D9CD0-3240-4B63-90B9-F7BE7DA3C895}" type="datetimeFigureOut">
              <a:rPr lang="en-IE" smtClean="0"/>
              <a:t>23/05/2024</a:t>
            </a:fld>
            <a:endParaRPr lang="en-IE"/>
          </a:p>
        </p:txBody>
      </p:sp>
      <p:sp>
        <p:nvSpPr>
          <p:cNvPr id="5" name="Footer Placeholder 4">
            <a:extLst>
              <a:ext uri="{FF2B5EF4-FFF2-40B4-BE49-F238E27FC236}">
                <a16:creationId xmlns:a16="http://schemas.microsoft.com/office/drawing/2014/main" id="{A45D8796-7DA1-5D26-3125-2458E2275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592A650-AEE8-F424-3A42-5B6BA3541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3F42C-BEA8-45A8-9F16-68622105EB9C}" type="slidenum">
              <a:rPr lang="en-IE" smtClean="0"/>
              <a:t>‹Nr.›</a:t>
            </a:fld>
            <a:endParaRPr lang="en-IE"/>
          </a:p>
        </p:txBody>
      </p:sp>
    </p:spTree>
    <p:extLst>
      <p:ext uri="{BB962C8B-B14F-4D97-AF65-F5344CB8AC3E}">
        <p14:creationId xmlns:p14="http://schemas.microsoft.com/office/powerpoint/2010/main" val="50256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igbc.ie/policy-and-regulation/renovation-strategies/building-renovation-passpor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svg"/><Relationship Id="rId26" Type="http://schemas.openxmlformats.org/officeDocument/2006/relationships/image" Target="../media/image67.svg"/><Relationship Id="rId3" Type="http://schemas.openxmlformats.org/officeDocument/2006/relationships/image" Target="../media/image13.png"/><Relationship Id="rId21" Type="http://schemas.openxmlformats.org/officeDocument/2006/relationships/image" Target="../media/image62.png"/><Relationship Id="rId34" Type="http://schemas.openxmlformats.org/officeDocument/2006/relationships/image" Target="../media/image75.svg"/><Relationship Id="rId7" Type="http://schemas.openxmlformats.org/officeDocument/2006/relationships/image" Target="../media/image48.svg"/><Relationship Id="rId12" Type="http://schemas.openxmlformats.org/officeDocument/2006/relationships/image" Target="../media/image53.sv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74.png"/><Relationship Id="rId2" Type="http://schemas.openxmlformats.org/officeDocument/2006/relationships/notesSlide" Target="../notesSlides/notesSlide12.xml"/><Relationship Id="rId16" Type="http://schemas.openxmlformats.org/officeDocument/2006/relationships/image" Target="../media/image57.svg"/><Relationship Id="rId20" Type="http://schemas.openxmlformats.org/officeDocument/2006/relationships/image" Target="../media/image61.svg"/><Relationship Id="rId29"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5.svg"/><Relationship Id="rId32" Type="http://schemas.openxmlformats.org/officeDocument/2006/relationships/image" Target="../media/image73.svg"/><Relationship Id="rId5" Type="http://schemas.openxmlformats.org/officeDocument/2006/relationships/image" Target="../media/image46.sv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9.svg"/><Relationship Id="rId10" Type="http://schemas.openxmlformats.org/officeDocument/2006/relationships/image" Target="../media/image51.svg"/><Relationship Id="rId19" Type="http://schemas.openxmlformats.org/officeDocument/2006/relationships/image" Target="../media/image60.png"/><Relationship Id="rId31" Type="http://schemas.openxmlformats.org/officeDocument/2006/relationships/image" Target="../media/image72.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svg"/><Relationship Id="rId22" Type="http://schemas.openxmlformats.org/officeDocument/2006/relationships/image" Target="../media/image63.svg"/><Relationship Id="rId27" Type="http://schemas.openxmlformats.org/officeDocument/2006/relationships/image" Target="../media/image68.png"/><Relationship Id="rId30" Type="http://schemas.openxmlformats.org/officeDocument/2006/relationships/image" Target="../media/image71.png"/><Relationship Id="rId35" Type="http://schemas.openxmlformats.org/officeDocument/2006/relationships/image" Target="../media/image76.png"/><Relationship Id="rId8"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0.jpeg"/><Relationship Id="rId5" Type="http://schemas.openxmlformats.org/officeDocument/2006/relationships/image" Target="../media/image79.svg"/><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8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7.jpeg"/><Relationship Id="rId4" Type="http://schemas.openxmlformats.org/officeDocument/2006/relationships/image" Target="../media/image86.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png"/><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image" Target="../media/image92.jpeg"/></Relationships>
</file>

<file path=ppt/slides/_rels/slide2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png"/><Relationship Id="rId7" Type="http://schemas.openxmlformats.org/officeDocument/2006/relationships/image" Target="../media/image3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48AF8AB-0E63-F343-B13F-A043A235018F}"/>
              </a:ext>
            </a:extLst>
          </p:cNvPr>
          <p:cNvPicPr>
            <a:picLocks noChangeAspect="1"/>
          </p:cNvPicPr>
          <p:nvPr/>
        </p:nvPicPr>
        <p:blipFill>
          <a:blip r:embed="rId2"/>
          <a:stretch>
            <a:fillRect/>
          </a:stretch>
        </p:blipFill>
        <p:spPr>
          <a:xfrm>
            <a:off x="0" y="0"/>
            <a:ext cx="12192000" cy="6858000"/>
          </a:xfrm>
          <a:prstGeom prst="rect">
            <a:avLst/>
          </a:prstGeom>
        </p:spPr>
      </p:pic>
      <p:pic>
        <p:nvPicPr>
          <p:cNvPr id="8" name="Picture 7" descr="A group of people jumping in the air&#10;&#10;Description automatically generated with low confidence">
            <a:extLst>
              <a:ext uri="{FF2B5EF4-FFF2-40B4-BE49-F238E27FC236}">
                <a16:creationId xmlns:a16="http://schemas.microsoft.com/office/drawing/2014/main" id="{6E112D2D-7945-7943-9227-47E9FABDFD46}"/>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7" name="Rectangle 16">
            <a:extLst>
              <a:ext uri="{FF2B5EF4-FFF2-40B4-BE49-F238E27FC236}">
                <a16:creationId xmlns:a16="http://schemas.microsoft.com/office/drawing/2014/main" id="{CCE83CD7-2B04-B047-A44E-4BAC7487D873}"/>
              </a:ext>
            </a:extLst>
          </p:cNvPr>
          <p:cNvSpPr/>
          <p:nvPr/>
        </p:nvSpPr>
        <p:spPr>
          <a:xfrm>
            <a:off x="-100" y="4399845"/>
            <a:ext cx="6276622" cy="1727200"/>
          </a:xfrm>
          <a:prstGeom prst="rect">
            <a:avLst/>
          </a:prstGeom>
          <a:solidFill>
            <a:srgbClr val="DD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Title 12">
            <a:extLst>
              <a:ext uri="{FF2B5EF4-FFF2-40B4-BE49-F238E27FC236}">
                <a16:creationId xmlns:a16="http://schemas.microsoft.com/office/drawing/2014/main" id="{A88436B3-84F6-F945-B938-AC8C508E8428}"/>
              </a:ext>
            </a:extLst>
          </p:cNvPr>
          <p:cNvSpPr>
            <a:spLocks noGrp="1"/>
          </p:cNvSpPr>
          <p:nvPr>
            <p:ph type="ctrTitle"/>
          </p:nvPr>
        </p:nvSpPr>
        <p:spPr>
          <a:xfrm>
            <a:off x="338565" y="4546601"/>
            <a:ext cx="5520268" cy="587021"/>
          </a:xfrm>
        </p:spPr>
        <p:txBody>
          <a:bodyPr>
            <a:normAutofit/>
          </a:bodyPr>
          <a:lstStyle/>
          <a:p>
            <a:pPr algn="l"/>
            <a:r>
              <a:rPr lang="en-US" sz="2000" dirty="0">
                <a:latin typeface="Montserrat" panose="00000500000000000000" pitchFamily="2" charset="0"/>
              </a:rPr>
              <a:t>EPBD – Benefits for Ireland</a:t>
            </a:r>
          </a:p>
        </p:txBody>
      </p:sp>
      <p:sp>
        <p:nvSpPr>
          <p:cNvPr id="14" name="Subtitle 13">
            <a:extLst>
              <a:ext uri="{FF2B5EF4-FFF2-40B4-BE49-F238E27FC236}">
                <a16:creationId xmlns:a16="http://schemas.microsoft.com/office/drawing/2014/main" id="{EB94E495-8FE4-9842-8628-1640EB822DB6}"/>
              </a:ext>
            </a:extLst>
          </p:cNvPr>
          <p:cNvSpPr>
            <a:spLocks noGrp="1"/>
          </p:cNvSpPr>
          <p:nvPr>
            <p:ph type="subTitle" idx="4294967295"/>
          </p:nvPr>
        </p:nvSpPr>
        <p:spPr>
          <a:xfrm>
            <a:off x="338565" y="5155316"/>
            <a:ext cx="5520268" cy="649167"/>
          </a:xfrm>
        </p:spPr>
        <p:txBody>
          <a:bodyPr>
            <a:normAutofit fontScale="92500" lnSpcReduction="10000"/>
          </a:bodyPr>
          <a:lstStyle/>
          <a:p>
            <a:pPr marL="0" indent="0">
              <a:buNone/>
            </a:pPr>
            <a:r>
              <a:rPr lang="en-US" sz="1800" dirty="0">
                <a:solidFill>
                  <a:schemeClr val="bg1"/>
                </a:solidFill>
                <a:latin typeface="Source Sans Pro" panose="020B0503030403020204" pitchFamily="34" charset="0"/>
                <a:ea typeface="Source Sans Pro" panose="020B0503030403020204" pitchFamily="34" charset="0"/>
              </a:rPr>
              <a:t>EUFORES National Workshop </a:t>
            </a:r>
          </a:p>
          <a:p>
            <a:pPr marL="0" indent="0">
              <a:buNone/>
            </a:pPr>
            <a:r>
              <a:rPr lang="en-US" sz="1800" dirty="0">
                <a:solidFill>
                  <a:schemeClr val="bg1"/>
                </a:solidFill>
                <a:latin typeface="Source Sans Pro" panose="020B0503030403020204" pitchFamily="34" charset="0"/>
                <a:ea typeface="Source Sans Pro" panose="020B0503030403020204" pitchFamily="34" charset="0"/>
              </a:rPr>
              <a:t>22</a:t>
            </a:r>
            <a:r>
              <a:rPr lang="en-US" sz="1800" baseline="30000" dirty="0">
                <a:solidFill>
                  <a:schemeClr val="bg1"/>
                </a:solidFill>
                <a:latin typeface="Source Sans Pro" panose="020B0503030403020204" pitchFamily="34" charset="0"/>
                <a:ea typeface="Source Sans Pro" panose="020B0503030403020204" pitchFamily="34" charset="0"/>
              </a:rPr>
              <a:t>nd</a:t>
            </a:r>
            <a:r>
              <a:rPr lang="en-US" sz="1800" dirty="0">
                <a:solidFill>
                  <a:schemeClr val="bg1"/>
                </a:solidFill>
                <a:latin typeface="Source Sans Pro" panose="020B0503030403020204" pitchFamily="34" charset="0"/>
                <a:ea typeface="Source Sans Pro" panose="020B0503030403020204" pitchFamily="34" charset="0"/>
              </a:rPr>
              <a:t> May 2024</a:t>
            </a:r>
          </a:p>
        </p:txBody>
      </p:sp>
      <p:sp>
        <p:nvSpPr>
          <p:cNvPr id="15" name="Rectangle 14">
            <a:extLst>
              <a:ext uri="{FF2B5EF4-FFF2-40B4-BE49-F238E27FC236}">
                <a16:creationId xmlns:a16="http://schemas.microsoft.com/office/drawing/2014/main" id="{AE778D98-AED5-654A-8841-3F7575F4AEC7}"/>
              </a:ext>
            </a:extLst>
          </p:cNvPr>
          <p:cNvSpPr/>
          <p:nvPr/>
        </p:nvSpPr>
        <p:spPr>
          <a:xfrm>
            <a:off x="-100" y="3429000"/>
            <a:ext cx="6276622" cy="89182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4B9D4EF-B7A9-B543-B53E-B35C02DA4C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768" y="3601385"/>
            <a:ext cx="1978770" cy="579152"/>
          </a:xfrm>
          <a:prstGeom prst="rect">
            <a:avLst/>
          </a:prstGeom>
        </p:spPr>
      </p:pic>
    </p:spTree>
    <p:extLst>
      <p:ext uri="{BB962C8B-B14F-4D97-AF65-F5344CB8AC3E}">
        <p14:creationId xmlns:p14="http://schemas.microsoft.com/office/powerpoint/2010/main" val="76314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15">
            <a:extLst>
              <a:ext uri="{FF2B5EF4-FFF2-40B4-BE49-F238E27FC236}">
                <a16:creationId xmlns:a16="http://schemas.microsoft.com/office/drawing/2014/main" id="{DFABA76E-4B76-3933-519D-1D1D58E24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06200"/>
            <a:ext cx="12192000" cy="1066800"/>
          </a:xfrm>
          <a:prstGeom prst="rect">
            <a:avLst/>
          </a:prstGeom>
        </p:spPr>
      </p:pic>
      <p:sp>
        <p:nvSpPr>
          <p:cNvPr id="27" name="TextBox 26">
            <a:extLst>
              <a:ext uri="{FF2B5EF4-FFF2-40B4-BE49-F238E27FC236}">
                <a16:creationId xmlns:a16="http://schemas.microsoft.com/office/drawing/2014/main" id="{B40DEB5E-465E-B44E-5BE5-5AEA65DD472A}"/>
              </a:ext>
            </a:extLst>
          </p:cNvPr>
          <p:cNvSpPr txBox="1"/>
          <p:nvPr/>
        </p:nvSpPr>
        <p:spPr>
          <a:xfrm>
            <a:off x="3054867" y="6308380"/>
            <a:ext cx="4466287" cy="400110"/>
          </a:xfrm>
          <a:prstGeom prst="rect">
            <a:avLst/>
          </a:prstGeom>
          <a:noFill/>
        </p:spPr>
        <p:txBody>
          <a:bodyPr wrap="none" rtlCol="0">
            <a:spAutoFit/>
          </a:bodyPr>
          <a:lstStyle/>
          <a:p>
            <a:r>
              <a:rPr lang="en-US" sz="2000" b="1" dirty="0">
                <a:latin typeface="Montserrat" panose="00000500000000000000" pitchFamily="2" charset="0"/>
              </a:rPr>
              <a:t>Benefits of Building Renovation </a:t>
            </a:r>
            <a:endParaRPr lang="en-IE" sz="2000" b="1" dirty="0">
              <a:latin typeface="Montserrat" panose="00000500000000000000" pitchFamily="2" charset="0"/>
            </a:endParaRPr>
          </a:p>
        </p:txBody>
      </p:sp>
      <p:sp>
        <p:nvSpPr>
          <p:cNvPr id="3" name="TextBox 2">
            <a:extLst>
              <a:ext uri="{FF2B5EF4-FFF2-40B4-BE49-F238E27FC236}">
                <a16:creationId xmlns:a16="http://schemas.microsoft.com/office/drawing/2014/main" id="{04D06021-6547-0FCE-3286-3F812C1990F7}"/>
              </a:ext>
            </a:extLst>
          </p:cNvPr>
          <p:cNvSpPr txBox="1"/>
          <p:nvPr/>
        </p:nvSpPr>
        <p:spPr>
          <a:xfrm>
            <a:off x="5136073" y="1242300"/>
            <a:ext cx="6094562" cy="923330"/>
          </a:xfrm>
          <a:prstGeom prst="rect">
            <a:avLst/>
          </a:prstGeom>
          <a:noFill/>
        </p:spPr>
        <p:txBody>
          <a:bodyPr wrap="square">
            <a:spAutoFit/>
          </a:bodyPr>
          <a:lstStyle/>
          <a:p>
            <a:r>
              <a:rPr lang="en-US" i="1" dirty="0"/>
              <a:t>In the UK full cost to society of leaving people living in poor housing amounts to £18.5 billion (€21.3 billion) per annum.</a:t>
            </a:r>
          </a:p>
          <a:p>
            <a:r>
              <a:rPr lang="en-US" dirty="0"/>
              <a:t>The cost of poor housing in England –BRE 2021</a:t>
            </a:r>
            <a:endParaRPr lang="en-IE" dirty="0"/>
          </a:p>
        </p:txBody>
      </p:sp>
      <p:pic>
        <p:nvPicPr>
          <p:cNvPr id="16" name="Picture 15">
            <a:extLst>
              <a:ext uri="{FF2B5EF4-FFF2-40B4-BE49-F238E27FC236}">
                <a16:creationId xmlns:a16="http://schemas.microsoft.com/office/drawing/2014/main" id="{DC225188-C84B-39ED-534D-4BD1D2D00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365" y="924617"/>
            <a:ext cx="3344527" cy="4630493"/>
          </a:xfrm>
          <a:prstGeom prst="rect">
            <a:avLst/>
          </a:prstGeom>
          <a:effectLst>
            <a:outerShdw blurRad="50800" dist="38100" dir="8100000" algn="tr" rotWithShape="0">
              <a:prstClr val="black">
                <a:alpha val="40000"/>
              </a:prstClr>
            </a:outerShdw>
          </a:effectLst>
        </p:spPr>
      </p:pic>
      <p:pic>
        <p:nvPicPr>
          <p:cNvPr id="25" name="Picture 24">
            <a:extLst>
              <a:ext uri="{FF2B5EF4-FFF2-40B4-BE49-F238E27FC236}">
                <a16:creationId xmlns:a16="http://schemas.microsoft.com/office/drawing/2014/main" id="{4203124E-B3DD-F1F9-A078-9F94A1BA59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9993" y="2824660"/>
            <a:ext cx="6501826" cy="3088990"/>
          </a:xfrm>
          <a:prstGeom prst="rect">
            <a:avLst/>
          </a:prstGeom>
        </p:spPr>
      </p:pic>
    </p:spTree>
    <p:extLst>
      <p:ext uri="{BB962C8B-B14F-4D97-AF65-F5344CB8AC3E}">
        <p14:creationId xmlns:p14="http://schemas.microsoft.com/office/powerpoint/2010/main" val="265732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5">
            <a:extLst>
              <a:ext uri="{FF2B5EF4-FFF2-40B4-BE49-F238E27FC236}">
                <a16:creationId xmlns:a16="http://schemas.microsoft.com/office/drawing/2014/main" id="{DA2EB912-CF22-7474-A7D4-8C577F289C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06200"/>
            <a:ext cx="12192000" cy="1066800"/>
          </a:xfrm>
          <a:prstGeom prst="rect">
            <a:avLst/>
          </a:prstGeom>
        </p:spPr>
      </p:pic>
      <p:sp>
        <p:nvSpPr>
          <p:cNvPr id="5" name="Title 3">
            <a:extLst>
              <a:ext uri="{FF2B5EF4-FFF2-40B4-BE49-F238E27FC236}">
                <a16:creationId xmlns:a16="http://schemas.microsoft.com/office/drawing/2014/main" id="{CC2E229C-91DF-2B85-47E3-37864777F960}"/>
              </a:ext>
            </a:extLst>
          </p:cNvPr>
          <p:cNvSpPr txBox="1">
            <a:spLocks/>
          </p:cNvSpPr>
          <p:nvPr/>
        </p:nvSpPr>
        <p:spPr>
          <a:xfrm>
            <a:off x="2808514" y="6342532"/>
            <a:ext cx="8062863" cy="3006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Montserrat" panose="00000500000000000000" pitchFamily="2" charset="0"/>
              </a:rPr>
              <a:t>Building Renovation Passports + Home User Manual</a:t>
            </a:r>
          </a:p>
        </p:txBody>
      </p:sp>
      <p:sp>
        <p:nvSpPr>
          <p:cNvPr id="6" name="TextBox 5">
            <a:extLst>
              <a:ext uri="{FF2B5EF4-FFF2-40B4-BE49-F238E27FC236}">
                <a16:creationId xmlns:a16="http://schemas.microsoft.com/office/drawing/2014/main" id="{16BC79AE-6011-766F-4F7D-7E7BC66A8338}"/>
              </a:ext>
            </a:extLst>
          </p:cNvPr>
          <p:cNvSpPr txBox="1"/>
          <p:nvPr/>
        </p:nvSpPr>
        <p:spPr>
          <a:xfrm>
            <a:off x="5243171" y="941677"/>
            <a:ext cx="6567829" cy="4708981"/>
          </a:xfrm>
          <a:prstGeom prst="rect">
            <a:avLst/>
          </a:prstGeom>
          <a:noFill/>
        </p:spPr>
        <p:txBody>
          <a:bodyPr wrap="square" rtlCol="0">
            <a:spAutoFit/>
          </a:bodyPr>
          <a:lstStyle/>
          <a:p>
            <a:endParaRPr lang="en-US" sz="2000" dirty="0">
              <a:highlight>
                <a:srgbClr val="FFFF00"/>
              </a:highlight>
              <a:latin typeface="Source Sans Pro" panose="020B0503030403020204" pitchFamily="34" charset="0"/>
              <a:ea typeface="Source Sans Pro" panose="020B0503030403020204" pitchFamily="34" charset="0"/>
            </a:endParaRPr>
          </a:p>
          <a:p>
            <a:endParaRPr lang="en-US" sz="1600" dirty="0">
              <a:latin typeface="Source Sans Pro" panose="020B0503030403020204" pitchFamily="34" charset="0"/>
              <a:ea typeface="Source Sans Pro" panose="020B0503030403020204" pitchFamily="34" charset="0"/>
            </a:endParaRPr>
          </a:p>
          <a:p>
            <a:r>
              <a:rPr lang="en-US" sz="1600" dirty="0">
                <a:latin typeface="Source Sans Pro" panose="020B0503030403020204" pitchFamily="34" charset="0"/>
                <a:ea typeface="Source Sans Pro" panose="020B0503030403020204" pitchFamily="34" charset="0"/>
                <a:hlinkClick r:id="rId4"/>
              </a:rPr>
              <a:t>Building renovation passport </a:t>
            </a:r>
            <a:r>
              <a:rPr lang="en-US" sz="1600" dirty="0">
                <a:latin typeface="Source Sans Pro" panose="020B0503030403020204" pitchFamily="34" charset="0"/>
                <a:ea typeface="Source Sans Pro" panose="020B0503030403020204" pitchFamily="34" charset="0"/>
              </a:rPr>
              <a:t>consists of two parts</a:t>
            </a:r>
          </a:p>
          <a:p>
            <a:r>
              <a:rPr lang="en-US" sz="1600" b="1" dirty="0">
                <a:latin typeface="Source Sans Pro" panose="020B0503030403020204" pitchFamily="34" charset="0"/>
                <a:ea typeface="Source Sans Pro" panose="020B0503030403020204" pitchFamily="34" charset="0"/>
              </a:rPr>
              <a:t>1. Road map </a:t>
            </a:r>
            <a:r>
              <a:rPr lang="en-US" sz="1600" dirty="0">
                <a:latin typeface="Source Sans Pro" panose="020B0503030403020204" pitchFamily="34" charset="0"/>
                <a:ea typeface="Source Sans Pro" panose="020B0503030403020204" pitchFamily="34" charset="0"/>
              </a:rPr>
              <a:t>that provides you with what to do sequentially without lock-in effects </a:t>
            </a:r>
          </a:p>
          <a:p>
            <a:r>
              <a:rPr lang="en-US" sz="1600" b="1" dirty="0">
                <a:latin typeface="Source Sans Pro" panose="020B0503030403020204" pitchFamily="34" charset="0"/>
                <a:ea typeface="Source Sans Pro" panose="020B0503030403020204" pitchFamily="34" charset="0"/>
              </a:rPr>
              <a:t>2. Log-book </a:t>
            </a:r>
            <a:r>
              <a:rPr lang="en-US" sz="1600" dirty="0">
                <a:latin typeface="Source Sans Pro" panose="020B0503030403020204" pitchFamily="34" charset="0"/>
                <a:ea typeface="Source Sans Pro" panose="020B0503030403020204" pitchFamily="34" charset="0"/>
              </a:rPr>
              <a:t>that will have the record of all works done , when and by whom</a:t>
            </a:r>
          </a:p>
          <a:p>
            <a:r>
              <a:rPr lang="en-US" sz="1600" dirty="0">
                <a:latin typeface="Source Sans Pro" panose="020B0503030403020204" pitchFamily="34" charset="0"/>
                <a:ea typeface="Source Sans Pro" panose="020B0503030403020204" pitchFamily="34" charset="0"/>
              </a:rPr>
              <a:t>3.  Allows effective stepped approach to </a:t>
            </a:r>
            <a:r>
              <a:rPr lang="en-US" sz="1600" b="1" dirty="0">
                <a:latin typeface="Source Sans Pro" panose="020B0503030403020204" pitchFamily="34" charset="0"/>
                <a:ea typeface="Source Sans Pro" panose="020B0503030403020204" pitchFamily="34" charset="0"/>
              </a:rPr>
              <a:t>MEPs</a:t>
            </a:r>
          </a:p>
          <a:p>
            <a:endParaRPr lang="en-US"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Work with Industry to develop practical implementable BRP templates. </a:t>
            </a: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Importance of greater level of information given to building owners for their new or refurbished home through standard Home User Manual – simple information to manage your home. </a:t>
            </a: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endParaRPr lang="en-US" sz="1600" dirty="0">
              <a:latin typeface="Source Sans Pro" panose="020B0503030403020204" pitchFamily="34" charset="0"/>
              <a:ea typeface="Source Sans Pro" panose="020B0503030403020204" pitchFamily="34" charset="0"/>
            </a:endParaRPr>
          </a:p>
          <a:p>
            <a:endParaRPr lang="en-US" sz="1600" dirty="0">
              <a:latin typeface="Source Sans Pro" panose="020B0503030403020204" pitchFamily="34" charset="0"/>
              <a:ea typeface="Source Sans Pro" panose="020B0503030403020204" pitchFamily="34" charset="0"/>
            </a:endParaRPr>
          </a:p>
          <a:p>
            <a:endParaRPr lang="en-US" sz="2000" dirty="0">
              <a:latin typeface="Source Sans Pro" panose="020B0503030403020204" pitchFamily="34" charset="0"/>
              <a:ea typeface="Source Sans Pro" panose="020B0503030403020204" pitchFamily="34" charset="0"/>
            </a:endParaRPr>
          </a:p>
          <a:p>
            <a:endParaRPr lang="en-IE" sz="2000" dirty="0">
              <a:latin typeface="Source Sans Pro" panose="020B0503030403020204" pitchFamily="34" charset="0"/>
              <a:ea typeface="Source Sans Pro" panose="020B0503030403020204" pitchFamily="34" charset="0"/>
            </a:endParaRPr>
          </a:p>
        </p:txBody>
      </p:sp>
      <p:pic>
        <p:nvPicPr>
          <p:cNvPr id="2" name="Content Placeholder 4">
            <a:extLst>
              <a:ext uri="{FF2B5EF4-FFF2-40B4-BE49-F238E27FC236}">
                <a16:creationId xmlns:a16="http://schemas.microsoft.com/office/drawing/2014/main" id="{F02810E5-5E30-B8BB-977C-707E93B5D9F7}"/>
              </a:ext>
            </a:extLst>
          </p:cNvPr>
          <p:cNvPicPr>
            <a:picLocks noGrp="1" noChangeAspect="1"/>
          </p:cNvPicPr>
          <p:nvPr>
            <p:ph idx="1"/>
          </p:nvPr>
        </p:nvPicPr>
        <p:blipFill>
          <a:blip r:embed="rId5"/>
          <a:stretch>
            <a:fillRect/>
          </a:stretch>
        </p:blipFill>
        <p:spPr>
          <a:xfrm>
            <a:off x="1" y="1193901"/>
            <a:ext cx="4867016" cy="3583640"/>
          </a:xfrm>
        </p:spPr>
      </p:pic>
      <p:sp>
        <p:nvSpPr>
          <p:cNvPr id="3" name="TextBox 2">
            <a:extLst>
              <a:ext uri="{FF2B5EF4-FFF2-40B4-BE49-F238E27FC236}">
                <a16:creationId xmlns:a16="http://schemas.microsoft.com/office/drawing/2014/main" id="{45D89D71-0113-DB32-432D-3EF01623B048}"/>
              </a:ext>
            </a:extLst>
          </p:cNvPr>
          <p:cNvSpPr txBox="1"/>
          <p:nvPr/>
        </p:nvSpPr>
        <p:spPr>
          <a:xfrm>
            <a:off x="-1" y="4831933"/>
            <a:ext cx="2808515" cy="246221"/>
          </a:xfrm>
          <a:prstGeom prst="rect">
            <a:avLst/>
          </a:prstGeom>
          <a:noFill/>
        </p:spPr>
        <p:txBody>
          <a:bodyPr wrap="square" rtlCol="0">
            <a:spAutoFit/>
          </a:bodyPr>
          <a:lstStyle/>
          <a:p>
            <a:pPr algn="ctr"/>
            <a:r>
              <a:rPr lang="en-US" sz="1000" dirty="0">
                <a:latin typeface="Roboto" panose="02000000000000000000" pitchFamily="2" charset="0"/>
                <a:ea typeface="Roboto" panose="02000000000000000000" pitchFamily="2" charset="0"/>
              </a:rPr>
              <a:t>Long term planning - whole system approach</a:t>
            </a:r>
            <a:endParaRPr lang="en-IE" sz="1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3852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5">
            <a:extLst>
              <a:ext uri="{FF2B5EF4-FFF2-40B4-BE49-F238E27FC236}">
                <a16:creationId xmlns:a16="http://schemas.microsoft.com/office/drawing/2014/main" id="{DA2EB912-CF22-7474-A7D4-8C577F289C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06200"/>
            <a:ext cx="12192000" cy="1066800"/>
          </a:xfrm>
          <a:prstGeom prst="rect">
            <a:avLst/>
          </a:prstGeom>
        </p:spPr>
      </p:pic>
      <p:sp>
        <p:nvSpPr>
          <p:cNvPr id="5" name="Title 3">
            <a:extLst>
              <a:ext uri="{FF2B5EF4-FFF2-40B4-BE49-F238E27FC236}">
                <a16:creationId xmlns:a16="http://schemas.microsoft.com/office/drawing/2014/main" id="{CC2E229C-91DF-2B85-47E3-37864777F960}"/>
              </a:ext>
            </a:extLst>
          </p:cNvPr>
          <p:cNvSpPr txBox="1">
            <a:spLocks/>
          </p:cNvSpPr>
          <p:nvPr/>
        </p:nvSpPr>
        <p:spPr>
          <a:xfrm>
            <a:off x="2808514" y="6342532"/>
            <a:ext cx="8062863" cy="3006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Montserrat" panose="00000500000000000000" pitchFamily="2" charset="0"/>
              </a:rPr>
              <a:t>Definition of  ZEB buildings + GWP limits</a:t>
            </a:r>
          </a:p>
        </p:txBody>
      </p:sp>
      <p:sp>
        <p:nvSpPr>
          <p:cNvPr id="6" name="TextBox 5">
            <a:extLst>
              <a:ext uri="{FF2B5EF4-FFF2-40B4-BE49-F238E27FC236}">
                <a16:creationId xmlns:a16="http://schemas.microsoft.com/office/drawing/2014/main" id="{16BC79AE-6011-766F-4F7D-7E7BC66A8338}"/>
              </a:ext>
            </a:extLst>
          </p:cNvPr>
          <p:cNvSpPr txBox="1"/>
          <p:nvPr/>
        </p:nvSpPr>
        <p:spPr>
          <a:xfrm>
            <a:off x="5243171" y="941677"/>
            <a:ext cx="6567829" cy="6924973"/>
          </a:xfrm>
          <a:prstGeom prst="rect">
            <a:avLst/>
          </a:prstGeom>
          <a:noFill/>
        </p:spPr>
        <p:txBody>
          <a:bodyPr wrap="square" rtlCol="0">
            <a:spAutoFit/>
          </a:bodyPr>
          <a:lstStyle/>
          <a:p>
            <a:endParaRPr lang="en-US" sz="2000" dirty="0">
              <a:highlight>
                <a:srgbClr val="FFFF00"/>
              </a:highlight>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Need to move ahead of the EPBD dates </a:t>
            </a: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Working with RIAI (institute of architects ) to define targets for operation of ZEB buildings</a:t>
            </a: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600" b="1" u="sng" dirty="0">
                <a:latin typeface="Source Sans Pro" panose="020B0503030403020204" pitchFamily="34" charset="0"/>
                <a:ea typeface="Source Sans Pro" panose="020B0503030403020204" pitchFamily="34" charset="0"/>
              </a:rPr>
              <a:t> but</a:t>
            </a:r>
            <a:r>
              <a:rPr lang="en-US" sz="1600" dirty="0">
                <a:latin typeface="Source Sans Pro" panose="020B0503030403020204" pitchFamily="34" charset="0"/>
                <a:ea typeface="Source Sans Pro" panose="020B0503030403020204" pitchFamily="34" charset="0"/>
              </a:rPr>
              <a:t>…..through designing for actual performance rather than for compliance. </a:t>
            </a: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endParaRPr lang="en-US"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IGBC working with Spain and Czechia GBCs to create the data to enable acceleration of EPBD implementation. </a:t>
            </a: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Ensuring that limit values for Embodied Carbon are introduced with disclosure ahead of the deadline of 2028.</a:t>
            </a: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Ireland can now join the leaders France, Denmark, Holland who have already done this.</a:t>
            </a: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endParaRPr lang="en-US" sz="1600" dirty="0">
              <a:latin typeface="Source Sans Pro" panose="020B0503030403020204" pitchFamily="34" charset="0"/>
              <a:ea typeface="Source Sans Pro" panose="020B0503030403020204" pitchFamily="34" charset="0"/>
            </a:endParaRPr>
          </a:p>
          <a:p>
            <a:endParaRPr lang="en-US" sz="1600" dirty="0">
              <a:latin typeface="Source Sans Pro" panose="020B0503030403020204" pitchFamily="34" charset="0"/>
              <a:ea typeface="Source Sans Pro" panose="020B0503030403020204" pitchFamily="34" charset="0"/>
            </a:endParaRPr>
          </a:p>
          <a:p>
            <a:endParaRPr lang="en-US" sz="2000" dirty="0">
              <a:latin typeface="Source Sans Pro" panose="020B0503030403020204" pitchFamily="34" charset="0"/>
              <a:ea typeface="Source Sans Pro" panose="020B0503030403020204" pitchFamily="34" charset="0"/>
            </a:endParaRPr>
          </a:p>
          <a:p>
            <a:endParaRPr lang="en-IE" sz="2000" dirty="0">
              <a:latin typeface="Source Sans Pro" panose="020B0503030403020204" pitchFamily="34" charset="0"/>
              <a:ea typeface="Source Sans Pro" panose="020B0503030403020204" pitchFamily="34" charset="0"/>
            </a:endParaRPr>
          </a:p>
        </p:txBody>
      </p:sp>
      <p:pic>
        <p:nvPicPr>
          <p:cNvPr id="9" name="Picture 8" descr="A group of people standing together&#10;&#10;Description automatically generated">
            <a:extLst>
              <a:ext uri="{FF2B5EF4-FFF2-40B4-BE49-F238E27FC236}">
                <a16:creationId xmlns:a16="http://schemas.microsoft.com/office/drawing/2014/main" id="{4D64DD28-20F5-1967-C51F-D68D50E519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16543"/>
            <a:ext cx="4705036" cy="3128349"/>
          </a:xfrm>
          <a:prstGeom prst="rect">
            <a:avLst/>
          </a:prstGeom>
        </p:spPr>
      </p:pic>
      <p:pic>
        <p:nvPicPr>
          <p:cNvPr id="10" name="Picture 9" descr="A logo with text on it&#10;&#10;Description automatically generated">
            <a:extLst>
              <a:ext uri="{FF2B5EF4-FFF2-40B4-BE49-F238E27FC236}">
                <a16:creationId xmlns:a16="http://schemas.microsoft.com/office/drawing/2014/main" id="{5B37BAF6-CB73-4069-C5A0-73818711DA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322" y="3866147"/>
            <a:ext cx="1939276" cy="1417103"/>
          </a:xfrm>
          <a:prstGeom prst="rect">
            <a:avLst/>
          </a:prstGeom>
        </p:spPr>
      </p:pic>
      <p:pic>
        <p:nvPicPr>
          <p:cNvPr id="11" name="Picture 16" descr="A blue sign with white text and green and red text&#10;&#10;Description automatically generated">
            <a:extLst>
              <a:ext uri="{FF2B5EF4-FFF2-40B4-BE49-F238E27FC236}">
                <a16:creationId xmlns:a16="http://schemas.microsoft.com/office/drawing/2014/main" id="{D58A132B-5C46-B559-C5FB-6781880963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8653" y="4083006"/>
            <a:ext cx="2124463" cy="970019"/>
          </a:xfrm>
          <a:prstGeom prst="rect">
            <a:avLst/>
          </a:prstGeom>
          <a:noFill/>
          <a:ln cap="flat">
            <a:noFill/>
          </a:ln>
        </p:spPr>
      </p:pic>
      <p:sp>
        <p:nvSpPr>
          <p:cNvPr id="2" name="Title 3">
            <a:extLst>
              <a:ext uri="{FF2B5EF4-FFF2-40B4-BE49-F238E27FC236}">
                <a16:creationId xmlns:a16="http://schemas.microsoft.com/office/drawing/2014/main" id="{1988EBD1-8740-2A11-3374-54937308AFB4}"/>
              </a:ext>
            </a:extLst>
          </p:cNvPr>
          <p:cNvSpPr txBox="1">
            <a:spLocks/>
          </p:cNvSpPr>
          <p:nvPr/>
        </p:nvSpPr>
        <p:spPr>
          <a:xfrm>
            <a:off x="5333178" y="640992"/>
            <a:ext cx="8062863" cy="3006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Montserrat" panose="00000500000000000000" pitchFamily="2" charset="0"/>
              </a:rPr>
              <a:t>We are not waiting for Europe!</a:t>
            </a:r>
          </a:p>
        </p:txBody>
      </p:sp>
    </p:spTree>
    <p:extLst>
      <p:ext uri="{BB962C8B-B14F-4D97-AF65-F5344CB8AC3E}">
        <p14:creationId xmlns:p14="http://schemas.microsoft.com/office/powerpoint/2010/main" val="418348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5">
            <a:extLst>
              <a:ext uri="{FF2B5EF4-FFF2-40B4-BE49-F238E27FC236}">
                <a16:creationId xmlns:a16="http://schemas.microsoft.com/office/drawing/2014/main" id="{A9016628-4170-0887-75A6-A9AD7B2F7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01801"/>
            <a:ext cx="12192000" cy="1066800"/>
          </a:xfrm>
          <a:prstGeom prst="rect">
            <a:avLst/>
          </a:prstGeom>
        </p:spPr>
      </p:pic>
      <p:sp>
        <p:nvSpPr>
          <p:cNvPr id="6" name="TextBox 5">
            <a:extLst>
              <a:ext uri="{FF2B5EF4-FFF2-40B4-BE49-F238E27FC236}">
                <a16:creationId xmlns:a16="http://schemas.microsoft.com/office/drawing/2014/main" id="{FB98D78F-7594-8EDF-5582-CD40F2016613}"/>
              </a:ext>
            </a:extLst>
          </p:cNvPr>
          <p:cNvSpPr txBox="1"/>
          <p:nvPr/>
        </p:nvSpPr>
        <p:spPr>
          <a:xfrm>
            <a:off x="4449308" y="6306858"/>
            <a:ext cx="403908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200" i="0" u="none" strike="noStrike" kern="1200" cap="none" spc="0" normalizeH="0" baseline="0" noProof="0" dirty="0">
                <a:ln>
                  <a:noFill/>
                </a:ln>
                <a:solidFill>
                  <a:prstClr val="black"/>
                </a:solidFill>
                <a:effectLst/>
                <a:uLnTx/>
                <a:uFillTx/>
                <a:latin typeface="Montserrat SemiBold" panose="00000700000000000000" pitchFamily="2" charset="0"/>
              </a:rPr>
              <a:t>Whole Life Carbon (GWP)</a:t>
            </a:r>
          </a:p>
        </p:txBody>
      </p:sp>
      <p:sp>
        <p:nvSpPr>
          <p:cNvPr id="2" name="Rectangle 1">
            <a:extLst>
              <a:ext uri="{FF2B5EF4-FFF2-40B4-BE49-F238E27FC236}">
                <a16:creationId xmlns:a16="http://schemas.microsoft.com/office/drawing/2014/main" id="{1C1A1C12-F6CE-BF2D-1816-112C0912E08E}"/>
              </a:ext>
            </a:extLst>
          </p:cNvPr>
          <p:cNvSpPr>
            <a:spLocks noChangeArrowheads="1"/>
          </p:cNvSpPr>
          <p:nvPr/>
        </p:nvSpPr>
        <p:spPr bwMode="auto">
          <a:xfrm>
            <a:off x="10231865" y="5398448"/>
            <a:ext cx="1720748" cy="58477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4D4D4D"/>
                </a:solidFill>
                <a:effectLst/>
                <a:latin typeface="Arial Nova Cond" panose="020B0506020202020204" pitchFamily="34" charset="0"/>
              </a:rPr>
              <a:t>Source: </a:t>
            </a:r>
            <a:r>
              <a:rPr kumimoji="0" lang="en-GB" altLang="en-US" sz="800" b="0" i="0" u="none" strike="noStrike" cap="none" normalizeH="0" baseline="0" dirty="0">
                <a:ln>
                  <a:noFill/>
                </a:ln>
                <a:solidFill>
                  <a:srgbClr val="4D4D4D"/>
                </a:solidFill>
                <a:effectLst/>
                <a:latin typeface="Arial Nova Cond" panose="020B0506020202020204" pitchFamily="34" charset="0"/>
              </a:rPr>
              <a:t>BPIE https://www.bpie.eu/ publication/whole-life-carbon-challenges-and-solutions-for-highly-efficient-and-climate-neutralbuildings/</a:t>
            </a:r>
          </a:p>
        </p:txBody>
      </p:sp>
      <p:grpSp>
        <p:nvGrpSpPr>
          <p:cNvPr id="3" name="Group 2">
            <a:extLst>
              <a:ext uri="{FF2B5EF4-FFF2-40B4-BE49-F238E27FC236}">
                <a16:creationId xmlns:a16="http://schemas.microsoft.com/office/drawing/2014/main" id="{81356B1B-3BBA-3D2C-CD48-36F80FD13D79}"/>
              </a:ext>
            </a:extLst>
          </p:cNvPr>
          <p:cNvGrpSpPr/>
          <p:nvPr/>
        </p:nvGrpSpPr>
        <p:grpSpPr>
          <a:xfrm>
            <a:off x="74943" y="569949"/>
            <a:ext cx="1489437" cy="2209435"/>
            <a:chOff x="771982" y="1624781"/>
            <a:chExt cx="1489437" cy="2209435"/>
          </a:xfrm>
        </p:grpSpPr>
        <p:grpSp>
          <p:nvGrpSpPr>
            <p:cNvPr id="4" name="Group 3">
              <a:extLst>
                <a:ext uri="{FF2B5EF4-FFF2-40B4-BE49-F238E27FC236}">
                  <a16:creationId xmlns:a16="http://schemas.microsoft.com/office/drawing/2014/main" id="{AF15A2A8-7966-471D-FBD8-3A8A4DEEA46E}"/>
                </a:ext>
              </a:extLst>
            </p:cNvPr>
            <p:cNvGrpSpPr/>
            <p:nvPr/>
          </p:nvGrpSpPr>
          <p:grpSpPr>
            <a:xfrm>
              <a:off x="771982" y="1624781"/>
              <a:ext cx="1489437" cy="1869683"/>
              <a:chOff x="771982" y="1624781"/>
              <a:chExt cx="1489437" cy="1869683"/>
            </a:xfrm>
          </p:grpSpPr>
          <p:pic>
            <p:nvPicPr>
              <p:cNvPr id="9" name="Graphic 8" descr="Cloud with solid fill">
                <a:extLst>
                  <a:ext uri="{FF2B5EF4-FFF2-40B4-BE49-F238E27FC236}">
                    <a16:creationId xmlns:a16="http://schemas.microsoft.com/office/drawing/2014/main" id="{AE2A6B46-8A90-6E44-B68C-3A2DF71BA90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4149" y="1624781"/>
                <a:ext cx="1407270" cy="1407270"/>
              </a:xfrm>
              <a:prstGeom prst="rect">
                <a:avLst/>
              </a:prstGeom>
            </p:spPr>
          </p:pic>
          <p:pic>
            <p:nvPicPr>
              <p:cNvPr id="10" name="Graphic 9" descr="Cloud with solid fill">
                <a:extLst>
                  <a:ext uri="{FF2B5EF4-FFF2-40B4-BE49-F238E27FC236}">
                    <a16:creationId xmlns:a16="http://schemas.microsoft.com/office/drawing/2014/main" id="{DB0BCECD-40C7-5137-758F-C8CCDD55D91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1055673">
                <a:off x="771982" y="2087194"/>
                <a:ext cx="1407270" cy="1407270"/>
              </a:xfrm>
              <a:prstGeom prst="rect">
                <a:avLst/>
              </a:prstGeom>
            </p:spPr>
          </p:pic>
        </p:grpSp>
        <p:sp>
          <p:nvSpPr>
            <p:cNvPr id="7" name="TextBox 6">
              <a:extLst>
                <a:ext uri="{FF2B5EF4-FFF2-40B4-BE49-F238E27FC236}">
                  <a16:creationId xmlns:a16="http://schemas.microsoft.com/office/drawing/2014/main" id="{A855A8E6-0CAA-BF97-867C-AA861F43549C}"/>
                </a:ext>
              </a:extLst>
            </p:cNvPr>
            <p:cNvSpPr txBox="1"/>
            <p:nvPr/>
          </p:nvSpPr>
          <p:spPr>
            <a:xfrm>
              <a:off x="1216415" y="2317689"/>
              <a:ext cx="691215" cy="400110"/>
            </a:xfrm>
            <a:prstGeom prst="rect">
              <a:avLst/>
            </a:prstGeom>
            <a:noFill/>
          </p:spPr>
          <p:txBody>
            <a:bodyPr wrap="none" rtlCol="0">
              <a:spAutoFit/>
            </a:bodyPr>
            <a:lstStyle/>
            <a:p>
              <a:r>
                <a:rPr lang="en-IE" sz="2000" dirty="0">
                  <a:solidFill>
                    <a:schemeClr val="bg1"/>
                  </a:solidFill>
                  <a:latin typeface="Century Gothic" panose="020B0502020202020204" pitchFamily="34" charset="0"/>
                </a:rPr>
                <a:t>CO</a:t>
              </a:r>
              <a:r>
                <a:rPr lang="en-IE" sz="1050" b="1" dirty="0">
                  <a:solidFill>
                    <a:schemeClr val="bg1"/>
                  </a:solidFill>
                  <a:latin typeface="Century Gothic" panose="020B0502020202020204" pitchFamily="34" charset="0"/>
                </a:rPr>
                <a:t>2</a:t>
              </a:r>
              <a:endParaRPr lang="en-IE" b="1" dirty="0">
                <a:solidFill>
                  <a:schemeClr val="bg1"/>
                </a:solidFill>
                <a:latin typeface="Century Gothic" panose="020B0502020202020204" pitchFamily="34" charset="0"/>
              </a:endParaRPr>
            </a:p>
          </p:txBody>
        </p:sp>
        <p:cxnSp>
          <p:nvCxnSpPr>
            <p:cNvPr id="8" name="Straight Arrow Connector 7">
              <a:extLst>
                <a:ext uri="{FF2B5EF4-FFF2-40B4-BE49-F238E27FC236}">
                  <a16:creationId xmlns:a16="http://schemas.microsoft.com/office/drawing/2014/main" id="{5768B57E-D89C-8FA8-2AA8-FB643F47EBCE}"/>
                </a:ext>
              </a:extLst>
            </p:cNvPr>
            <p:cNvCxnSpPr>
              <a:cxnSpLocks/>
            </p:cNvCxnSpPr>
            <p:nvPr/>
          </p:nvCxnSpPr>
          <p:spPr>
            <a:xfrm>
              <a:off x="1557146" y="2876550"/>
              <a:ext cx="0" cy="957666"/>
            </a:xfrm>
            <a:prstGeom prst="straightConnector1">
              <a:avLst/>
            </a:prstGeom>
            <a:ln w="38100">
              <a:solidFill>
                <a:srgbClr val="D84426"/>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7E5F582A-C6F7-F0DD-B67A-A760C7C03FC7}"/>
              </a:ext>
            </a:extLst>
          </p:cNvPr>
          <p:cNvGrpSpPr/>
          <p:nvPr/>
        </p:nvGrpSpPr>
        <p:grpSpPr>
          <a:xfrm>
            <a:off x="5435431" y="569949"/>
            <a:ext cx="1489437" cy="2209435"/>
            <a:chOff x="771982" y="1624781"/>
            <a:chExt cx="1489437" cy="2209435"/>
          </a:xfrm>
        </p:grpSpPr>
        <p:grpSp>
          <p:nvGrpSpPr>
            <p:cNvPr id="12" name="Group 11">
              <a:extLst>
                <a:ext uri="{FF2B5EF4-FFF2-40B4-BE49-F238E27FC236}">
                  <a16:creationId xmlns:a16="http://schemas.microsoft.com/office/drawing/2014/main" id="{F8179B7C-6176-6FCE-9429-BBBB5E34A75C}"/>
                </a:ext>
              </a:extLst>
            </p:cNvPr>
            <p:cNvGrpSpPr/>
            <p:nvPr/>
          </p:nvGrpSpPr>
          <p:grpSpPr>
            <a:xfrm>
              <a:off x="771982" y="1624781"/>
              <a:ext cx="1489437" cy="1869683"/>
              <a:chOff x="771982" y="1624781"/>
              <a:chExt cx="1489437" cy="1869683"/>
            </a:xfrm>
          </p:grpSpPr>
          <p:pic>
            <p:nvPicPr>
              <p:cNvPr id="15" name="Graphic 14" descr="Cloud with solid fill">
                <a:extLst>
                  <a:ext uri="{FF2B5EF4-FFF2-40B4-BE49-F238E27FC236}">
                    <a16:creationId xmlns:a16="http://schemas.microsoft.com/office/drawing/2014/main" id="{CB918A40-8933-A3E5-9B32-A59FD2076CA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4149" y="1624781"/>
                <a:ext cx="1407270" cy="1407270"/>
              </a:xfrm>
              <a:prstGeom prst="rect">
                <a:avLst/>
              </a:prstGeom>
            </p:spPr>
          </p:pic>
          <p:pic>
            <p:nvPicPr>
              <p:cNvPr id="16" name="Graphic 15" descr="Cloud with solid fill">
                <a:extLst>
                  <a:ext uri="{FF2B5EF4-FFF2-40B4-BE49-F238E27FC236}">
                    <a16:creationId xmlns:a16="http://schemas.microsoft.com/office/drawing/2014/main" id="{995D846A-D829-1313-F2F0-2D7AC1B0060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1055673">
                <a:off x="771982" y="2087194"/>
                <a:ext cx="1407270" cy="1407270"/>
              </a:xfrm>
              <a:prstGeom prst="rect">
                <a:avLst/>
              </a:prstGeom>
            </p:spPr>
          </p:pic>
        </p:grpSp>
        <p:sp>
          <p:nvSpPr>
            <p:cNvPr id="13" name="TextBox 12">
              <a:extLst>
                <a:ext uri="{FF2B5EF4-FFF2-40B4-BE49-F238E27FC236}">
                  <a16:creationId xmlns:a16="http://schemas.microsoft.com/office/drawing/2014/main" id="{35CE2DF5-75B4-A707-B025-BB255ED1FA3E}"/>
                </a:ext>
              </a:extLst>
            </p:cNvPr>
            <p:cNvSpPr txBox="1"/>
            <p:nvPr/>
          </p:nvSpPr>
          <p:spPr>
            <a:xfrm>
              <a:off x="1216415" y="2317689"/>
              <a:ext cx="691215" cy="400110"/>
            </a:xfrm>
            <a:prstGeom prst="rect">
              <a:avLst/>
            </a:prstGeom>
            <a:noFill/>
          </p:spPr>
          <p:txBody>
            <a:bodyPr wrap="none" rtlCol="0">
              <a:spAutoFit/>
            </a:bodyPr>
            <a:lstStyle/>
            <a:p>
              <a:r>
                <a:rPr lang="en-IE" sz="2000" dirty="0">
                  <a:solidFill>
                    <a:schemeClr val="bg1"/>
                  </a:solidFill>
                  <a:latin typeface="Century Gothic" panose="020B0502020202020204" pitchFamily="34" charset="0"/>
                </a:rPr>
                <a:t>CO</a:t>
              </a:r>
              <a:r>
                <a:rPr lang="en-IE" sz="1050" b="1" dirty="0">
                  <a:solidFill>
                    <a:schemeClr val="bg1"/>
                  </a:solidFill>
                  <a:latin typeface="Century Gothic" panose="020B0502020202020204" pitchFamily="34" charset="0"/>
                </a:rPr>
                <a:t>2</a:t>
              </a:r>
              <a:endParaRPr lang="en-IE" b="1" dirty="0">
                <a:solidFill>
                  <a:schemeClr val="bg1"/>
                </a:solidFill>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DC807145-38F9-7EBC-44EA-C602CA5689FE}"/>
                </a:ext>
              </a:extLst>
            </p:cNvPr>
            <p:cNvCxnSpPr>
              <a:cxnSpLocks/>
            </p:cNvCxnSpPr>
            <p:nvPr/>
          </p:nvCxnSpPr>
          <p:spPr>
            <a:xfrm>
              <a:off x="1557146" y="2876550"/>
              <a:ext cx="0" cy="957666"/>
            </a:xfrm>
            <a:prstGeom prst="straightConnector1">
              <a:avLst/>
            </a:prstGeom>
            <a:ln w="38100">
              <a:solidFill>
                <a:srgbClr val="FCB028"/>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91071E0-752F-1398-5314-8A4B8390E1B8}"/>
              </a:ext>
            </a:extLst>
          </p:cNvPr>
          <p:cNvGrpSpPr/>
          <p:nvPr/>
        </p:nvGrpSpPr>
        <p:grpSpPr>
          <a:xfrm>
            <a:off x="2239937" y="569949"/>
            <a:ext cx="1489437" cy="2209435"/>
            <a:chOff x="771982" y="1624781"/>
            <a:chExt cx="1489437" cy="2209435"/>
          </a:xfrm>
        </p:grpSpPr>
        <p:grpSp>
          <p:nvGrpSpPr>
            <p:cNvPr id="18" name="Group 17">
              <a:extLst>
                <a:ext uri="{FF2B5EF4-FFF2-40B4-BE49-F238E27FC236}">
                  <a16:creationId xmlns:a16="http://schemas.microsoft.com/office/drawing/2014/main" id="{4C19131E-C25A-66FE-F0BA-6FF2A115B394}"/>
                </a:ext>
              </a:extLst>
            </p:cNvPr>
            <p:cNvGrpSpPr/>
            <p:nvPr/>
          </p:nvGrpSpPr>
          <p:grpSpPr>
            <a:xfrm>
              <a:off x="771982" y="1624781"/>
              <a:ext cx="1489437" cy="1869683"/>
              <a:chOff x="771982" y="1624781"/>
              <a:chExt cx="1489437" cy="1869683"/>
            </a:xfrm>
          </p:grpSpPr>
          <p:pic>
            <p:nvPicPr>
              <p:cNvPr id="21" name="Graphic 20" descr="Cloud with solid fill">
                <a:extLst>
                  <a:ext uri="{FF2B5EF4-FFF2-40B4-BE49-F238E27FC236}">
                    <a16:creationId xmlns:a16="http://schemas.microsoft.com/office/drawing/2014/main" id="{25415311-D353-48B9-DFDF-B4135C16B94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4149" y="1624781"/>
                <a:ext cx="1407270" cy="1407270"/>
              </a:xfrm>
              <a:prstGeom prst="rect">
                <a:avLst/>
              </a:prstGeom>
            </p:spPr>
          </p:pic>
          <p:pic>
            <p:nvPicPr>
              <p:cNvPr id="22" name="Graphic 21" descr="Cloud with solid fill">
                <a:extLst>
                  <a:ext uri="{FF2B5EF4-FFF2-40B4-BE49-F238E27FC236}">
                    <a16:creationId xmlns:a16="http://schemas.microsoft.com/office/drawing/2014/main" id="{C0B890E8-6325-CFB5-6CC7-1D0C3AD4BA0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1055673">
                <a:off x="771982" y="2087194"/>
                <a:ext cx="1407270" cy="1407270"/>
              </a:xfrm>
              <a:prstGeom prst="rect">
                <a:avLst/>
              </a:prstGeom>
            </p:spPr>
          </p:pic>
        </p:grpSp>
        <p:sp>
          <p:nvSpPr>
            <p:cNvPr id="19" name="TextBox 18">
              <a:extLst>
                <a:ext uri="{FF2B5EF4-FFF2-40B4-BE49-F238E27FC236}">
                  <a16:creationId xmlns:a16="http://schemas.microsoft.com/office/drawing/2014/main" id="{2EC79405-947E-C585-622F-DC7A96F13E41}"/>
                </a:ext>
              </a:extLst>
            </p:cNvPr>
            <p:cNvSpPr txBox="1"/>
            <p:nvPr/>
          </p:nvSpPr>
          <p:spPr>
            <a:xfrm>
              <a:off x="1216415" y="2317689"/>
              <a:ext cx="691215" cy="400110"/>
            </a:xfrm>
            <a:prstGeom prst="rect">
              <a:avLst/>
            </a:prstGeom>
            <a:noFill/>
          </p:spPr>
          <p:txBody>
            <a:bodyPr wrap="none" rtlCol="0">
              <a:spAutoFit/>
            </a:bodyPr>
            <a:lstStyle/>
            <a:p>
              <a:r>
                <a:rPr lang="en-IE" sz="2000" dirty="0">
                  <a:solidFill>
                    <a:schemeClr val="bg1"/>
                  </a:solidFill>
                  <a:latin typeface="Century Gothic" panose="020B0502020202020204" pitchFamily="34" charset="0"/>
                </a:rPr>
                <a:t>CO</a:t>
              </a:r>
              <a:r>
                <a:rPr lang="en-IE" sz="1050" b="1" dirty="0">
                  <a:solidFill>
                    <a:schemeClr val="bg1"/>
                  </a:solidFill>
                  <a:latin typeface="Century Gothic" panose="020B0502020202020204" pitchFamily="34" charset="0"/>
                </a:rPr>
                <a:t>2</a:t>
              </a:r>
              <a:endParaRPr lang="en-IE" b="1" dirty="0">
                <a:solidFill>
                  <a:schemeClr val="bg1"/>
                </a:solidFill>
                <a:latin typeface="Century Gothic" panose="020B0502020202020204" pitchFamily="34" charset="0"/>
              </a:endParaRPr>
            </a:p>
          </p:txBody>
        </p:sp>
        <p:cxnSp>
          <p:nvCxnSpPr>
            <p:cNvPr id="20" name="Straight Arrow Connector 19">
              <a:extLst>
                <a:ext uri="{FF2B5EF4-FFF2-40B4-BE49-F238E27FC236}">
                  <a16:creationId xmlns:a16="http://schemas.microsoft.com/office/drawing/2014/main" id="{D2FB0C78-48D2-EC6B-14F5-73B5E66AD046}"/>
                </a:ext>
              </a:extLst>
            </p:cNvPr>
            <p:cNvCxnSpPr>
              <a:cxnSpLocks/>
            </p:cNvCxnSpPr>
            <p:nvPr/>
          </p:nvCxnSpPr>
          <p:spPr>
            <a:xfrm>
              <a:off x="1557146" y="2876550"/>
              <a:ext cx="0" cy="957666"/>
            </a:xfrm>
            <a:prstGeom prst="straightConnector1">
              <a:avLst/>
            </a:prstGeom>
            <a:ln w="38100">
              <a:solidFill>
                <a:srgbClr val="D84426"/>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8CFF1BA-EF43-69EF-C7FC-AE992B34E467}"/>
              </a:ext>
            </a:extLst>
          </p:cNvPr>
          <p:cNvGrpSpPr/>
          <p:nvPr/>
        </p:nvGrpSpPr>
        <p:grpSpPr>
          <a:xfrm>
            <a:off x="9337175" y="536611"/>
            <a:ext cx="1489437" cy="2209435"/>
            <a:chOff x="771982" y="1624781"/>
            <a:chExt cx="1489437" cy="2209435"/>
          </a:xfrm>
        </p:grpSpPr>
        <p:grpSp>
          <p:nvGrpSpPr>
            <p:cNvPr id="24" name="Group 23">
              <a:extLst>
                <a:ext uri="{FF2B5EF4-FFF2-40B4-BE49-F238E27FC236}">
                  <a16:creationId xmlns:a16="http://schemas.microsoft.com/office/drawing/2014/main" id="{67AADCF0-0D3D-BD59-16AA-3B523144E219}"/>
                </a:ext>
              </a:extLst>
            </p:cNvPr>
            <p:cNvGrpSpPr/>
            <p:nvPr/>
          </p:nvGrpSpPr>
          <p:grpSpPr>
            <a:xfrm>
              <a:off x="771982" y="1624781"/>
              <a:ext cx="1489437" cy="1869683"/>
              <a:chOff x="771982" y="1624781"/>
              <a:chExt cx="1489437" cy="1869683"/>
            </a:xfrm>
          </p:grpSpPr>
          <p:pic>
            <p:nvPicPr>
              <p:cNvPr id="27" name="Graphic 26" descr="Cloud with solid fill">
                <a:extLst>
                  <a:ext uri="{FF2B5EF4-FFF2-40B4-BE49-F238E27FC236}">
                    <a16:creationId xmlns:a16="http://schemas.microsoft.com/office/drawing/2014/main" id="{631FE9AA-7CF4-8342-74ED-FB6E3794B06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4149" y="1624781"/>
                <a:ext cx="1407270" cy="1407270"/>
              </a:xfrm>
              <a:prstGeom prst="rect">
                <a:avLst/>
              </a:prstGeom>
            </p:spPr>
          </p:pic>
          <p:pic>
            <p:nvPicPr>
              <p:cNvPr id="28" name="Graphic 27" descr="Cloud with solid fill">
                <a:extLst>
                  <a:ext uri="{FF2B5EF4-FFF2-40B4-BE49-F238E27FC236}">
                    <a16:creationId xmlns:a16="http://schemas.microsoft.com/office/drawing/2014/main" id="{436D7909-1ADE-CB1D-FE9C-3C5C089DF9B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1055673">
                <a:off x="771982" y="2087194"/>
                <a:ext cx="1407270" cy="1407270"/>
              </a:xfrm>
              <a:prstGeom prst="rect">
                <a:avLst/>
              </a:prstGeom>
            </p:spPr>
          </p:pic>
        </p:grpSp>
        <p:sp>
          <p:nvSpPr>
            <p:cNvPr id="25" name="TextBox 24">
              <a:extLst>
                <a:ext uri="{FF2B5EF4-FFF2-40B4-BE49-F238E27FC236}">
                  <a16:creationId xmlns:a16="http://schemas.microsoft.com/office/drawing/2014/main" id="{1E61DE4D-47AF-50C6-4FAA-FDD8396E0F6C}"/>
                </a:ext>
              </a:extLst>
            </p:cNvPr>
            <p:cNvSpPr txBox="1"/>
            <p:nvPr/>
          </p:nvSpPr>
          <p:spPr>
            <a:xfrm>
              <a:off x="1216415" y="2317689"/>
              <a:ext cx="691215" cy="400110"/>
            </a:xfrm>
            <a:prstGeom prst="rect">
              <a:avLst/>
            </a:prstGeom>
            <a:noFill/>
          </p:spPr>
          <p:txBody>
            <a:bodyPr wrap="none" rtlCol="0">
              <a:spAutoFit/>
            </a:bodyPr>
            <a:lstStyle/>
            <a:p>
              <a:r>
                <a:rPr lang="en-IE" sz="2000" dirty="0">
                  <a:solidFill>
                    <a:schemeClr val="bg1"/>
                  </a:solidFill>
                  <a:latin typeface="Century Gothic" panose="020B0502020202020204" pitchFamily="34" charset="0"/>
                </a:rPr>
                <a:t>CO</a:t>
              </a:r>
              <a:r>
                <a:rPr lang="en-IE" sz="1050" b="1" dirty="0">
                  <a:solidFill>
                    <a:schemeClr val="bg1"/>
                  </a:solidFill>
                  <a:latin typeface="Century Gothic" panose="020B0502020202020204" pitchFamily="34" charset="0"/>
                </a:rPr>
                <a:t>2</a:t>
              </a:r>
              <a:endParaRPr lang="en-IE" b="1" dirty="0">
                <a:solidFill>
                  <a:schemeClr val="bg1"/>
                </a:solidFill>
                <a:latin typeface="Century Gothic" panose="020B0502020202020204" pitchFamily="34" charset="0"/>
              </a:endParaRPr>
            </a:p>
          </p:txBody>
        </p:sp>
        <p:cxnSp>
          <p:nvCxnSpPr>
            <p:cNvPr id="26" name="Straight Arrow Connector 25">
              <a:extLst>
                <a:ext uri="{FF2B5EF4-FFF2-40B4-BE49-F238E27FC236}">
                  <a16:creationId xmlns:a16="http://schemas.microsoft.com/office/drawing/2014/main" id="{EBCF2975-B5B4-6184-A957-860D0BB3CEF6}"/>
                </a:ext>
              </a:extLst>
            </p:cNvPr>
            <p:cNvCxnSpPr>
              <a:cxnSpLocks/>
            </p:cNvCxnSpPr>
            <p:nvPr/>
          </p:nvCxnSpPr>
          <p:spPr>
            <a:xfrm>
              <a:off x="1557146" y="2876550"/>
              <a:ext cx="0" cy="957666"/>
            </a:xfrm>
            <a:prstGeom prst="straightConnector1">
              <a:avLst/>
            </a:prstGeom>
            <a:ln w="38100">
              <a:solidFill>
                <a:srgbClr val="D84426"/>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BDF0BBA-C520-EF32-339F-AF9B20198553}"/>
              </a:ext>
            </a:extLst>
          </p:cNvPr>
          <p:cNvGrpSpPr/>
          <p:nvPr/>
        </p:nvGrpSpPr>
        <p:grpSpPr>
          <a:xfrm>
            <a:off x="7102613" y="569949"/>
            <a:ext cx="1489437" cy="2209435"/>
            <a:chOff x="771982" y="1624781"/>
            <a:chExt cx="1489437" cy="2209435"/>
          </a:xfrm>
        </p:grpSpPr>
        <p:grpSp>
          <p:nvGrpSpPr>
            <p:cNvPr id="35" name="Group 34">
              <a:extLst>
                <a:ext uri="{FF2B5EF4-FFF2-40B4-BE49-F238E27FC236}">
                  <a16:creationId xmlns:a16="http://schemas.microsoft.com/office/drawing/2014/main" id="{B28134A7-9DBF-4F86-D42A-F68C055179A2}"/>
                </a:ext>
              </a:extLst>
            </p:cNvPr>
            <p:cNvGrpSpPr/>
            <p:nvPr/>
          </p:nvGrpSpPr>
          <p:grpSpPr>
            <a:xfrm>
              <a:off x="771982" y="1624781"/>
              <a:ext cx="1489437" cy="1869683"/>
              <a:chOff x="771982" y="1624781"/>
              <a:chExt cx="1489437" cy="1869683"/>
            </a:xfrm>
          </p:grpSpPr>
          <p:pic>
            <p:nvPicPr>
              <p:cNvPr id="44" name="Graphic 43" descr="Cloud with solid fill">
                <a:extLst>
                  <a:ext uri="{FF2B5EF4-FFF2-40B4-BE49-F238E27FC236}">
                    <a16:creationId xmlns:a16="http://schemas.microsoft.com/office/drawing/2014/main" id="{E7B99A13-B675-C59E-642D-08A2B7E30B0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4149" y="1624781"/>
                <a:ext cx="1407270" cy="1407270"/>
              </a:xfrm>
              <a:prstGeom prst="rect">
                <a:avLst/>
              </a:prstGeom>
            </p:spPr>
          </p:pic>
          <p:pic>
            <p:nvPicPr>
              <p:cNvPr id="45" name="Graphic 44" descr="Cloud with solid fill">
                <a:extLst>
                  <a:ext uri="{FF2B5EF4-FFF2-40B4-BE49-F238E27FC236}">
                    <a16:creationId xmlns:a16="http://schemas.microsoft.com/office/drawing/2014/main" id="{C9F0F748-58D5-6E9D-8F43-E4EEC9AD45A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1055673">
                <a:off x="771982" y="2087194"/>
                <a:ext cx="1407270" cy="1407270"/>
              </a:xfrm>
              <a:prstGeom prst="rect">
                <a:avLst/>
              </a:prstGeom>
            </p:spPr>
          </p:pic>
        </p:grpSp>
        <p:sp>
          <p:nvSpPr>
            <p:cNvPr id="36" name="TextBox 35">
              <a:extLst>
                <a:ext uri="{FF2B5EF4-FFF2-40B4-BE49-F238E27FC236}">
                  <a16:creationId xmlns:a16="http://schemas.microsoft.com/office/drawing/2014/main" id="{5E936D59-DC2A-98D3-5976-D0206113E081}"/>
                </a:ext>
              </a:extLst>
            </p:cNvPr>
            <p:cNvSpPr txBox="1"/>
            <p:nvPr/>
          </p:nvSpPr>
          <p:spPr>
            <a:xfrm>
              <a:off x="1216415" y="2317689"/>
              <a:ext cx="691215" cy="400110"/>
            </a:xfrm>
            <a:prstGeom prst="rect">
              <a:avLst/>
            </a:prstGeom>
            <a:noFill/>
          </p:spPr>
          <p:txBody>
            <a:bodyPr wrap="none" rtlCol="0">
              <a:spAutoFit/>
            </a:bodyPr>
            <a:lstStyle/>
            <a:p>
              <a:r>
                <a:rPr lang="en-IE" sz="2000" dirty="0">
                  <a:solidFill>
                    <a:schemeClr val="bg1"/>
                  </a:solidFill>
                  <a:latin typeface="Century Gothic" panose="020B0502020202020204" pitchFamily="34" charset="0"/>
                </a:rPr>
                <a:t>CO</a:t>
              </a:r>
              <a:r>
                <a:rPr lang="en-IE" sz="1050" b="1" dirty="0">
                  <a:solidFill>
                    <a:schemeClr val="bg1"/>
                  </a:solidFill>
                  <a:latin typeface="Century Gothic" panose="020B0502020202020204" pitchFamily="34" charset="0"/>
                </a:rPr>
                <a:t>2</a:t>
              </a:r>
              <a:endParaRPr lang="en-IE" b="1" dirty="0">
                <a:solidFill>
                  <a:schemeClr val="bg1"/>
                </a:solidFill>
                <a:latin typeface="Century Gothic" panose="020B0502020202020204" pitchFamily="34" charset="0"/>
              </a:endParaRPr>
            </a:p>
          </p:txBody>
        </p:sp>
        <p:cxnSp>
          <p:nvCxnSpPr>
            <p:cNvPr id="40" name="Straight Arrow Connector 39">
              <a:extLst>
                <a:ext uri="{FF2B5EF4-FFF2-40B4-BE49-F238E27FC236}">
                  <a16:creationId xmlns:a16="http://schemas.microsoft.com/office/drawing/2014/main" id="{E25C5229-0B28-E596-4B79-182F9CA612F7}"/>
                </a:ext>
              </a:extLst>
            </p:cNvPr>
            <p:cNvCxnSpPr>
              <a:cxnSpLocks/>
            </p:cNvCxnSpPr>
            <p:nvPr/>
          </p:nvCxnSpPr>
          <p:spPr>
            <a:xfrm>
              <a:off x="1557146" y="2876550"/>
              <a:ext cx="0" cy="957666"/>
            </a:xfrm>
            <a:prstGeom prst="straightConnector1">
              <a:avLst/>
            </a:prstGeom>
            <a:ln w="38100">
              <a:solidFill>
                <a:srgbClr val="D84426"/>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5F61D552-5DC6-DFB4-7053-35F8316BFB41}"/>
              </a:ext>
            </a:extLst>
          </p:cNvPr>
          <p:cNvSpPr txBox="1"/>
          <p:nvPr/>
        </p:nvSpPr>
        <p:spPr>
          <a:xfrm>
            <a:off x="841113" y="2399139"/>
            <a:ext cx="1167307" cy="400110"/>
          </a:xfrm>
          <a:prstGeom prst="rect">
            <a:avLst/>
          </a:prstGeom>
          <a:noFill/>
        </p:spPr>
        <p:txBody>
          <a:bodyPr wrap="none" rtlCol="0">
            <a:spAutoFit/>
          </a:bodyPr>
          <a:lstStyle/>
          <a:p>
            <a:r>
              <a:rPr lang="en-IE" sz="2000" b="1" dirty="0">
                <a:solidFill>
                  <a:schemeClr val="tx1">
                    <a:lumMod val="85000"/>
                    <a:lumOff val="15000"/>
                  </a:schemeClr>
                </a:solidFill>
                <a:latin typeface="Century Gothic" panose="020B0502020202020204" pitchFamily="34" charset="0"/>
              </a:rPr>
              <a:t>Product</a:t>
            </a:r>
            <a:endParaRPr lang="en-IE" b="1" dirty="0">
              <a:solidFill>
                <a:schemeClr val="tx1">
                  <a:lumMod val="85000"/>
                  <a:lumOff val="15000"/>
                </a:schemeClr>
              </a:solidFill>
              <a:latin typeface="Century Gothic" panose="020B0502020202020204" pitchFamily="34" charset="0"/>
            </a:endParaRPr>
          </a:p>
        </p:txBody>
      </p:sp>
      <p:sp>
        <p:nvSpPr>
          <p:cNvPr id="47" name="TextBox 46">
            <a:extLst>
              <a:ext uri="{FF2B5EF4-FFF2-40B4-BE49-F238E27FC236}">
                <a16:creationId xmlns:a16="http://schemas.microsoft.com/office/drawing/2014/main" id="{FF4C9CA3-1D5F-72CD-049B-773F2F3DEF17}"/>
              </a:ext>
            </a:extLst>
          </p:cNvPr>
          <p:cNvSpPr txBox="1"/>
          <p:nvPr/>
        </p:nvSpPr>
        <p:spPr>
          <a:xfrm>
            <a:off x="3152599" y="2401891"/>
            <a:ext cx="1766830" cy="400110"/>
          </a:xfrm>
          <a:prstGeom prst="rect">
            <a:avLst/>
          </a:prstGeom>
          <a:noFill/>
        </p:spPr>
        <p:txBody>
          <a:bodyPr wrap="none" rtlCol="0">
            <a:spAutoFit/>
          </a:bodyPr>
          <a:lstStyle/>
          <a:p>
            <a:r>
              <a:rPr lang="en-IE" sz="2000" b="1" dirty="0">
                <a:solidFill>
                  <a:schemeClr val="tx1">
                    <a:lumMod val="85000"/>
                    <a:lumOff val="15000"/>
                  </a:schemeClr>
                </a:solidFill>
                <a:latin typeface="Century Gothic" panose="020B0502020202020204" pitchFamily="34" charset="0"/>
              </a:rPr>
              <a:t>Construction</a:t>
            </a:r>
            <a:endParaRPr lang="en-IE" b="1" dirty="0">
              <a:solidFill>
                <a:schemeClr val="tx1">
                  <a:lumMod val="85000"/>
                  <a:lumOff val="1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id="{1086B7D6-A03F-D5F0-8802-E9EA690C94DF}"/>
              </a:ext>
            </a:extLst>
          </p:cNvPr>
          <p:cNvSpPr txBox="1"/>
          <p:nvPr/>
        </p:nvSpPr>
        <p:spPr>
          <a:xfrm>
            <a:off x="6354665" y="2381211"/>
            <a:ext cx="623889" cy="400110"/>
          </a:xfrm>
          <a:prstGeom prst="rect">
            <a:avLst/>
          </a:prstGeom>
          <a:noFill/>
        </p:spPr>
        <p:txBody>
          <a:bodyPr wrap="none" rtlCol="0">
            <a:spAutoFit/>
          </a:bodyPr>
          <a:lstStyle/>
          <a:p>
            <a:r>
              <a:rPr lang="en-IE" sz="2000" b="1" dirty="0">
                <a:solidFill>
                  <a:schemeClr val="tx1">
                    <a:lumMod val="85000"/>
                    <a:lumOff val="15000"/>
                  </a:schemeClr>
                </a:solidFill>
                <a:latin typeface="Century Gothic" panose="020B0502020202020204" pitchFamily="34" charset="0"/>
              </a:rPr>
              <a:t>Use</a:t>
            </a:r>
            <a:endParaRPr lang="en-IE" b="1" dirty="0">
              <a:solidFill>
                <a:schemeClr val="tx1">
                  <a:lumMod val="85000"/>
                  <a:lumOff val="15000"/>
                </a:schemeClr>
              </a:solidFill>
              <a:latin typeface="Century Gothic" panose="020B0502020202020204" pitchFamily="34" charset="0"/>
            </a:endParaRPr>
          </a:p>
        </p:txBody>
      </p:sp>
      <p:sp>
        <p:nvSpPr>
          <p:cNvPr id="49" name="TextBox 48">
            <a:extLst>
              <a:ext uri="{FF2B5EF4-FFF2-40B4-BE49-F238E27FC236}">
                <a16:creationId xmlns:a16="http://schemas.microsoft.com/office/drawing/2014/main" id="{C7652102-B8FB-9A4A-B9BA-6F74BBDE577B}"/>
              </a:ext>
            </a:extLst>
          </p:cNvPr>
          <p:cNvSpPr txBox="1"/>
          <p:nvPr/>
        </p:nvSpPr>
        <p:spPr>
          <a:xfrm>
            <a:off x="10287204" y="2371267"/>
            <a:ext cx="1430200" cy="400110"/>
          </a:xfrm>
          <a:prstGeom prst="rect">
            <a:avLst/>
          </a:prstGeom>
          <a:noFill/>
        </p:spPr>
        <p:txBody>
          <a:bodyPr wrap="none" rtlCol="0">
            <a:spAutoFit/>
          </a:bodyPr>
          <a:lstStyle/>
          <a:p>
            <a:r>
              <a:rPr lang="en-IE" sz="2000" b="1" dirty="0">
                <a:solidFill>
                  <a:schemeClr val="tx1">
                    <a:lumMod val="85000"/>
                    <a:lumOff val="15000"/>
                  </a:schemeClr>
                </a:solidFill>
                <a:latin typeface="Century Gothic" panose="020B0502020202020204" pitchFamily="34" charset="0"/>
              </a:rPr>
              <a:t>End of Life</a:t>
            </a:r>
            <a:endParaRPr lang="en-IE" b="1" dirty="0">
              <a:solidFill>
                <a:schemeClr val="tx1">
                  <a:lumMod val="85000"/>
                  <a:lumOff val="15000"/>
                </a:schemeClr>
              </a:solidFill>
              <a:latin typeface="Century Gothic" panose="020B0502020202020204" pitchFamily="34" charset="0"/>
            </a:endParaRPr>
          </a:p>
        </p:txBody>
      </p:sp>
      <p:sp>
        <p:nvSpPr>
          <p:cNvPr id="50" name="TextBox 49">
            <a:extLst>
              <a:ext uri="{FF2B5EF4-FFF2-40B4-BE49-F238E27FC236}">
                <a16:creationId xmlns:a16="http://schemas.microsoft.com/office/drawing/2014/main" id="{3A74332A-1FFD-4931-FE65-465459659648}"/>
              </a:ext>
            </a:extLst>
          </p:cNvPr>
          <p:cNvSpPr txBox="1"/>
          <p:nvPr/>
        </p:nvSpPr>
        <p:spPr>
          <a:xfrm>
            <a:off x="-26237" y="2759120"/>
            <a:ext cx="1972015" cy="646331"/>
          </a:xfrm>
          <a:prstGeom prst="rect">
            <a:avLst/>
          </a:prstGeom>
          <a:noFill/>
        </p:spPr>
        <p:txBody>
          <a:bodyPr wrap="none" rtlCol="0">
            <a:spAutoFit/>
          </a:bodyPr>
          <a:lstStyle/>
          <a:p>
            <a:pPr algn="r"/>
            <a:r>
              <a:rPr lang="en-IE" sz="1100" dirty="0">
                <a:solidFill>
                  <a:schemeClr val="tx1">
                    <a:lumMod val="85000"/>
                    <a:lumOff val="15000"/>
                  </a:schemeClr>
                </a:solidFill>
                <a:latin typeface="Century Gothic" panose="020B0502020202020204" pitchFamily="34" charset="0"/>
              </a:rPr>
              <a:t>Raw material supply</a:t>
            </a:r>
          </a:p>
          <a:p>
            <a:pPr algn="r"/>
            <a:r>
              <a:rPr lang="en-IE" sz="1100" dirty="0">
                <a:solidFill>
                  <a:schemeClr val="tx1">
                    <a:lumMod val="85000"/>
                    <a:lumOff val="15000"/>
                  </a:schemeClr>
                </a:solidFill>
                <a:latin typeface="Century Gothic" panose="020B0502020202020204" pitchFamily="34" charset="0"/>
              </a:rPr>
              <a:t>Manufacturing</a:t>
            </a:r>
          </a:p>
          <a:p>
            <a:endParaRPr lang="en-IE" sz="1400" dirty="0">
              <a:solidFill>
                <a:schemeClr val="tx1">
                  <a:lumMod val="85000"/>
                  <a:lumOff val="15000"/>
                </a:schemeClr>
              </a:solidFill>
              <a:latin typeface="Century Gothic" panose="020B0502020202020204" pitchFamily="34" charset="0"/>
            </a:endParaRPr>
          </a:p>
        </p:txBody>
      </p:sp>
      <p:sp>
        <p:nvSpPr>
          <p:cNvPr id="51" name="TextBox 50">
            <a:extLst>
              <a:ext uri="{FF2B5EF4-FFF2-40B4-BE49-F238E27FC236}">
                <a16:creationId xmlns:a16="http://schemas.microsoft.com/office/drawing/2014/main" id="{E91B093A-6A3A-DD20-9E36-E7C6C6E9EB10}"/>
              </a:ext>
            </a:extLst>
          </p:cNvPr>
          <p:cNvSpPr txBox="1"/>
          <p:nvPr/>
        </p:nvSpPr>
        <p:spPr>
          <a:xfrm>
            <a:off x="3356153" y="2778266"/>
            <a:ext cx="1520031" cy="646331"/>
          </a:xfrm>
          <a:prstGeom prst="rect">
            <a:avLst/>
          </a:prstGeom>
          <a:noFill/>
        </p:spPr>
        <p:txBody>
          <a:bodyPr wrap="none" rtlCol="0">
            <a:spAutoFit/>
          </a:bodyPr>
          <a:lstStyle/>
          <a:p>
            <a:pPr algn="r"/>
            <a:r>
              <a:rPr lang="en-IE" sz="1100" dirty="0">
                <a:solidFill>
                  <a:schemeClr val="tx1">
                    <a:lumMod val="85000"/>
                    <a:lumOff val="15000"/>
                  </a:schemeClr>
                </a:solidFill>
                <a:latin typeface="Century Gothic" panose="020B0502020202020204" pitchFamily="34" charset="0"/>
              </a:rPr>
              <a:t>Manufacturing +</a:t>
            </a:r>
          </a:p>
          <a:p>
            <a:pPr algn="r"/>
            <a:r>
              <a:rPr lang="en-IE" sz="1100" dirty="0">
                <a:solidFill>
                  <a:schemeClr val="tx1">
                    <a:lumMod val="85000"/>
                    <a:lumOff val="15000"/>
                  </a:schemeClr>
                </a:solidFill>
                <a:latin typeface="Century Gothic" panose="020B0502020202020204" pitchFamily="34" charset="0"/>
              </a:rPr>
              <a:t>Construction phase</a:t>
            </a:r>
          </a:p>
          <a:p>
            <a:pPr algn="r"/>
            <a:endParaRPr lang="en-IE" sz="1400" dirty="0">
              <a:solidFill>
                <a:schemeClr val="tx1">
                  <a:lumMod val="85000"/>
                  <a:lumOff val="15000"/>
                </a:schemeClr>
              </a:solidFill>
              <a:latin typeface="Century Gothic" panose="020B0502020202020204" pitchFamily="34" charset="0"/>
            </a:endParaRPr>
          </a:p>
        </p:txBody>
      </p:sp>
      <p:sp>
        <p:nvSpPr>
          <p:cNvPr id="52" name="TextBox 51">
            <a:extLst>
              <a:ext uri="{FF2B5EF4-FFF2-40B4-BE49-F238E27FC236}">
                <a16:creationId xmlns:a16="http://schemas.microsoft.com/office/drawing/2014/main" id="{2FE4A5F8-9292-C2AA-80C6-F79EA2DEE7E6}"/>
              </a:ext>
            </a:extLst>
          </p:cNvPr>
          <p:cNvSpPr txBox="1"/>
          <p:nvPr/>
        </p:nvSpPr>
        <p:spPr>
          <a:xfrm>
            <a:off x="5601421" y="2776380"/>
            <a:ext cx="992579" cy="307777"/>
          </a:xfrm>
          <a:prstGeom prst="rect">
            <a:avLst/>
          </a:prstGeom>
          <a:noFill/>
        </p:spPr>
        <p:txBody>
          <a:bodyPr wrap="none" rtlCol="0">
            <a:spAutoFit/>
          </a:bodyPr>
          <a:lstStyle/>
          <a:p>
            <a:r>
              <a:rPr lang="en-IE" sz="1100" dirty="0">
                <a:solidFill>
                  <a:schemeClr val="tx1">
                    <a:lumMod val="85000"/>
                    <a:lumOff val="15000"/>
                  </a:schemeClr>
                </a:solidFill>
                <a:latin typeface="Century Gothic" panose="020B0502020202020204" pitchFamily="34" charset="0"/>
              </a:rPr>
              <a:t>Operations</a:t>
            </a:r>
            <a:r>
              <a:rPr lang="en-IE" sz="1400" dirty="0">
                <a:solidFill>
                  <a:schemeClr val="tx1">
                    <a:lumMod val="85000"/>
                    <a:lumOff val="15000"/>
                  </a:schemeClr>
                </a:solidFill>
                <a:latin typeface="Century Gothic" panose="020B0502020202020204" pitchFamily="34" charset="0"/>
              </a:rPr>
              <a:t> </a:t>
            </a:r>
          </a:p>
        </p:txBody>
      </p:sp>
      <p:sp>
        <p:nvSpPr>
          <p:cNvPr id="53" name="TextBox 52">
            <a:extLst>
              <a:ext uri="{FF2B5EF4-FFF2-40B4-BE49-F238E27FC236}">
                <a16:creationId xmlns:a16="http://schemas.microsoft.com/office/drawing/2014/main" id="{FBDD9AC2-CC9C-0AEF-80C2-739460C13E9A}"/>
              </a:ext>
            </a:extLst>
          </p:cNvPr>
          <p:cNvSpPr txBox="1"/>
          <p:nvPr/>
        </p:nvSpPr>
        <p:spPr>
          <a:xfrm>
            <a:off x="7295387" y="2757113"/>
            <a:ext cx="1572867" cy="430887"/>
          </a:xfrm>
          <a:prstGeom prst="rect">
            <a:avLst/>
          </a:prstGeom>
          <a:noFill/>
        </p:spPr>
        <p:txBody>
          <a:bodyPr wrap="none" rtlCol="0">
            <a:spAutoFit/>
          </a:bodyPr>
          <a:lstStyle/>
          <a:p>
            <a:pPr algn="r"/>
            <a:r>
              <a:rPr lang="en-IE" sz="1100" dirty="0">
                <a:solidFill>
                  <a:schemeClr val="tx1">
                    <a:lumMod val="85000"/>
                    <a:lumOff val="15000"/>
                  </a:schemeClr>
                </a:solidFill>
                <a:latin typeface="Century Gothic" panose="020B0502020202020204" pitchFamily="34" charset="0"/>
              </a:rPr>
              <a:t>Maintenance </a:t>
            </a:r>
          </a:p>
          <a:p>
            <a:pPr algn="r"/>
            <a:r>
              <a:rPr lang="en-IE" sz="1100" dirty="0">
                <a:solidFill>
                  <a:schemeClr val="tx1">
                    <a:lumMod val="85000"/>
                    <a:lumOff val="15000"/>
                  </a:schemeClr>
                </a:solidFill>
                <a:latin typeface="Century Gothic" panose="020B0502020202020204" pitchFamily="34" charset="0"/>
              </a:rPr>
              <a:t>Renovation + Repair</a:t>
            </a:r>
          </a:p>
        </p:txBody>
      </p:sp>
      <p:sp>
        <p:nvSpPr>
          <p:cNvPr id="54" name="TextBox 53">
            <a:extLst>
              <a:ext uri="{FF2B5EF4-FFF2-40B4-BE49-F238E27FC236}">
                <a16:creationId xmlns:a16="http://schemas.microsoft.com/office/drawing/2014/main" id="{AF432CF3-0F3C-51B1-4ABC-46DB3A7CA422}"/>
              </a:ext>
            </a:extLst>
          </p:cNvPr>
          <p:cNvSpPr txBox="1"/>
          <p:nvPr/>
        </p:nvSpPr>
        <p:spPr>
          <a:xfrm>
            <a:off x="9820217" y="2939804"/>
            <a:ext cx="2129171" cy="261610"/>
          </a:xfrm>
          <a:prstGeom prst="rect">
            <a:avLst/>
          </a:prstGeom>
          <a:noFill/>
        </p:spPr>
        <p:txBody>
          <a:bodyPr wrap="square" rtlCol="0">
            <a:spAutoFit/>
          </a:bodyPr>
          <a:lstStyle/>
          <a:p>
            <a:r>
              <a:rPr lang="en-IE" sz="1100" dirty="0">
                <a:solidFill>
                  <a:schemeClr val="tx1">
                    <a:lumMod val="85000"/>
                    <a:lumOff val="15000"/>
                  </a:schemeClr>
                </a:solidFill>
                <a:latin typeface="Century Gothic" panose="020B0502020202020204" pitchFamily="34" charset="0"/>
              </a:rPr>
              <a:t>Waste Processing +Disposal</a:t>
            </a:r>
          </a:p>
        </p:txBody>
      </p:sp>
      <p:grpSp>
        <p:nvGrpSpPr>
          <p:cNvPr id="55" name="Group 54">
            <a:extLst>
              <a:ext uri="{FF2B5EF4-FFF2-40B4-BE49-F238E27FC236}">
                <a16:creationId xmlns:a16="http://schemas.microsoft.com/office/drawing/2014/main" id="{9BCE0644-8745-8B4F-7BBE-47AA6357BB47}"/>
              </a:ext>
            </a:extLst>
          </p:cNvPr>
          <p:cNvGrpSpPr/>
          <p:nvPr/>
        </p:nvGrpSpPr>
        <p:grpSpPr>
          <a:xfrm>
            <a:off x="2773760" y="3391774"/>
            <a:ext cx="2032511" cy="1991313"/>
            <a:chOff x="-3358514" y="2661661"/>
            <a:chExt cx="2543319" cy="2491767"/>
          </a:xfrm>
        </p:grpSpPr>
        <p:sp>
          <p:nvSpPr>
            <p:cNvPr id="56" name="Rectangle 55">
              <a:extLst>
                <a:ext uri="{FF2B5EF4-FFF2-40B4-BE49-F238E27FC236}">
                  <a16:creationId xmlns:a16="http://schemas.microsoft.com/office/drawing/2014/main" id="{20268F12-BE0F-65E6-F0F6-3042600381C4}"/>
                </a:ext>
              </a:extLst>
            </p:cNvPr>
            <p:cNvSpPr/>
            <p:nvPr/>
          </p:nvSpPr>
          <p:spPr>
            <a:xfrm>
              <a:off x="-3358514" y="2661661"/>
              <a:ext cx="2543319" cy="2491767"/>
            </a:xfrm>
            <a:prstGeom prst="rect">
              <a:avLst/>
            </a:prstGeom>
            <a:solidFill>
              <a:srgbClr val="EEA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7" name="Picture 56">
              <a:extLst>
                <a:ext uri="{FF2B5EF4-FFF2-40B4-BE49-F238E27FC236}">
                  <a16:creationId xmlns:a16="http://schemas.microsoft.com/office/drawing/2014/main" id="{8E2D2C51-FF0D-0859-B246-F411B7424C3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33527"/>
            <a:stretch/>
          </p:blipFill>
          <p:spPr>
            <a:xfrm>
              <a:off x="-2932815" y="3429000"/>
              <a:ext cx="1109475" cy="1669063"/>
            </a:xfrm>
            <a:prstGeom prst="rect">
              <a:avLst/>
            </a:prstGeom>
            <a:solidFill>
              <a:srgbClr val="D84426"/>
            </a:solidFill>
          </p:spPr>
        </p:pic>
        <p:pic>
          <p:nvPicPr>
            <p:cNvPr id="58" name="Graphic 57" descr="Crane with solid fill">
              <a:extLst>
                <a:ext uri="{FF2B5EF4-FFF2-40B4-BE49-F238E27FC236}">
                  <a16:creationId xmlns:a16="http://schemas.microsoft.com/office/drawing/2014/main" id="{D3717A59-A78E-6613-AA35-C2D15934338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H="1">
              <a:off x="-2207731" y="3329994"/>
              <a:ext cx="1055799" cy="1372823"/>
            </a:xfrm>
            <a:prstGeom prst="rect">
              <a:avLst/>
            </a:prstGeom>
          </p:spPr>
        </p:pic>
      </p:grpSp>
      <p:grpSp>
        <p:nvGrpSpPr>
          <p:cNvPr id="59" name="Group 58">
            <a:extLst>
              <a:ext uri="{FF2B5EF4-FFF2-40B4-BE49-F238E27FC236}">
                <a16:creationId xmlns:a16="http://schemas.microsoft.com/office/drawing/2014/main" id="{A06371F9-3888-2F24-7184-AA2F17E8C18B}"/>
              </a:ext>
            </a:extLst>
          </p:cNvPr>
          <p:cNvGrpSpPr/>
          <p:nvPr/>
        </p:nvGrpSpPr>
        <p:grpSpPr>
          <a:xfrm>
            <a:off x="5266388" y="3402589"/>
            <a:ext cx="2030070" cy="1988921"/>
            <a:chOff x="-2554131" y="2026509"/>
            <a:chExt cx="2543319" cy="2491767"/>
          </a:xfrm>
        </p:grpSpPr>
        <p:sp>
          <p:nvSpPr>
            <p:cNvPr id="60" name="Rectangle 59">
              <a:extLst>
                <a:ext uri="{FF2B5EF4-FFF2-40B4-BE49-F238E27FC236}">
                  <a16:creationId xmlns:a16="http://schemas.microsoft.com/office/drawing/2014/main" id="{DDF005B0-37FE-459C-3E68-3FC6DA629A3A}"/>
                </a:ext>
              </a:extLst>
            </p:cNvPr>
            <p:cNvSpPr/>
            <p:nvPr/>
          </p:nvSpPr>
          <p:spPr>
            <a:xfrm>
              <a:off x="-2554131" y="2026509"/>
              <a:ext cx="2543319" cy="2491767"/>
            </a:xfrm>
            <a:prstGeom prst="rect">
              <a:avLst/>
            </a:prstGeom>
            <a:solidFill>
              <a:srgbClr val="FDC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1" name="Group 60">
              <a:extLst>
                <a:ext uri="{FF2B5EF4-FFF2-40B4-BE49-F238E27FC236}">
                  <a16:creationId xmlns:a16="http://schemas.microsoft.com/office/drawing/2014/main" id="{2B243266-B2D4-983E-E8FE-649FD1CEC9CD}"/>
                </a:ext>
              </a:extLst>
            </p:cNvPr>
            <p:cNvGrpSpPr/>
            <p:nvPr/>
          </p:nvGrpSpPr>
          <p:grpSpPr>
            <a:xfrm>
              <a:off x="-2337120" y="2298210"/>
              <a:ext cx="2179953" cy="2179181"/>
              <a:chOff x="5177244" y="3575334"/>
              <a:chExt cx="2179953" cy="2179181"/>
            </a:xfrm>
          </p:grpSpPr>
          <p:pic>
            <p:nvPicPr>
              <p:cNvPr id="62" name="Graphic 61" descr="Window with solid fill">
                <a:extLst>
                  <a:ext uri="{FF2B5EF4-FFF2-40B4-BE49-F238E27FC236}">
                    <a16:creationId xmlns:a16="http://schemas.microsoft.com/office/drawing/2014/main" id="{C1DAFEE3-9CD0-8CB2-B02E-B70FBC1DC51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94395" y="3650032"/>
                <a:ext cx="618401" cy="650056"/>
              </a:xfrm>
              <a:prstGeom prst="rect">
                <a:avLst/>
              </a:prstGeom>
            </p:spPr>
          </p:pic>
          <p:pic>
            <p:nvPicPr>
              <p:cNvPr id="63" name="Graphic 62" descr="Work from home desk with solid fill">
                <a:extLst>
                  <a:ext uri="{FF2B5EF4-FFF2-40B4-BE49-F238E27FC236}">
                    <a16:creationId xmlns:a16="http://schemas.microsoft.com/office/drawing/2014/main" id="{346248B5-A248-A74A-238E-4BA2714853F7}"/>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02045" y="4599363"/>
                <a:ext cx="1155152" cy="1155152"/>
              </a:xfrm>
              <a:prstGeom prst="rect">
                <a:avLst/>
              </a:prstGeom>
            </p:spPr>
          </p:pic>
          <p:pic>
            <p:nvPicPr>
              <p:cNvPr id="64" name="Graphic 63" descr="Door Open with solid fill">
                <a:extLst>
                  <a:ext uri="{FF2B5EF4-FFF2-40B4-BE49-F238E27FC236}">
                    <a16:creationId xmlns:a16="http://schemas.microsoft.com/office/drawing/2014/main" id="{763A0519-D6C5-4F4C-B227-003B5238CF65}"/>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225375" y="3575334"/>
                <a:ext cx="968958" cy="1130790"/>
              </a:xfrm>
              <a:prstGeom prst="rect">
                <a:avLst/>
              </a:prstGeom>
            </p:spPr>
          </p:pic>
          <p:pic>
            <p:nvPicPr>
              <p:cNvPr id="65" name="Graphic 64" descr="Couch with solid fill">
                <a:extLst>
                  <a:ext uri="{FF2B5EF4-FFF2-40B4-BE49-F238E27FC236}">
                    <a16:creationId xmlns:a16="http://schemas.microsoft.com/office/drawing/2014/main" id="{B9BAACD4-F78A-9E45-FDDF-F4B299A0037D}"/>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398396" y="4121031"/>
                <a:ext cx="914400" cy="914400"/>
              </a:xfrm>
              <a:prstGeom prst="rect">
                <a:avLst/>
              </a:prstGeom>
            </p:spPr>
          </p:pic>
          <p:pic>
            <p:nvPicPr>
              <p:cNvPr id="66" name="Graphic 65" descr="Sleep with solid fill">
                <a:extLst>
                  <a:ext uri="{FF2B5EF4-FFF2-40B4-BE49-F238E27FC236}">
                    <a16:creationId xmlns:a16="http://schemas.microsoft.com/office/drawing/2014/main" id="{950D3928-FDD9-D626-1EBC-2DDDD42E3EEF}"/>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177244" y="4369116"/>
                <a:ext cx="1130790" cy="1130790"/>
              </a:xfrm>
              <a:prstGeom prst="rect">
                <a:avLst/>
              </a:prstGeom>
            </p:spPr>
          </p:pic>
        </p:grpSp>
      </p:grpSp>
      <p:grpSp>
        <p:nvGrpSpPr>
          <p:cNvPr id="67" name="Group 66">
            <a:extLst>
              <a:ext uri="{FF2B5EF4-FFF2-40B4-BE49-F238E27FC236}">
                <a16:creationId xmlns:a16="http://schemas.microsoft.com/office/drawing/2014/main" id="{E73E6F90-DA8A-D6A7-7D9F-0B254A71EE7B}"/>
              </a:ext>
            </a:extLst>
          </p:cNvPr>
          <p:cNvGrpSpPr/>
          <p:nvPr/>
        </p:nvGrpSpPr>
        <p:grpSpPr>
          <a:xfrm>
            <a:off x="7389840" y="3405970"/>
            <a:ext cx="2037347" cy="1996051"/>
            <a:chOff x="-3204734" y="2262134"/>
            <a:chExt cx="2543319" cy="2491767"/>
          </a:xfrm>
        </p:grpSpPr>
        <p:sp>
          <p:nvSpPr>
            <p:cNvPr id="68" name="Rectangle 67">
              <a:extLst>
                <a:ext uri="{FF2B5EF4-FFF2-40B4-BE49-F238E27FC236}">
                  <a16:creationId xmlns:a16="http://schemas.microsoft.com/office/drawing/2014/main" id="{F1BF31D8-ADE7-C0C9-7015-89E71CF6D01D}"/>
                </a:ext>
              </a:extLst>
            </p:cNvPr>
            <p:cNvSpPr/>
            <p:nvPr/>
          </p:nvSpPr>
          <p:spPr>
            <a:xfrm>
              <a:off x="-3204734" y="2262134"/>
              <a:ext cx="2543319" cy="2491767"/>
            </a:xfrm>
            <a:prstGeom prst="rect">
              <a:avLst/>
            </a:prstGeom>
            <a:solidFill>
              <a:srgbClr val="EEA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69" name="Group 68">
              <a:extLst>
                <a:ext uri="{FF2B5EF4-FFF2-40B4-BE49-F238E27FC236}">
                  <a16:creationId xmlns:a16="http://schemas.microsoft.com/office/drawing/2014/main" id="{7ACEF470-A031-D6DB-AA02-5655AD38D518}"/>
                </a:ext>
              </a:extLst>
            </p:cNvPr>
            <p:cNvGrpSpPr/>
            <p:nvPr/>
          </p:nvGrpSpPr>
          <p:grpSpPr>
            <a:xfrm>
              <a:off x="-2566323" y="2976464"/>
              <a:ext cx="1566047" cy="1497605"/>
              <a:chOff x="7617325" y="3656994"/>
              <a:chExt cx="1751418" cy="1674874"/>
            </a:xfrm>
          </p:grpSpPr>
          <p:pic>
            <p:nvPicPr>
              <p:cNvPr id="70" name="Graphic 69" descr="Screwdriver with solid fill">
                <a:extLst>
                  <a:ext uri="{FF2B5EF4-FFF2-40B4-BE49-F238E27FC236}">
                    <a16:creationId xmlns:a16="http://schemas.microsoft.com/office/drawing/2014/main" id="{9C02FE7C-1826-9F18-FC52-9F8344814C6C}"/>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rot="20429638">
                <a:off x="7639852" y="3656994"/>
                <a:ext cx="914400" cy="914400"/>
              </a:xfrm>
              <a:prstGeom prst="rect">
                <a:avLst/>
              </a:prstGeom>
            </p:spPr>
          </p:pic>
          <p:pic>
            <p:nvPicPr>
              <p:cNvPr id="71" name="Graphic 70" descr="Hammer with solid fill">
                <a:extLst>
                  <a:ext uri="{FF2B5EF4-FFF2-40B4-BE49-F238E27FC236}">
                    <a16:creationId xmlns:a16="http://schemas.microsoft.com/office/drawing/2014/main" id="{6EB573AD-BB5F-56A4-DB60-CFE024A0D9AA}"/>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rot="1333004">
                <a:off x="8186123" y="3716518"/>
                <a:ext cx="1182620" cy="1182620"/>
              </a:xfrm>
              <a:prstGeom prst="rect">
                <a:avLst/>
              </a:prstGeom>
            </p:spPr>
          </p:pic>
          <p:pic>
            <p:nvPicPr>
              <p:cNvPr id="72" name="Graphic 71" descr="Wrench with solid fill">
                <a:extLst>
                  <a:ext uri="{FF2B5EF4-FFF2-40B4-BE49-F238E27FC236}">
                    <a16:creationId xmlns:a16="http://schemas.microsoft.com/office/drawing/2014/main" id="{9C953115-53BB-C0D2-5A82-7EAD25684BCB}"/>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rot="2100899">
                <a:off x="7617325" y="4238025"/>
                <a:ext cx="1093843" cy="1093843"/>
              </a:xfrm>
              <a:prstGeom prst="rect">
                <a:avLst/>
              </a:prstGeom>
            </p:spPr>
          </p:pic>
        </p:grpSp>
      </p:grpSp>
      <p:grpSp>
        <p:nvGrpSpPr>
          <p:cNvPr id="73" name="Group 72">
            <a:extLst>
              <a:ext uri="{FF2B5EF4-FFF2-40B4-BE49-F238E27FC236}">
                <a16:creationId xmlns:a16="http://schemas.microsoft.com/office/drawing/2014/main" id="{76D2225C-7A06-1656-6772-ED69FD06097F}"/>
              </a:ext>
            </a:extLst>
          </p:cNvPr>
          <p:cNvGrpSpPr/>
          <p:nvPr/>
        </p:nvGrpSpPr>
        <p:grpSpPr>
          <a:xfrm>
            <a:off x="276422" y="3384969"/>
            <a:ext cx="2579515" cy="1991314"/>
            <a:chOff x="78776" y="4211953"/>
            <a:chExt cx="3227793" cy="2491767"/>
          </a:xfrm>
        </p:grpSpPr>
        <p:sp>
          <p:nvSpPr>
            <p:cNvPr id="74" name="Rectangle 73">
              <a:extLst>
                <a:ext uri="{FF2B5EF4-FFF2-40B4-BE49-F238E27FC236}">
                  <a16:creationId xmlns:a16="http://schemas.microsoft.com/office/drawing/2014/main" id="{1D9654D9-9F97-8B09-9A50-B48DEF37E895}"/>
                </a:ext>
              </a:extLst>
            </p:cNvPr>
            <p:cNvSpPr/>
            <p:nvPr/>
          </p:nvSpPr>
          <p:spPr>
            <a:xfrm>
              <a:off x="78776" y="4211953"/>
              <a:ext cx="2543320" cy="2491767"/>
            </a:xfrm>
            <a:prstGeom prst="rect">
              <a:avLst/>
            </a:prstGeom>
            <a:solidFill>
              <a:srgbClr val="EEA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75" name="Graphic 74" descr="Factory with solid fill">
              <a:extLst>
                <a:ext uri="{FF2B5EF4-FFF2-40B4-BE49-F238E27FC236}">
                  <a16:creationId xmlns:a16="http://schemas.microsoft.com/office/drawing/2014/main" id="{82606E9B-532A-31C3-E786-C94A317FB91A}"/>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390344" y="5110124"/>
              <a:ext cx="1312038" cy="1312038"/>
            </a:xfrm>
            <a:prstGeom prst="rect">
              <a:avLst/>
            </a:prstGeom>
          </p:spPr>
        </p:pic>
        <p:pic>
          <p:nvPicPr>
            <p:cNvPr id="76" name="Picture 75">
              <a:extLst>
                <a:ext uri="{FF2B5EF4-FFF2-40B4-BE49-F238E27FC236}">
                  <a16:creationId xmlns:a16="http://schemas.microsoft.com/office/drawing/2014/main" id="{10F92650-E3BA-68A5-5217-A96DF4615A69}"/>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b="34792"/>
            <a:stretch/>
          </p:blipFill>
          <p:spPr>
            <a:xfrm flipH="1">
              <a:off x="1539740" y="4307170"/>
              <a:ext cx="1766829" cy="981922"/>
            </a:xfrm>
            <a:prstGeom prst="rect">
              <a:avLst/>
            </a:prstGeom>
          </p:spPr>
        </p:pic>
        <p:pic>
          <p:nvPicPr>
            <p:cNvPr id="77" name="Picture 76">
              <a:extLst>
                <a:ext uri="{FF2B5EF4-FFF2-40B4-BE49-F238E27FC236}">
                  <a16:creationId xmlns:a16="http://schemas.microsoft.com/office/drawing/2014/main" id="{12084543-C86C-ED86-863C-14AF9A3C66B0}"/>
                </a:ext>
              </a:extLst>
            </p:cNvPr>
            <p:cNvPicPr>
              <a:picLocks noChangeAspect="1"/>
            </p:cNvPicPr>
            <p:nvPr/>
          </p:nvPicPr>
          <p:blipFill rotWithShape="1">
            <a:blip r:embed="rId30" cstate="screen">
              <a:extLst>
                <a:ext uri="{28A0092B-C50C-407E-A947-70E740481C1C}">
                  <a14:useLocalDpi xmlns:a14="http://schemas.microsoft.com/office/drawing/2010/main"/>
                </a:ext>
              </a:extLst>
            </a:blip>
            <a:srcRect l="36730" t="64794"/>
            <a:stretch/>
          </p:blipFill>
          <p:spPr>
            <a:xfrm>
              <a:off x="90365" y="5565063"/>
              <a:ext cx="1609160" cy="737065"/>
            </a:xfrm>
            <a:prstGeom prst="rect">
              <a:avLst/>
            </a:prstGeom>
          </p:spPr>
        </p:pic>
        <p:pic>
          <p:nvPicPr>
            <p:cNvPr id="78" name="Graphic 77" descr="Excavator with solid fill">
              <a:extLst>
                <a:ext uri="{FF2B5EF4-FFF2-40B4-BE49-F238E27FC236}">
                  <a16:creationId xmlns:a16="http://schemas.microsoft.com/office/drawing/2014/main" id="{12AF23A1-CEBF-C1B8-8678-5B3439208D36}"/>
                </a:ext>
              </a:extLst>
            </p:cNvPr>
            <p:cNvPicPr>
              <a:picLocks noChangeAspect="1"/>
            </p:cNvPicPr>
            <p:nvPr/>
          </p:nvPicPr>
          <p:blipFill>
            <a:blip r:embed="rId31">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rot="20551969">
              <a:off x="606023" y="4985572"/>
              <a:ext cx="914400" cy="914400"/>
            </a:xfrm>
            <a:prstGeom prst="rect">
              <a:avLst/>
            </a:prstGeom>
          </p:spPr>
        </p:pic>
        <p:pic>
          <p:nvPicPr>
            <p:cNvPr id="79" name="Graphic 78" descr="Dump truck with solid fill">
              <a:extLst>
                <a:ext uri="{FF2B5EF4-FFF2-40B4-BE49-F238E27FC236}">
                  <a16:creationId xmlns:a16="http://schemas.microsoft.com/office/drawing/2014/main" id="{5566329D-EF84-0670-B212-CA40D12CC2DF}"/>
                </a:ext>
              </a:extLst>
            </p:cNvPr>
            <p:cNvPicPr>
              <a:picLocks noChangeAspect="1"/>
            </p:cNvPicPr>
            <p:nvPr/>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241693" y="5766130"/>
              <a:ext cx="754986" cy="754986"/>
            </a:xfrm>
            <a:prstGeom prst="rect">
              <a:avLst/>
            </a:prstGeom>
          </p:spPr>
        </p:pic>
      </p:grpSp>
      <p:pic>
        <p:nvPicPr>
          <p:cNvPr id="80" name="Picture 79">
            <a:extLst>
              <a:ext uri="{FF2B5EF4-FFF2-40B4-BE49-F238E27FC236}">
                <a16:creationId xmlns:a16="http://schemas.microsoft.com/office/drawing/2014/main" id="{34E9ACE1-6A9B-BDF4-C6A6-EA9A1BDCF1BF}"/>
              </a:ext>
            </a:extLst>
          </p:cNvPr>
          <p:cNvPicPr>
            <a:picLocks noChangeAspect="1"/>
          </p:cNvPicPr>
          <p:nvPr/>
        </p:nvPicPr>
        <p:blipFill rotWithShape="1">
          <a:blip r:embed="rId35" cstate="screen">
            <a:extLst>
              <a:ext uri="{28A0092B-C50C-407E-A947-70E740481C1C}">
                <a14:useLocalDpi xmlns:a14="http://schemas.microsoft.com/office/drawing/2010/main"/>
              </a:ext>
            </a:extLst>
          </a:blip>
          <a:srcRect/>
          <a:stretch/>
        </p:blipFill>
        <p:spPr>
          <a:xfrm>
            <a:off x="9864418" y="3405970"/>
            <a:ext cx="2053876" cy="1991313"/>
          </a:xfrm>
          <a:prstGeom prst="rect">
            <a:avLst/>
          </a:prstGeom>
        </p:spPr>
      </p:pic>
      <p:grpSp>
        <p:nvGrpSpPr>
          <p:cNvPr id="81" name="Group 80">
            <a:extLst>
              <a:ext uri="{FF2B5EF4-FFF2-40B4-BE49-F238E27FC236}">
                <a16:creationId xmlns:a16="http://schemas.microsoft.com/office/drawing/2014/main" id="{E4A296F8-5134-94CB-D7C6-AF182008B2D4}"/>
              </a:ext>
            </a:extLst>
          </p:cNvPr>
          <p:cNvGrpSpPr/>
          <p:nvPr/>
        </p:nvGrpSpPr>
        <p:grpSpPr>
          <a:xfrm>
            <a:off x="373582" y="5460499"/>
            <a:ext cx="1077240" cy="420537"/>
            <a:chOff x="373582" y="6311440"/>
            <a:chExt cx="1077240" cy="420537"/>
          </a:xfrm>
        </p:grpSpPr>
        <p:grpSp>
          <p:nvGrpSpPr>
            <p:cNvPr id="82" name="Group 81">
              <a:extLst>
                <a:ext uri="{FF2B5EF4-FFF2-40B4-BE49-F238E27FC236}">
                  <a16:creationId xmlns:a16="http://schemas.microsoft.com/office/drawing/2014/main" id="{4B2F5ECF-D998-F43D-A29A-B0731E9E424B}"/>
                </a:ext>
              </a:extLst>
            </p:cNvPr>
            <p:cNvGrpSpPr/>
            <p:nvPr/>
          </p:nvGrpSpPr>
          <p:grpSpPr>
            <a:xfrm>
              <a:off x="381026" y="6311440"/>
              <a:ext cx="996582" cy="230832"/>
              <a:chOff x="9863404" y="6271220"/>
              <a:chExt cx="996582" cy="230832"/>
            </a:xfrm>
          </p:grpSpPr>
          <p:sp>
            <p:nvSpPr>
              <p:cNvPr id="86" name="Oval 85">
                <a:extLst>
                  <a:ext uri="{FF2B5EF4-FFF2-40B4-BE49-F238E27FC236}">
                    <a16:creationId xmlns:a16="http://schemas.microsoft.com/office/drawing/2014/main" id="{CEE29617-E21D-2B3E-3236-DB94370D3EE2}"/>
                  </a:ext>
                </a:extLst>
              </p:cNvPr>
              <p:cNvSpPr/>
              <p:nvPr/>
            </p:nvSpPr>
            <p:spPr>
              <a:xfrm>
                <a:off x="9863404" y="6310048"/>
                <a:ext cx="176046" cy="176046"/>
              </a:xfrm>
              <a:prstGeom prst="ellipse">
                <a:avLst/>
              </a:prstGeom>
              <a:solidFill>
                <a:srgbClr val="E0664E"/>
              </a:solidFill>
              <a:ln w="28575">
                <a:solidFill>
                  <a:srgbClr val="EEA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TextBox 86">
                <a:extLst>
                  <a:ext uri="{FF2B5EF4-FFF2-40B4-BE49-F238E27FC236}">
                    <a16:creationId xmlns:a16="http://schemas.microsoft.com/office/drawing/2014/main" id="{BEA2692F-CF9E-617E-12F6-90BEFFF16828}"/>
                  </a:ext>
                </a:extLst>
              </p:cNvPr>
              <p:cNvSpPr txBox="1"/>
              <p:nvPr/>
            </p:nvSpPr>
            <p:spPr>
              <a:xfrm>
                <a:off x="10095033" y="6271220"/>
                <a:ext cx="764953" cy="230832"/>
              </a:xfrm>
              <a:prstGeom prst="rect">
                <a:avLst/>
              </a:prstGeom>
              <a:noFill/>
            </p:spPr>
            <p:txBody>
              <a:bodyPr wrap="none" rtlCol="0">
                <a:spAutoFit/>
              </a:bodyPr>
              <a:lstStyle/>
              <a:p>
                <a:r>
                  <a:rPr lang="en-IE" sz="900" dirty="0">
                    <a:solidFill>
                      <a:schemeClr val="tx1">
                        <a:lumMod val="85000"/>
                        <a:lumOff val="15000"/>
                      </a:schemeClr>
                    </a:solidFill>
                    <a:latin typeface="Century Gothic" panose="020B0502020202020204" pitchFamily="34" charset="0"/>
                  </a:rPr>
                  <a:t>Embodied</a:t>
                </a:r>
                <a:endParaRPr lang="en-IE" sz="1000" dirty="0">
                  <a:solidFill>
                    <a:schemeClr val="tx1">
                      <a:lumMod val="85000"/>
                      <a:lumOff val="15000"/>
                    </a:schemeClr>
                  </a:solidFill>
                  <a:latin typeface="Century Gothic" panose="020B0502020202020204" pitchFamily="34" charset="0"/>
                </a:endParaRPr>
              </a:p>
            </p:txBody>
          </p:sp>
        </p:grpSp>
        <p:grpSp>
          <p:nvGrpSpPr>
            <p:cNvPr id="83" name="Group 82">
              <a:extLst>
                <a:ext uri="{FF2B5EF4-FFF2-40B4-BE49-F238E27FC236}">
                  <a16:creationId xmlns:a16="http://schemas.microsoft.com/office/drawing/2014/main" id="{58495A65-2951-B536-0E02-512AC9D669C4}"/>
                </a:ext>
              </a:extLst>
            </p:cNvPr>
            <p:cNvGrpSpPr/>
            <p:nvPr/>
          </p:nvGrpSpPr>
          <p:grpSpPr>
            <a:xfrm>
              <a:off x="373582" y="6501145"/>
              <a:ext cx="1077240" cy="230832"/>
              <a:chOff x="9863404" y="6517242"/>
              <a:chExt cx="1077240" cy="230832"/>
            </a:xfrm>
          </p:grpSpPr>
          <p:sp>
            <p:nvSpPr>
              <p:cNvPr id="84" name="Oval 83">
                <a:extLst>
                  <a:ext uri="{FF2B5EF4-FFF2-40B4-BE49-F238E27FC236}">
                    <a16:creationId xmlns:a16="http://schemas.microsoft.com/office/drawing/2014/main" id="{F8581058-B92F-FF51-6203-ED5D877FCEF9}"/>
                  </a:ext>
                </a:extLst>
              </p:cNvPr>
              <p:cNvSpPr/>
              <p:nvPr/>
            </p:nvSpPr>
            <p:spPr>
              <a:xfrm>
                <a:off x="9863404" y="6566295"/>
                <a:ext cx="176046" cy="176046"/>
              </a:xfrm>
              <a:prstGeom prst="ellipse">
                <a:avLst/>
              </a:prstGeom>
              <a:solidFill>
                <a:srgbClr val="FCBC4A"/>
              </a:solidFill>
              <a:ln w="19050">
                <a:solidFill>
                  <a:srgbClr val="FDC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5" name="TextBox 84">
                <a:extLst>
                  <a:ext uri="{FF2B5EF4-FFF2-40B4-BE49-F238E27FC236}">
                    <a16:creationId xmlns:a16="http://schemas.microsoft.com/office/drawing/2014/main" id="{AC30E20B-6995-D3B3-4DEB-FA4F7BF818C4}"/>
                  </a:ext>
                </a:extLst>
              </p:cNvPr>
              <p:cNvSpPr txBox="1"/>
              <p:nvPr/>
            </p:nvSpPr>
            <p:spPr>
              <a:xfrm>
                <a:off x="10079511" y="6517242"/>
                <a:ext cx="861133" cy="230832"/>
              </a:xfrm>
              <a:prstGeom prst="rect">
                <a:avLst/>
              </a:prstGeom>
              <a:noFill/>
            </p:spPr>
            <p:txBody>
              <a:bodyPr wrap="none" rtlCol="0">
                <a:spAutoFit/>
              </a:bodyPr>
              <a:lstStyle/>
              <a:p>
                <a:r>
                  <a:rPr lang="en-IE" sz="900" dirty="0">
                    <a:solidFill>
                      <a:schemeClr val="tx1">
                        <a:lumMod val="85000"/>
                        <a:lumOff val="15000"/>
                      </a:schemeClr>
                    </a:solidFill>
                    <a:latin typeface="Century Gothic" panose="020B0502020202020204" pitchFamily="34" charset="0"/>
                  </a:rPr>
                  <a:t>Operational</a:t>
                </a:r>
                <a:endParaRPr lang="en-IE" sz="1000" dirty="0">
                  <a:solidFill>
                    <a:schemeClr val="tx1">
                      <a:lumMod val="85000"/>
                      <a:lumOff val="15000"/>
                    </a:schemeClr>
                  </a:solidFill>
                  <a:latin typeface="Century Gothic" panose="020B0502020202020204" pitchFamily="34" charset="0"/>
                </a:endParaRPr>
              </a:p>
            </p:txBody>
          </p:sp>
        </p:grpSp>
      </p:grpSp>
      <p:sp>
        <p:nvSpPr>
          <p:cNvPr id="88" name="TextBox 87">
            <a:extLst>
              <a:ext uri="{FF2B5EF4-FFF2-40B4-BE49-F238E27FC236}">
                <a16:creationId xmlns:a16="http://schemas.microsoft.com/office/drawing/2014/main" id="{BAEA713D-4CA7-7164-CFCC-233FB5AF62F4}"/>
              </a:ext>
            </a:extLst>
          </p:cNvPr>
          <p:cNvSpPr txBox="1"/>
          <p:nvPr/>
        </p:nvSpPr>
        <p:spPr>
          <a:xfrm>
            <a:off x="7967651" y="2373732"/>
            <a:ext cx="1845377" cy="400110"/>
          </a:xfrm>
          <a:prstGeom prst="rect">
            <a:avLst/>
          </a:prstGeom>
          <a:noFill/>
        </p:spPr>
        <p:txBody>
          <a:bodyPr wrap="none" rtlCol="0">
            <a:spAutoFit/>
          </a:bodyPr>
          <a:lstStyle/>
          <a:p>
            <a:r>
              <a:rPr lang="en-IE" sz="2000" b="1" dirty="0">
                <a:solidFill>
                  <a:schemeClr val="tx1">
                    <a:lumMod val="85000"/>
                    <a:lumOff val="15000"/>
                  </a:schemeClr>
                </a:solidFill>
                <a:latin typeface="Century Gothic" panose="020B0502020202020204" pitchFamily="34" charset="0"/>
              </a:rPr>
              <a:t>Maintenance</a:t>
            </a:r>
            <a:endParaRPr lang="en-IE" b="1"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282688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Content Placeholder 69">
            <a:extLst>
              <a:ext uri="{FF2B5EF4-FFF2-40B4-BE49-F238E27FC236}">
                <a16:creationId xmlns:a16="http://schemas.microsoft.com/office/drawing/2014/main" id="{2463AC9B-29C3-3C44-9678-4A11AADE8839}"/>
              </a:ext>
            </a:extLst>
          </p:cNvPr>
          <p:cNvPicPr>
            <a:picLocks noGrp="1" noChangeAspect="1"/>
          </p:cNvPicPr>
          <p:nvPr>
            <p:ph idx="16"/>
          </p:nvPr>
        </p:nvPicPr>
        <p:blipFill>
          <a:blip r:embed="rId3" cstate="screen">
            <a:extLst>
              <a:ext uri="{28A0092B-C50C-407E-A947-70E740481C1C}">
                <a14:useLocalDpi xmlns:a14="http://schemas.microsoft.com/office/drawing/2010/main"/>
              </a:ext>
            </a:extLst>
          </a:blip>
          <a:stretch>
            <a:fillRect/>
          </a:stretch>
        </p:blipFill>
        <p:spPr>
          <a:xfrm>
            <a:off x="0" y="5792400"/>
            <a:ext cx="12192000" cy="1066800"/>
          </a:xfrm>
        </p:spPr>
      </p:pic>
      <p:sp>
        <p:nvSpPr>
          <p:cNvPr id="8" name="Title 7">
            <a:extLst>
              <a:ext uri="{FF2B5EF4-FFF2-40B4-BE49-F238E27FC236}">
                <a16:creationId xmlns:a16="http://schemas.microsoft.com/office/drawing/2014/main" id="{656EDD24-4952-DC4F-B988-F9C35CEBCE65}"/>
              </a:ext>
            </a:extLst>
          </p:cNvPr>
          <p:cNvSpPr>
            <a:spLocks noGrp="1"/>
          </p:cNvSpPr>
          <p:nvPr>
            <p:ph type="title"/>
          </p:nvPr>
        </p:nvSpPr>
        <p:spPr>
          <a:xfrm>
            <a:off x="3443383" y="6339600"/>
            <a:ext cx="6856239" cy="393950"/>
          </a:xfrm>
        </p:spPr>
        <p:txBody>
          <a:bodyPr>
            <a:normAutofit fontScale="90000"/>
          </a:bodyPr>
          <a:lstStyle/>
          <a:p>
            <a:r>
              <a:rPr lang="en-US" b="1" i="1" dirty="0">
                <a:latin typeface="Montserrat SemiBold" panose="00000700000000000000" pitchFamily="2" charset="0"/>
              </a:rPr>
              <a:t>Early</a:t>
            </a:r>
            <a:r>
              <a:rPr lang="en-US" dirty="0">
                <a:latin typeface="Montserrat SemiBold" panose="00000700000000000000" pitchFamily="2" charset="0"/>
              </a:rPr>
              <a:t> indicative results from #INDICATE</a:t>
            </a:r>
          </a:p>
        </p:txBody>
      </p:sp>
      <p:pic>
        <p:nvPicPr>
          <p:cNvPr id="2" name="Graphic 1">
            <a:extLst>
              <a:ext uri="{FF2B5EF4-FFF2-40B4-BE49-F238E27FC236}">
                <a16:creationId xmlns:a16="http://schemas.microsoft.com/office/drawing/2014/main" id="{9AF8CF8E-D4AD-670F-971C-0497CF7D4F0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auto">
          <a:xfrm>
            <a:off x="184777" y="1490911"/>
            <a:ext cx="11842961" cy="3787671"/>
          </a:xfrm>
          <a:prstGeom prst="rect">
            <a:avLst/>
          </a:prstGeom>
        </p:spPr>
      </p:pic>
      <p:pic>
        <p:nvPicPr>
          <p:cNvPr id="3" name="Picture 16" descr="A blue sign with white text and green and red text&#10;&#10;Description automatically generated">
            <a:extLst>
              <a:ext uri="{FF2B5EF4-FFF2-40B4-BE49-F238E27FC236}">
                <a16:creationId xmlns:a16="http://schemas.microsoft.com/office/drawing/2014/main" id="{A725FEB7-966E-2038-A603-379B3E8DB7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9622" y="6019804"/>
            <a:ext cx="1563193" cy="713746"/>
          </a:xfrm>
          <a:prstGeom prst="rect">
            <a:avLst/>
          </a:prstGeom>
          <a:noFill/>
          <a:ln cap="flat">
            <a:noFill/>
          </a:ln>
        </p:spPr>
      </p:pic>
    </p:spTree>
    <p:extLst>
      <p:ext uri="{BB962C8B-B14F-4D97-AF65-F5344CB8AC3E}">
        <p14:creationId xmlns:p14="http://schemas.microsoft.com/office/powerpoint/2010/main" val="62219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Content Placeholder 69">
            <a:extLst>
              <a:ext uri="{FF2B5EF4-FFF2-40B4-BE49-F238E27FC236}">
                <a16:creationId xmlns:a16="http://schemas.microsoft.com/office/drawing/2014/main" id="{2463AC9B-29C3-3C44-9678-4A11AADE8839}"/>
              </a:ext>
            </a:extLst>
          </p:cNvPr>
          <p:cNvPicPr>
            <a:picLocks noGrp="1" noChangeAspect="1"/>
          </p:cNvPicPr>
          <p:nvPr>
            <p:ph idx="16"/>
          </p:nvPr>
        </p:nvPicPr>
        <p:blipFill>
          <a:blip r:embed="rId3" cstate="screen">
            <a:extLst>
              <a:ext uri="{28A0092B-C50C-407E-A947-70E740481C1C}">
                <a14:useLocalDpi xmlns:a14="http://schemas.microsoft.com/office/drawing/2010/main"/>
              </a:ext>
            </a:extLst>
          </a:blip>
          <a:stretch>
            <a:fillRect/>
          </a:stretch>
        </p:blipFill>
        <p:spPr>
          <a:xfrm>
            <a:off x="0" y="5792400"/>
            <a:ext cx="12192000" cy="1066800"/>
          </a:xfrm>
        </p:spPr>
      </p:pic>
      <p:sp>
        <p:nvSpPr>
          <p:cNvPr id="8" name="Title 7">
            <a:extLst>
              <a:ext uri="{FF2B5EF4-FFF2-40B4-BE49-F238E27FC236}">
                <a16:creationId xmlns:a16="http://schemas.microsoft.com/office/drawing/2014/main" id="{656EDD24-4952-DC4F-B988-F9C35CEBCE65}"/>
              </a:ext>
            </a:extLst>
          </p:cNvPr>
          <p:cNvSpPr>
            <a:spLocks noGrp="1"/>
          </p:cNvSpPr>
          <p:nvPr>
            <p:ph type="title"/>
          </p:nvPr>
        </p:nvSpPr>
        <p:spPr>
          <a:xfrm>
            <a:off x="3443383" y="6339600"/>
            <a:ext cx="6856239" cy="393950"/>
          </a:xfrm>
        </p:spPr>
        <p:txBody>
          <a:bodyPr>
            <a:normAutofit fontScale="90000"/>
          </a:bodyPr>
          <a:lstStyle/>
          <a:p>
            <a:r>
              <a:rPr lang="en-US" b="1" dirty="0">
                <a:latin typeface="Montserrat SemiBold" panose="00000700000000000000" pitchFamily="2" charset="0"/>
              </a:rPr>
              <a:t>Carbon hotspots from materials  - Ireland</a:t>
            </a:r>
            <a:endParaRPr lang="en-US" dirty="0">
              <a:latin typeface="Montserrat SemiBold" panose="00000700000000000000" pitchFamily="2" charset="0"/>
            </a:endParaRPr>
          </a:p>
        </p:txBody>
      </p:sp>
      <p:pic>
        <p:nvPicPr>
          <p:cNvPr id="3" name="Picture 16" descr="A blue sign with white text and green and red text&#10;&#10;Description automatically generated">
            <a:extLst>
              <a:ext uri="{FF2B5EF4-FFF2-40B4-BE49-F238E27FC236}">
                <a16:creationId xmlns:a16="http://schemas.microsoft.com/office/drawing/2014/main" id="{A725FEB7-966E-2038-A603-379B3E8DB7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9622" y="6019804"/>
            <a:ext cx="1563193" cy="713746"/>
          </a:xfrm>
          <a:prstGeom prst="rect">
            <a:avLst/>
          </a:prstGeom>
          <a:noFill/>
          <a:ln cap="flat">
            <a:noFill/>
          </a:ln>
        </p:spPr>
      </p:pic>
      <p:graphicFrame>
        <p:nvGraphicFramePr>
          <p:cNvPr id="10" name="Chart 9">
            <a:extLst>
              <a:ext uri="{FF2B5EF4-FFF2-40B4-BE49-F238E27FC236}">
                <a16:creationId xmlns:a16="http://schemas.microsoft.com/office/drawing/2014/main" id="{8793DD17-159D-C83E-3797-AB7427350E56}"/>
              </a:ext>
            </a:extLst>
          </p:cNvPr>
          <p:cNvGraphicFramePr/>
          <p:nvPr>
            <p:extLst>
              <p:ext uri="{D42A27DB-BD31-4B8C-83A1-F6EECF244321}">
                <p14:modId xmlns:p14="http://schemas.microsoft.com/office/powerpoint/2010/main" val="3012928929"/>
              </p:ext>
            </p:extLst>
          </p:nvPr>
        </p:nvGraphicFramePr>
        <p:xfrm>
          <a:off x="2955031" y="270350"/>
          <a:ext cx="5730875" cy="5943600"/>
        </p:xfrm>
        <a:graphic>
          <a:graphicData uri="http://schemas.openxmlformats.org/drawingml/2006/chart">
            <c:chart xmlns:c="http://schemas.openxmlformats.org/drawingml/2006/chart" xmlns:r="http://schemas.openxmlformats.org/officeDocument/2006/relationships" r:id="rId5"/>
          </a:graphicData>
        </a:graphic>
      </p:graphicFrame>
      <p:sp>
        <p:nvSpPr>
          <p:cNvPr id="11" name="Oval 10">
            <a:extLst>
              <a:ext uri="{FF2B5EF4-FFF2-40B4-BE49-F238E27FC236}">
                <a16:creationId xmlns:a16="http://schemas.microsoft.com/office/drawing/2014/main" id="{31E99159-720A-D4C3-5C34-80B9A19FED12}"/>
              </a:ext>
            </a:extLst>
          </p:cNvPr>
          <p:cNvSpPr/>
          <p:nvPr/>
        </p:nvSpPr>
        <p:spPr>
          <a:xfrm>
            <a:off x="4906068" y="2327750"/>
            <a:ext cx="1828800" cy="1828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a:solidFill>
                  <a:srgbClr val="000000"/>
                </a:solidFill>
                <a:effectLst/>
                <a:latin typeface="Arial" panose="020B0604020202020204" pitchFamily="34" charset="0"/>
                <a:ea typeface="MuseoSans-300"/>
                <a:cs typeface="MuseoSans-300"/>
              </a:rPr>
              <a:t>Key materials contributions in the total upfront embodied carbon of buildings in Ireland</a:t>
            </a:r>
            <a:endParaRPr lang="en-IE" sz="1100">
              <a:effectLst/>
              <a:latin typeface="MuseoSans-300"/>
              <a:ea typeface="MuseoSans-300"/>
              <a:cs typeface="MuseoSans-300"/>
            </a:endParaRPr>
          </a:p>
        </p:txBody>
      </p:sp>
      <p:sp>
        <p:nvSpPr>
          <p:cNvPr id="12" name="Rectangle 8">
            <a:extLst>
              <a:ext uri="{FF2B5EF4-FFF2-40B4-BE49-F238E27FC236}">
                <a16:creationId xmlns:a16="http://schemas.microsoft.com/office/drawing/2014/main" id="{4A75255E-7A28-5898-B270-7334E07AE476}"/>
              </a:ext>
            </a:extLst>
          </p:cNvPr>
          <p:cNvSpPr>
            <a:spLocks noChangeArrowheads="1"/>
          </p:cNvSpPr>
          <p:nvPr/>
        </p:nvSpPr>
        <p:spPr bwMode="auto">
          <a:xfrm>
            <a:off x="487039" y="560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1" u="none" strike="noStrike" cap="none" normalizeH="0" baseline="0" dirty="0" bmk="_Toc164686008">
                <a:ln>
                  <a:noFill/>
                </a:ln>
                <a:solidFill>
                  <a:srgbClr val="F5A612"/>
                </a:solidFill>
                <a:effectLst/>
                <a:latin typeface="Arial" panose="020B0604020202020204" pitchFamily="34" charset="0"/>
                <a:ea typeface="Calibri" panose="020F0502020204030204" pitchFamily="34" charset="0"/>
                <a:cs typeface="Arial" panose="020B0604020202020204" pitchFamily="34" charset="0"/>
              </a:rPr>
              <a:t>Figure 3: Key materials contributions in the total upfront embodied carbon of buildings in Ireland.</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167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Content Placeholder 45">
            <a:extLst>
              <a:ext uri="{FF2B5EF4-FFF2-40B4-BE49-F238E27FC236}">
                <a16:creationId xmlns:a16="http://schemas.microsoft.com/office/drawing/2014/main" id="{8B02B097-A210-4145-A818-E8D1FFC58FEC}"/>
              </a:ext>
            </a:extLst>
          </p:cNvPr>
          <p:cNvPicPr>
            <a:picLocks noGrp="1" noChangeAspect="1"/>
          </p:cNvPicPr>
          <p:nvPr>
            <p:ph idx="16"/>
          </p:nvPr>
        </p:nvPicPr>
        <p:blipFill>
          <a:blip r:embed="rId3" cstate="screen">
            <a:extLst>
              <a:ext uri="{28A0092B-C50C-407E-A947-70E740481C1C}">
                <a14:useLocalDpi xmlns:a14="http://schemas.microsoft.com/office/drawing/2010/main"/>
              </a:ext>
            </a:extLst>
          </a:blip>
          <a:stretch>
            <a:fillRect/>
          </a:stretch>
        </p:blipFill>
        <p:spPr>
          <a:xfrm>
            <a:off x="0" y="5784850"/>
            <a:ext cx="12192000" cy="1066800"/>
          </a:xfrm>
        </p:spPr>
      </p:pic>
      <p:sp>
        <p:nvSpPr>
          <p:cNvPr id="8" name="Title 7">
            <a:extLst>
              <a:ext uri="{FF2B5EF4-FFF2-40B4-BE49-F238E27FC236}">
                <a16:creationId xmlns:a16="http://schemas.microsoft.com/office/drawing/2014/main" id="{656EDD24-4952-DC4F-B988-F9C35CEBCE65}"/>
              </a:ext>
            </a:extLst>
          </p:cNvPr>
          <p:cNvSpPr>
            <a:spLocks noGrp="1"/>
          </p:cNvSpPr>
          <p:nvPr>
            <p:ph type="title"/>
          </p:nvPr>
        </p:nvSpPr>
        <p:spPr>
          <a:xfrm>
            <a:off x="3188513" y="6318250"/>
            <a:ext cx="8422711" cy="513713"/>
          </a:xfrm>
        </p:spPr>
        <p:txBody>
          <a:bodyPr>
            <a:normAutofit/>
          </a:bodyPr>
          <a:lstStyle/>
          <a:p>
            <a:r>
              <a:rPr lang="en-US" sz="2000" dirty="0">
                <a:latin typeface="Montserrat" panose="00000500000000000000" pitchFamily="2" charset="0"/>
              </a:rPr>
              <a:t>Why Typology + planning impacts embodied carbon!</a:t>
            </a:r>
          </a:p>
        </p:txBody>
      </p:sp>
      <p:pic>
        <p:nvPicPr>
          <p:cNvPr id="5" name="Picture 4">
            <a:extLst>
              <a:ext uri="{FF2B5EF4-FFF2-40B4-BE49-F238E27FC236}">
                <a16:creationId xmlns:a16="http://schemas.microsoft.com/office/drawing/2014/main" id="{0449BF2A-3C73-D0E4-3291-1899CDB6A7AA}"/>
              </a:ext>
            </a:extLst>
          </p:cNvPr>
          <p:cNvPicPr>
            <a:picLocks noChangeAspect="1"/>
          </p:cNvPicPr>
          <p:nvPr/>
        </p:nvPicPr>
        <p:blipFill>
          <a:blip r:embed="rId4"/>
          <a:stretch>
            <a:fillRect/>
          </a:stretch>
        </p:blipFill>
        <p:spPr>
          <a:xfrm>
            <a:off x="887785" y="-269954"/>
            <a:ext cx="9362024" cy="6568517"/>
          </a:xfrm>
          <a:prstGeom prst="rect">
            <a:avLst/>
          </a:prstGeom>
        </p:spPr>
      </p:pic>
    </p:spTree>
    <p:extLst>
      <p:ext uri="{BB962C8B-B14F-4D97-AF65-F5344CB8AC3E}">
        <p14:creationId xmlns:p14="http://schemas.microsoft.com/office/powerpoint/2010/main" val="274854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B9897F-C201-DBCB-43AB-92FCDF32AB38}"/>
              </a:ext>
            </a:extLst>
          </p:cNvPr>
          <p:cNvSpPr>
            <a:spLocks noGrp="1"/>
          </p:cNvSpPr>
          <p:nvPr>
            <p:ph idx="10"/>
          </p:nvPr>
        </p:nvSpPr>
        <p:spPr/>
        <p:txBody>
          <a:bodyPr/>
          <a:lstStyle/>
          <a:p>
            <a:endParaRPr lang="en-IE"/>
          </a:p>
        </p:txBody>
      </p:sp>
      <p:sp>
        <p:nvSpPr>
          <p:cNvPr id="3" name="Text Placeholder 2">
            <a:extLst>
              <a:ext uri="{FF2B5EF4-FFF2-40B4-BE49-F238E27FC236}">
                <a16:creationId xmlns:a16="http://schemas.microsoft.com/office/drawing/2014/main" id="{312D992D-946F-266E-CC37-B88E74C329FD}"/>
              </a:ext>
            </a:extLst>
          </p:cNvPr>
          <p:cNvSpPr>
            <a:spLocks noGrp="1"/>
          </p:cNvSpPr>
          <p:nvPr>
            <p:ph type="body" sz="half" idx="11"/>
          </p:nvPr>
        </p:nvSpPr>
        <p:spPr/>
        <p:txBody>
          <a:bodyPr/>
          <a:lstStyle/>
          <a:p>
            <a:endParaRPr lang="en-IE"/>
          </a:p>
        </p:txBody>
      </p:sp>
      <p:sp>
        <p:nvSpPr>
          <p:cNvPr id="4" name="Content Placeholder 3">
            <a:extLst>
              <a:ext uri="{FF2B5EF4-FFF2-40B4-BE49-F238E27FC236}">
                <a16:creationId xmlns:a16="http://schemas.microsoft.com/office/drawing/2014/main" id="{A5F31F65-EA86-2C4D-A38E-4355BD06C2D3}"/>
              </a:ext>
            </a:extLst>
          </p:cNvPr>
          <p:cNvSpPr>
            <a:spLocks noGrp="1"/>
          </p:cNvSpPr>
          <p:nvPr>
            <p:ph idx="12"/>
          </p:nvPr>
        </p:nvSpPr>
        <p:spPr/>
        <p:txBody>
          <a:bodyPr/>
          <a:lstStyle/>
          <a:p>
            <a:endParaRPr lang="en-IE"/>
          </a:p>
        </p:txBody>
      </p:sp>
      <p:sp>
        <p:nvSpPr>
          <p:cNvPr id="5" name="Text Placeholder 4">
            <a:extLst>
              <a:ext uri="{FF2B5EF4-FFF2-40B4-BE49-F238E27FC236}">
                <a16:creationId xmlns:a16="http://schemas.microsoft.com/office/drawing/2014/main" id="{C2C4B6EA-C565-ACDD-BE34-78FB438A7327}"/>
              </a:ext>
            </a:extLst>
          </p:cNvPr>
          <p:cNvSpPr>
            <a:spLocks noGrp="1"/>
          </p:cNvSpPr>
          <p:nvPr>
            <p:ph type="body" sz="half" idx="13"/>
          </p:nvPr>
        </p:nvSpPr>
        <p:spPr/>
        <p:txBody>
          <a:bodyPr/>
          <a:lstStyle/>
          <a:p>
            <a:endParaRPr lang="en-IE"/>
          </a:p>
        </p:txBody>
      </p:sp>
      <p:sp>
        <p:nvSpPr>
          <p:cNvPr id="6" name="Content Placeholder 5">
            <a:extLst>
              <a:ext uri="{FF2B5EF4-FFF2-40B4-BE49-F238E27FC236}">
                <a16:creationId xmlns:a16="http://schemas.microsoft.com/office/drawing/2014/main" id="{E18905F0-5732-9A70-348D-FD0103217CA0}"/>
              </a:ext>
            </a:extLst>
          </p:cNvPr>
          <p:cNvSpPr>
            <a:spLocks noGrp="1"/>
          </p:cNvSpPr>
          <p:nvPr>
            <p:ph idx="14"/>
          </p:nvPr>
        </p:nvSpPr>
        <p:spPr>
          <a:xfrm>
            <a:off x="6539659" y="596669"/>
            <a:ext cx="5151422" cy="365118"/>
          </a:xfrm>
        </p:spPr>
        <p:txBody>
          <a:bodyPr/>
          <a:lstStyle/>
          <a:p>
            <a:endParaRPr lang="en-IE"/>
          </a:p>
        </p:txBody>
      </p:sp>
      <p:sp>
        <p:nvSpPr>
          <p:cNvPr id="7" name="Text Placeholder 6">
            <a:extLst>
              <a:ext uri="{FF2B5EF4-FFF2-40B4-BE49-F238E27FC236}">
                <a16:creationId xmlns:a16="http://schemas.microsoft.com/office/drawing/2014/main" id="{BA01DFA4-9685-11AD-FCD7-73CAF57A1ABE}"/>
              </a:ext>
            </a:extLst>
          </p:cNvPr>
          <p:cNvSpPr>
            <a:spLocks noGrp="1"/>
          </p:cNvSpPr>
          <p:nvPr>
            <p:ph type="body" sz="half" idx="15"/>
          </p:nvPr>
        </p:nvSpPr>
        <p:spPr/>
        <p:txBody>
          <a:bodyPr/>
          <a:lstStyle/>
          <a:p>
            <a:endParaRPr lang="en-IE"/>
          </a:p>
        </p:txBody>
      </p:sp>
      <p:sp>
        <p:nvSpPr>
          <p:cNvPr id="8" name="Title 7">
            <a:extLst>
              <a:ext uri="{FF2B5EF4-FFF2-40B4-BE49-F238E27FC236}">
                <a16:creationId xmlns:a16="http://schemas.microsoft.com/office/drawing/2014/main" id="{57644D16-FF89-8E38-FCED-42BE8DBB0AE1}"/>
              </a:ext>
            </a:extLst>
          </p:cNvPr>
          <p:cNvSpPr>
            <a:spLocks noGrp="1"/>
          </p:cNvSpPr>
          <p:nvPr>
            <p:ph type="title"/>
          </p:nvPr>
        </p:nvSpPr>
        <p:spPr/>
        <p:txBody>
          <a:bodyPr>
            <a:normAutofit fontScale="90000"/>
          </a:bodyPr>
          <a:lstStyle/>
          <a:p>
            <a:endParaRPr lang="en-IE"/>
          </a:p>
        </p:txBody>
      </p:sp>
      <p:sp>
        <p:nvSpPr>
          <p:cNvPr id="9" name="Content Placeholder 8">
            <a:extLst>
              <a:ext uri="{FF2B5EF4-FFF2-40B4-BE49-F238E27FC236}">
                <a16:creationId xmlns:a16="http://schemas.microsoft.com/office/drawing/2014/main" id="{B9C17814-F5BA-9CBF-6195-D90C1EF63602}"/>
              </a:ext>
            </a:extLst>
          </p:cNvPr>
          <p:cNvSpPr>
            <a:spLocks noGrp="1"/>
          </p:cNvSpPr>
          <p:nvPr>
            <p:ph idx="16"/>
          </p:nvPr>
        </p:nvSpPr>
        <p:spPr/>
        <p:txBody>
          <a:bodyPr/>
          <a:lstStyle/>
          <a:p>
            <a:endParaRPr lang="en-IE"/>
          </a:p>
        </p:txBody>
      </p:sp>
      <p:sp>
        <p:nvSpPr>
          <p:cNvPr id="10" name="Content Placeholder 9">
            <a:extLst>
              <a:ext uri="{FF2B5EF4-FFF2-40B4-BE49-F238E27FC236}">
                <a16:creationId xmlns:a16="http://schemas.microsoft.com/office/drawing/2014/main" id="{5C19A54B-7245-CE87-DBBB-30D0FFB9F320}"/>
              </a:ext>
            </a:extLst>
          </p:cNvPr>
          <p:cNvSpPr>
            <a:spLocks noGrp="1"/>
          </p:cNvSpPr>
          <p:nvPr>
            <p:ph idx="1"/>
          </p:nvPr>
        </p:nvSpPr>
        <p:spPr/>
        <p:txBody>
          <a:bodyPr/>
          <a:lstStyle/>
          <a:p>
            <a:endParaRPr lang="en-IE"/>
          </a:p>
        </p:txBody>
      </p:sp>
      <p:pic>
        <p:nvPicPr>
          <p:cNvPr id="11" name="Picture 10">
            <a:extLst>
              <a:ext uri="{FF2B5EF4-FFF2-40B4-BE49-F238E27FC236}">
                <a16:creationId xmlns:a16="http://schemas.microsoft.com/office/drawing/2014/main" id="{AC307845-E2E0-457B-66B5-D4DAF818303A}"/>
              </a:ext>
            </a:extLst>
          </p:cNvPr>
          <p:cNvPicPr>
            <a:picLocks noChangeAspect="1"/>
          </p:cNvPicPr>
          <p:nvPr/>
        </p:nvPicPr>
        <p:blipFill>
          <a:blip r:embed="rId2"/>
          <a:stretch>
            <a:fillRect/>
          </a:stretch>
        </p:blipFill>
        <p:spPr>
          <a:xfrm>
            <a:off x="836081" y="0"/>
            <a:ext cx="10344917" cy="7023306"/>
          </a:xfrm>
          <a:prstGeom prst="rect">
            <a:avLst/>
          </a:prstGeom>
        </p:spPr>
      </p:pic>
    </p:spTree>
    <p:extLst>
      <p:ext uri="{BB962C8B-B14F-4D97-AF65-F5344CB8AC3E}">
        <p14:creationId xmlns:p14="http://schemas.microsoft.com/office/powerpoint/2010/main" val="415863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1784F8-EACA-DADA-ABB5-B6ECAC2EE5FF}"/>
              </a:ext>
            </a:extLst>
          </p:cNvPr>
          <p:cNvSpPr>
            <a:spLocks noGrp="1"/>
          </p:cNvSpPr>
          <p:nvPr>
            <p:ph type="body" sz="half" idx="11"/>
          </p:nvPr>
        </p:nvSpPr>
        <p:spPr/>
        <p:txBody>
          <a:bodyPr/>
          <a:lstStyle/>
          <a:p>
            <a:endParaRPr lang="en-IE"/>
          </a:p>
        </p:txBody>
      </p:sp>
      <p:sp>
        <p:nvSpPr>
          <p:cNvPr id="4" name="Content Placeholder 3">
            <a:extLst>
              <a:ext uri="{FF2B5EF4-FFF2-40B4-BE49-F238E27FC236}">
                <a16:creationId xmlns:a16="http://schemas.microsoft.com/office/drawing/2014/main" id="{13E0C702-37BA-C43B-1AAE-7BB6745CAACE}"/>
              </a:ext>
            </a:extLst>
          </p:cNvPr>
          <p:cNvSpPr>
            <a:spLocks noGrp="1"/>
          </p:cNvSpPr>
          <p:nvPr>
            <p:ph idx="12"/>
          </p:nvPr>
        </p:nvSpPr>
        <p:spPr/>
        <p:txBody>
          <a:bodyPr/>
          <a:lstStyle/>
          <a:p>
            <a:endParaRPr lang="en-IE"/>
          </a:p>
        </p:txBody>
      </p:sp>
      <p:sp>
        <p:nvSpPr>
          <p:cNvPr id="5" name="Text Placeholder 4">
            <a:extLst>
              <a:ext uri="{FF2B5EF4-FFF2-40B4-BE49-F238E27FC236}">
                <a16:creationId xmlns:a16="http://schemas.microsoft.com/office/drawing/2014/main" id="{4EACC1E6-F015-9660-F7A1-9984AE0F0064}"/>
              </a:ext>
            </a:extLst>
          </p:cNvPr>
          <p:cNvSpPr>
            <a:spLocks noGrp="1"/>
          </p:cNvSpPr>
          <p:nvPr>
            <p:ph type="body" sz="half" idx="13"/>
          </p:nvPr>
        </p:nvSpPr>
        <p:spPr/>
        <p:txBody>
          <a:bodyPr/>
          <a:lstStyle/>
          <a:p>
            <a:endParaRPr lang="en-IE"/>
          </a:p>
        </p:txBody>
      </p:sp>
      <p:sp>
        <p:nvSpPr>
          <p:cNvPr id="6" name="Content Placeholder 5">
            <a:extLst>
              <a:ext uri="{FF2B5EF4-FFF2-40B4-BE49-F238E27FC236}">
                <a16:creationId xmlns:a16="http://schemas.microsoft.com/office/drawing/2014/main" id="{9F3ADD0A-0494-AC8B-297F-0BAD1EBAAC25}"/>
              </a:ext>
            </a:extLst>
          </p:cNvPr>
          <p:cNvSpPr>
            <a:spLocks noGrp="1"/>
          </p:cNvSpPr>
          <p:nvPr>
            <p:ph idx="14"/>
          </p:nvPr>
        </p:nvSpPr>
        <p:spPr/>
        <p:txBody>
          <a:bodyPr/>
          <a:lstStyle/>
          <a:p>
            <a:endParaRPr lang="en-IE"/>
          </a:p>
        </p:txBody>
      </p:sp>
      <p:sp>
        <p:nvSpPr>
          <p:cNvPr id="7" name="Text Placeholder 6">
            <a:extLst>
              <a:ext uri="{FF2B5EF4-FFF2-40B4-BE49-F238E27FC236}">
                <a16:creationId xmlns:a16="http://schemas.microsoft.com/office/drawing/2014/main" id="{D20B0204-481B-97FC-FDD8-088F4EA0097B}"/>
              </a:ext>
            </a:extLst>
          </p:cNvPr>
          <p:cNvSpPr>
            <a:spLocks noGrp="1"/>
          </p:cNvSpPr>
          <p:nvPr>
            <p:ph type="body" sz="half" idx="15"/>
          </p:nvPr>
        </p:nvSpPr>
        <p:spPr/>
        <p:txBody>
          <a:bodyPr/>
          <a:lstStyle/>
          <a:p>
            <a:endParaRPr lang="en-IE"/>
          </a:p>
        </p:txBody>
      </p:sp>
      <p:sp>
        <p:nvSpPr>
          <p:cNvPr id="8" name="Title 7">
            <a:extLst>
              <a:ext uri="{FF2B5EF4-FFF2-40B4-BE49-F238E27FC236}">
                <a16:creationId xmlns:a16="http://schemas.microsoft.com/office/drawing/2014/main" id="{94E74FEF-E28F-38C6-233D-76EFB94E2AE8}"/>
              </a:ext>
            </a:extLst>
          </p:cNvPr>
          <p:cNvSpPr>
            <a:spLocks noGrp="1"/>
          </p:cNvSpPr>
          <p:nvPr>
            <p:ph type="title"/>
          </p:nvPr>
        </p:nvSpPr>
        <p:spPr/>
        <p:txBody>
          <a:bodyPr>
            <a:normAutofit fontScale="90000"/>
          </a:bodyPr>
          <a:lstStyle/>
          <a:p>
            <a:endParaRPr lang="en-IE"/>
          </a:p>
        </p:txBody>
      </p:sp>
      <p:sp>
        <p:nvSpPr>
          <p:cNvPr id="9" name="Content Placeholder 8">
            <a:extLst>
              <a:ext uri="{FF2B5EF4-FFF2-40B4-BE49-F238E27FC236}">
                <a16:creationId xmlns:a16="http://schemas.microsoft.com/office/drawing/2014/main" id="{5F302ABF-80A4-E170-CC46-58D2D6A132CA}"/>
              </a:ext>
            </a:extLst>
          </p:cNvPr>
          <p:cNvSpPr>
            <a:spLocks noGrp="1"/>
          </p:cNvSpPr>
          <p:nvPr>
            <p:ph idx="16"/>
          </p:nvPr>
        </p:nvSpPr>
        <p:spPr/>
        <p:txBody>
          <a:bodyPr/>
          <a:lstStyle/>
          <a:p>
            <a:endParaRPr lang="en-IE"/>
          </a:p>
        </p:txBody>
      </p:sp>
      <p:pic>
        <p:nvPicPr>
          <p:cNvPr id="12" name="Content Placeholder 11" descr="A building with balconies and windows&#10;&#10;Description automatically generated">
            <a:extLst>
              <a:ext uri="{FF2B5EF4-FFF2-40B4-BE49-F238E27FC236}">
                <a16:creationId xmlns:a16="http://schemas.microsoft.com/office/drawing/2014/main" id="{958DAD48-D03B-9D79-7EC6-FBEEB2F3064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2394422"/>
            <a:ext cx="7040576" cy="9387435"/>
          </a:xfrm>
        </p:spPr>
      </p:pic>
      <p:pic>
        <p:nvPicPr>
          <p:cNvPr id="13" name="Content Placeholder 12" descr="A building under construction with a few buildings&#10;&#10;Description automatically generated with medium confidence">
            <a:extLst>
              <a:ext uri="{FF2B5EF4-FFF2-40B4-BE49-F238E27FC236}">
                <a16:creationId xmlns:a16="http://schemas.microsoft.com/office/drawing/2014/main" id="{37D2D6E6-A749-90FB-AF92-1C39F45CD0EB}"/>
              </a:ext>
            </a:extLst>
          </p:cNvPr>
          <p:cNvPicPr>
            <a:picLocks noGrp="1" noChangeAspect="1"/>
          </p:cNvPicPr>
          <p:nvPr>
            <p:ph idx="10"/>
          </p:nvPr>
        </p:nvPicPr>
        <p:blipFill>
          <a:blip r:embed="rId3" cstate="screen">
            <a:extLst>
              <a:ext uri="{28A0092B-C50C-407E-A947-70E740481C1C}">
                <a14:useLocalDpi xmlns:a14="http://schemas.microsoft.com/office/drawing/2010/main"/>
              </a:ext>
            </a:extLst>
          </a:blip>
          <a:stretch>
            <a:fillRect/>
          </a:stretch>
        </p:blipFill>
        <p:spPr>
          <a:xfrm>
            <a:off x="7040580" y="-10581"/>
            <a:ext cx="5151422" cy="6868581"/>
          </a:xfrm>
        </p:spPr>
      </p:pic>
    </p:spTree>
    <p:extLst>
      <p:ext uri="{BB962C8B-B14F-4D97-AF65-F5344CB8AC3E}">
        <p14:creationId xmlns:p14="http://schemas.microsoft.com/office/powerpoint/2010/main" val="140769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1175CE-E173-6BE3-A020-F5A8BF769AF0}"/>
              </a:ext>
            </a:extLst>
          </p:cNvPr>
          <p:cNvSpPr>
            <a:spLocks noGrp="1"/>
          </p:cNvSpPr>
          <p:nvPr>
            <p:ph type="title"/>
          </p:nvPr>
        </p:nvSpPr>
        <p:spPr/>
        <p:txBody>
          <a:bodyPr>
            <a:normAutofit fontScale="90000"/>
          </a:bodyPr>
          <a:lstStyle/>
          <a:p>
            <a:endParaRPr lang="en-IE"/>
          </a:p>
        </p:txBody>
      </p:sp>
      <p:pic>
        <p:nvPicPr>
          <p:cNvPr id="16" name="Content Placeholder 15" descr="A ceiling with a curved ceiling&#10;&#10;Description automatically generated with medium confidence">
            <a:extLst>
              <a:ext uri="{FF2B5EF4-FFF2-40B4-BE49-F238E27FC236}">
                <a16:creationId xmlns:a16="http://schemas.microsoft.com/office/drawing/2014/main" id="{008CF848-F4FC-2B77-49FA-0364BD3A6838}"/>
              </a:ext>
            </a:extLst>
          </p:cNvPr>
          <p:cNvPicPr>
            <a:picLocks noGrp="1" noChangeAspect="1"/>
          </p:cNvPicPr>
          <p:nvPr>
            <p:ph idx="16"/>
          </p:nvPr>
        </p:nvPicPr>
        <p:blipFill>
          <a:blip r:embed="rId3" cstate="screen">
            <a:extLst>
              <a:ext uri="{28A0092B-C50C-407E-A947-70E740481C1C}">
                <a14:useLocalDpi xmlns:a14="http://schemas.microsoft.com/office/drawing/2010/main"/>
              </a:ext>
            </a:extLst>
          </a:blip>
          <a:stretch>
            <a:fillRect/>
          </a:stretch>
        </p:blipFill>
        <p:spPr>
          <a:xfrm>
            <a:off x="5376333" y="5778500"/>
            <a:ext cx="1439333" cy="1079500"/>
          </a:xfrm>
        </p:spPr>
      </p:pic>
      <p:pic>
        <p:nvPicPr>
          <p:cNvPr id="12" name="Content Placeholder 11" descr="A building with glass windows&#10;&#10;Description automatically generated">
            <a:extLst>
              <a:ext uri="{FF2B5EF4-FFF2-40B4-BE49-F238E27FC236}">
                <a16:creationId xmlns:a16="http://schemas.microsoft.com/office/drawing/2014/main" id="{6B3D4FEF-FDBC-9869-1EA3-511431F4EA1B}"/>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15116" y="124450"/>
            <a:ext cx="8978066" cy="6733550"/>
          </a:xfrm>
        </p:spPr>
      </p:pic>
      <p:pic>
        <p:nvPicPr>
          <p:cNvPr id="20" name="Picture 19" descr="A building with many stairs&#10;&#10;Description automatically generated">
            <a:extLst>
              <a:ext uri="{FF2B5EF4-FFF2-40B4-BE49-F238E27FC236}">
                <a16:creationId xmlns:a16="http://schemas.microsoft.com/office/drawing/2014/main" id="{27FF15A0-E679-372F-666C-F8369A021F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8799" y="62225"/>
            <a:ext cx="5143500" cy="6858000"/>
          </a:xfrm>
          <a:prstGeom prst="rect">
            <a:avLst/>
          </a:prstGeom>
        </p:spPr>
      </p:pic>
    </p:spTree>
    <p:extLst>
      <p:ext uri="{BB962C8B-B14F-4D97-AF65-F5344CB8AC3E}">
        <p14:creationId xmlns:p14="http://schemas.microsoft.com/office/powerpoint/2010/main" val="361121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4" descr="A picture containing qr code&#10;&#10;Description automatically generated">
            <a:extLst>
              <a:ext uri="{FF2B5EF4-FFF2-40B4-BE49-F238E27FC236}">
                <a16:creationId xmlns:a16="http://schemas.microsoft.com/office/drawing/2014/main" id="{A3439A0B-15BF-4521-B21E-B1B17777610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3420" y="272747"/>
            <a:ext cx="3707027" cy="2085203"/>
          </a:xfrm>
        </p:spPr>
      </p:pic>
      <p:sp>
        <p:nvSpPr>
          <p:cNvPr id="2" name="Rectangle 1">
            <a:extLst>
              <a:ext uri="{FF2B5EF4-FFF2-40B4-BE49-F238E27FC236}">
                <a16:creationId xmlns:a16="http://schemas.microsoft.com/office/drawing/2014/main" id="{D20FD14A-7BB2-4E1A-8DAA-69569F83F59E}"/>
              </a:ext>
            </a:extLst>
          </p:cNvPr>
          <p:cNvSpPr/>
          <p:nvPr/>
        </p:nvSpPr>
        <p:spPr>
          <a:xfrm>
            <a:off x="1722089" y="1575161"/>
            <a:ext cx="1245397" cy="420130"/>
          </a:xfrm>
          <a:prstGeom prst="rect">
            <a:avLst/>
          </a:prstGeom>
          <a:solidFill>
            <a:srgbClr val="0F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t>430+</a:t>
            </a:r>
            <a:endParaRPr lang="en-IE" b="1" dirty="0"/>
          </a:p>
        </p:txBody>
      </p:sp>
      <p:pic>
        <p:nvPicPr>
          <p:cNvPr id="35" name="Picture 34" descr="Text&#10;&#10;Description automatically generated">
            <a:extLst>
              <a:ext uri="{FF2B5EF4-FFF2-40B4-BE49-F238E27FC236}">
                <a16:creationId xmlns:a16="http://schemas.microsoft.com/office/drawing/2014/main" id="{E932DB60-8D1A-4C0B-B32F-7E48DA5773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0" y="2482654"/>
            <a:ext cx="3707027" cy="2085203"/>
          </a:xfrm>
          <a:prstGeom prst="rect">
            <a:avLst/>
          </a:prstGeom>
        </p:spPr>
      </p:pic>
      <p:pic>
        <p:nvPicPr>
          <p:cNvPr id="36" name="Picture 35" descr="Diagram&#10;&#10;Description automatically generated">
            <a:extLst>
              <a:ext uri="{FF2B5EF4-FFF2-40B4-BE49-F238E27FC236}">
                <a16:creationId xmlns:a16="http://schemas.microsoft.com/office/drawing/2014/main" id="{AB1DF09E-6FF7-4129-80BD-AD66387AA6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1565" y="2482654"/>
            <a:ext cx="3707028" cy="2085203"/>
          </a:xfrm>
          <a:prstGeom prst="rect">
            <a:avLst/>
          </a:prstGeom>
        </p:spPr>
      </p:pic>
      <p:grpSp>
        <p:nvGrpSpPr>
          <p:cNvPr id="41" name="Group 40">
            <a:extLst>
              <a:ext uri="{FF2B5EF4-FFF2-40B4-BE49-F238E27FC236}">
                <a16:creationId xmlns:a16="http://schemas.microsoft.com/office/drawing/2014/main" id="{535A38FF-7D46-4B1E-9FBB-C6741F9C7DF5}"/>
              </a:ext>
            </a:extLst>
          </p:cNvPr>
          <p:cNvGrpSpPr/>
          <p:nvPr/>
        </p:nvGrpSpPr>
        <p:grpSpPr>
          <a:xfrm>
            <a:off x="8186244" y="2483263"/>
            <a:ext cx="3736975" cy="2100615"/>
            <a:chOff x="8311192" y="272747"/>
            <a:chExt cx="3736975" cy="2100615"/>
          </a:xfrm>
        </p:grpSpPr>
        <p:pic>
          <p:nvPicPr>
            <p:cNvPr id="39" name="Picture 38">
              <a:extLst>
                <a:ext uri="{FF2B5EF4-FFF2-40B4-BE49-F238E27FC236}">
                  <a16:creationId xmlns:a16="http://schemas.microsoft.com/office/drawing/2014/main" id="{0329E3D6-B102-4D02-9D3C-4554C7E6256A}"/>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p:blipFill>
          <p:spPr>
            <a:xfrm>
              <a:off x="8633894" y="272747"/>
              <a:ext cx="3414273" cy="2100615"/>
            </a:xfrm>
            <a:prstGeom prst="rect">
              <a:avLst/>
            </a:prstGeom>
          </p:spPr>
        </p:pic>
        <p:sp>
          <p:nvSpPr>
            <p:cNvPr id="40" name="Rectangle 39">
              <a:extLst>
                <a:ext uri="{FF2B5EF4-FFF2-40B4-BE49-F238E27FC236}">
                  <a16:creationId xmlns:a16="http://schemas.microsoft.com/office/drawing/2014/main" id="{EE2283BF-A1EE-4267-A266-964713A91A38}"/>
                </a:ext>
              </a:extLst>
            </p:cNvPr>
            <p:cNvSpPr/>
            <p:nvPr/>
          </p:nvSpPr>
          <p:spPr>
            <a:xfrm>
              <a:off x="8311192" y="272747"/>
              <a:ext cx="394971" cy="2100615"/>
            </a:xfrm>
            <a:prstGeom prst="rect">
              <a:avLst/>
            </a:prstGeom>
            <a:solidFill>
              <a:srgbClr val="FF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43" name="Rectangle 42">
            <a:extLst>
              <a:ext uri="{FF2B5EF4-FFF2-40B4-BE49-F238E27FC236}">
                <a16:creationId xmlns:a16="http://schemas.microsoft.com/office/drawing/2014/main" id="{C0CB9C7A-CDD0-4409-92B0-FDD6F30E7798}"/>
              </a:ext>
            </a:extLst>
          </p:cNvPr>
          <p:cNvSpPr/>
          <p:nvPr/>
        </p:nvSpPr>
        <p:spPr>
          <a:xfrm>
            <a:off x="9216568" y="2484289"/>
            <a:ext cx="2552307" cy="380145"/>
          </a:xfrm>
          <a:prstGeom prst="rect">
            <a:avLst/>
          </a:prstGeom>
          <a:solidFill>
            <a:srgbClr val="FF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5" name="Picture 44">
            <a:extLst>
              <a:ext uri="{FF2B5EF4-FFF2-40B4-BE49-F238E27FC236}">
                <a16:creationId xmlns:a16="http://schemas.microsoft.com/office/drawing/2014/main" id="{C5D74664-3AC0-4868-B178-4CF752095DA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34489" y="3467591"/>
            <a:ext cx="787350" cy="47058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47" name="Picture 46">
            <a:extLst>
              <a:ext uri="{FF2B5EF4-FFF2-40B4-BE49-F238E27FC236}">
                <a16:creationId xmlns:a16="http://schemas.microsoft.com/office/drawing/2014/main" id="{6D925158-71F3-4081-B675-5814873A4A0B}"/>
              </a:ext>
            </a:extLst>
          </p:cNvPr>
          <p:cNvPicPr>
            <a:picLocks noChangeAspect="1"/>
          </p:cNvPicPr>
          <p:nvPr/>
        </p:nvPicPr>
        <p:blipFill>
          <a:blip r:embed="rId9"/>
          <a:stretch>
            <a:fillRect/>
          </a:stretch>
        </p:blipFill>
        <p:spPr>
          <a:xfrm>
            <a:off x="10164705" y="3391727"/>
            <a:ext cx="816935" cy="323116"/>
          </a:xfrm>
          <a:prstGeom prst="rect">
            <a:avLst/>
          </a:prstGeom>
        </p:spPr>
      </p:pic>
      <p:pic>
        <p:nvPicPr>
          <p:cNvPr id="48" name="Picture 47">
            <a:extLst>
              <a:ext uri="{FF2B5EF4-FFF2-40B4-BE49-F238E27FC236}">
                <a16:creationId xmlns:a16="http://schemas.microsoft.com/office/drawing/2014/main" id="{E48287AA-BB05-4AC5-BE37-04F673F1EAEC}"/>
              </a:ext>
            </a:extLst>
          </p:cNvPr>
          <p:cNvPicPr>
            <a:picLocks noChangeAspect="1"/>
          </p:cNvPicPr>
          <p:nvPr/>
        </p:nvPicPr>
        <p:blipFill>
          <a:blip r:embed="rId10"/>
          <a:stretch>
            <a:fillRect/>
          </a:stretch>
        </p:blipFill>
        <p:spPr>
          <a:xfrm>
            <a:off x="9361983" y="2454866"/>
            <a:ext cx="2109399" cy="542591"/>
          </a:xfrm>
          <a:prstGeom prst="rect">
            <a:avLst/>
          </a:prstGeom>
        </p:spPr>
      </p:pic>
      <p:sp>
        <p:nvSpPr>
          <p:cNvPr id="49" name="TextBox 48">
            <a:extLst>
              <a:ext uri="{FF2B5EF4-FFF2-40B4-BE49-F238E27FC236}">
                <a16:creationId xmlns:a16="http://schemas.microsoft.com/office/drawing/2014/main" id="{923901C4-018F-4E20-9779-A38104C2CC3D}"/>
              </a:ext>
            </a:extLst>
          </p:cNvPr>
          <p:cNvSpPr txBox="1"/>
          <p:nvPr/>
        </p:nvSpPr>
        <p:spPr>
          <a:xfrm>
            <a:off x="639170" y="4692561"/>
            <a:ext cx="11552830" cy="307777"/>
          </a:xfrm>
          <a:prstGeom prst="rect">
            <a:avLst/>
          </a:prstGeom>
          <a:noFill/>
        </p:spPr>
        <p:txBody>
          <a:bodyPr wrap="square" rtlCol="0">
            <a:spAutoFit/>
          </a:bodyPr>
          <a:lstStyle/>
          <a:p>
            <a:r>
              <a:rPr lang="en-IE" sz="1400" dirty="0">
                <a:solidFill>
                  <a:schemeClr val="tx1">
                    <a:lumMod val="65000"/>
                    <a:lumOff val="35000"/>
                  </a:schemeClr>
                </a:solidFill>
                <a:latin typeface="Source Sans Pro" panose="020B0503030403020204" pitchFamily="34" charset="0"/>
                <a:ea typeface="Source Sans Pro" panose="020B0503030403020204" pitchFamily="34" charset="0"/>
              </a:rPr>
              <a:t>Communicate                           Collaborate	        Rate                                                    Educate	                    Advocate                                      Innovate </a:t>
            </a:r>
          </a:p>
        </p:txBody>
      </p:sp>
      <p:sp>
        <p:nvSpPr>
          <p:cNvPr id="3" name="Rectangle 2">
            <a:extLst>
              <a:ext uri="{FF2B5EF4-FFF2-40B4-BE49-F238E27FC236}">
                <a16:creationId xmlns:a16="http://schemas.microsoft.com/office/drawing/2014/main" id="{4F9EC77C-510E-237F-24C8-15088B57CCB3}"/>
              </a:ext>
            </a:extLst>
          </p:cNvPr>
          <p:cNvSpPr/>
          <p:nvPr/>
        </p:nvSpPr>
        <p:spPr>
          <a:xfrm>
            <a:off x="400209" y="297244"/>
            <a:ext cx="747273" cy="535031"/>
          </a:xfrm>
          <a:prstGeom prst="rect">
            <a:avLst/>
          </a:prstGeom>
          <a:solidFill>
            <a:srgbClr val="0F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 name="Group 7">
            <a:extLst>
              <a:ext uri="{FF2B5EF4-FFF2-40B4-BE49-F238E27FC236}">
                <a16:creationId xmlns:a16="http://schemas.microsoft.com/office/drawing/2014/main" id="{8F181438-807B-5284-4C54-6F9E8B56B39F}"/>
              </a:ext>
            </a:extLst>
          </p:cNvPr>
          <p:cNvGrpSpPr/>
          <p:nvPr/>
        </p:nvGrpSpPr>
        <p:grpSpPr>
          <a:xfrm>
            <a:off x="8194687" y="271366"/>
            <a:ext cx="3707028" cy="2085202"/>
            <a:chOff x="8194687" y="271366"/>
            <a:chExt cx="3707028" cy="2085202"/>
          </a:xfrm>
        </p:grpSpPr>
        <p:pic>
          <p:nvPicPr>
            <p:cNvPr id="7" name="Picture 6">
              <a:extLst>
                <a:ext uri="{FF2B5EF4-FFF2-40B4-BE49-F238E27FC236}">
                  <a16:creationId xmlns:a16="http://schemas.microsoft.com/office/drawing/2014/main" id="{9A00009D-57A6-EDE7-F328-F70E2F9CA60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94687" y="271366"/>
              <a:ext cx="3707028" cy="2085202"/>
            </a:xfrm>
            <a:prstGeom prst="rect">
              <a:avLst/>
            </a:prstGeom>
          </p:spPr>
        </p:pic>
        <p:pic>
          <p:nvPicPr>
            <p:cNvPr id="5" name="Picture 4">
              <a:extLst>
                <a:ext uri="{FF2B5EF4-FFF2-40B4-BE49-F238E27FC236}">
                  <a16:creationId xmlns:a16="http://schemas.microsoft.com/office/drawing/2014/main" id="{DA9991B5-A943-97E1-3E03-DBDF77A2A4F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12626" t="22990" r="25397" b="35010"/>
            <a:stretch/>
          </p:blipFill>
          <p:spPr>
            <a:xfrm>
              <a:off x="9216568" y="1082754"/>
              <a:ext cx="457200" cy="107541"/>
            </a:xfrm>
            <a:prstGeom prst="rect">
              <a:avLst/>
            </a:prstGeom>
          </p:spPr>
        </p:pic>
      </p:grpSp>
      <p:pic>
        <p:nvPicPr>
          <p:cNvPr id="10" name="Content Placeholder 45">
            <a:extLst>
              <a:ext uri="{FF2B5EF4-FFF2-40B4-BE49-F238E27FC236}">
                <a16:creationId xmlns:a16="http://schemas.microsoft.com/office/drawing/2014/main" id="{7BE78027-81B9-04E5-6CDE-4CE3F075307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079" y="5784850"/>
            <a:ext cx="12192000" cy="1066800"/>
          </a:xfrm>
          <a:prstGeom prst="rect">
            <a:avLst/>
          </a:prstGeom>
        </p:spPr>
      </p:pic>
      <p:sp>
        <p:nvSpPr>
          <p:cNvPr id="20" name="TextBox 19">
            <a:extLst>
              <a:ext uri="{FF2B5EF4-FFF2-40B4-BE49-F238E27FC236}">
                <a16:creationId xmlns:a16="http://schemas.microsoft.com/office/drawing/2014/main" id="{39EA3E95-2890-413F-B1EA-F39712EA5C91}"/>
              </a:ext>
            </a:extLst>
          </p:cNvPr>
          <p:cNvSpPr txBox="1"/>
          <p:nvPr/>
        </p:nvSpPr>
        <p:spPr>
          <a:xfrm>
            <a:off x="3559373" y="6287506"/>
            <a:ext cx="6561412" cy="430887"/>
          </a:xfrm>
          <a:prstGeom prst="rect">
            <a:avLst/>
          </a:prstGeom>
          <a:noFill/>
        </p:spPr>
        <p:txBody>
          <a:bodyPr wrap="none" rtlCol="0">
            <a:spAutoFit/>
          </a:bodyPr>
          <a:lstStyle/>
          <a:p>
            <a:r>
              <a:rPr lang="en-IE" sz="2200" dirty="0">
                <a:latin typeface="Montserrat SemiBold" panose="00000700000000000000" pitchFamily="2" charset="0"/>
              </a:rPr>
              <a:t>Introduction to Irish Green Building Council</a:t>
            </a:r>
          </a:p>
        </p:txBody>
      </p:sp>
      <p:sp>
        <p:nvSpPr>
          <p:cNvPr id="14" name="Rectangle 13">
            <a:extLst>
              <a:ext uri="{FF2B5EF4-FFF2-40B4-BE49-F238E27FC236}">
                <a16:creationId xmlns:a16="http://schemas.microsoft.com/office/drawing/2014/main" id="{B6795495-F65C-0EA6-7937-EFEA97E9DCAE}"/>
              </a:ext>
            </a:extLst>
          </p:cNvPr>
          <p:cNvSpPr/>
          <p:nvPr/>
        </p:nvSpPr>
        <p:spPr>
          <a:xfrm>
            <a:off x="6226233" y="472824"/>
            <a:ext cx="1620982" cy="1670858"/>
          </a:xfrm>
          <a:prstGeom prst="rect">
            <a:avLst/>
          </a:prstGeom>
          <a:solidFill>
            <a:srgbClr val="F7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4" name="Picture 33" descr="Text&#10;&#10;Description automatically generated">
            <a:extLst>
              <a:ext uri="{FF2B5EF4-FFF2-40B4-BE49-F238E27FC236}">
                <a16:creationId xmlns:a16="http://schemas.microsoft.com/office/drawing/2014/main" id="{FD6B7F15-F7B8-4EAA-AE31-205E296BD25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261565" y="272747"/>
            <a:ext cx="3707028" cy="2085203"/>
          </a:xfrm>
          <a:prstGeom prst="rect">
            <a:avLst/>
          </a:prstGeom>
        </p:spPr>
      </p:pic>
      <p:sp>
        <p:nvSpPr>
          <p:cNvPr id="11" name="TextBox 10">
            <a:extLst>
              <a:ext uri="{FF2B5EF4-FFF2-40B4-BE49-F238E27FC236}">
                <a16:creationId xmlns:a16="http://schemas.microsoft.com/office/drawing/2014/main" id="{B8E7C4B6-F780-45E6-1BEA-E7B157A71898}"/>
              </a:ext>
            </a:extLst>
          </p:cNvPr>
          <p:cNvSpPr txBox="1"/>
          <p:nvPr/>
        </p:nvSpPr>
        <p:spPr>
          <a:xfrm>
            <a:off x="4487433" y="369604"/>
            <a:ext cx="989373" cy="338554"/>
          </a:xfrm>
          <a:prstGeom prst="rect">
            <a:avLst/>
          </a:prstGeom>
          <a:solidFill>
            <a:srgbClr val="F7AC00"/>
          </a:solidFill>
        </p:spPr>
        <p:txBody>
          <a:bodyPr wrap="none" rtlCol="0">
            <a:spAutoFit/>
          </a:bodyPr>
          <a:lstStyle/>
          <a:p>
            <a:r>
              <a:rPr lang="en-IE" sz="1600" dirty="0">
                <a:latin typeface="Bahnschrift SemiLight Condensed" panose="020B0502040204020203" pitchFamily="34" charset="0"/>
                <a:ea typeface="Roboto" panose="02000000000000000000" pitchFamily="2" charset="0"/>
              </a:rPr>
              <a:t>2023 / 2024</a:t>
            </a:r>
          </a:p>
        </p:txBody>
      </p:sp>
      <p:sp>
        <p:nvSpPr>
          <p:cNvPr id="12" name="TextBox 11">
            <a:extLst>
              <a:ext uri="{FF2B5EF4-FFF2-40B4-BE49-F238E27FC236}">
                <a16:creationId xmlns:a16="http://schemas.microsoft.com/office/drawing/2014/main" id="{54291C3A-5CEC-9BA7-68E4-0EC2919D8C59}"/>
              </a:ext>
            </a:extLst>
          </p:cNvPr>
          <p:cNvSpPr txBox="1"/>
          <p:nvPr/>
        </p:nvSpPr>
        <p:spPr>
          <a:xfrm>
            <a:off x="4774916" y="851921"/>
            <a:ext cx="646331" cy="461665"/>
          </a:xfrm>
          <a:prstGeom prst="rect">
            <a:avLst/>
          </a:prstGeom>
          <a:solidFill>
            <a:srgbClr val="ECC680"/>
          </a:solidFill>
        </p:spPr>
        <p:txBody>
          <a:bodyPr wrap="square" rtlCol="0">
            <a:spAutoFit/>
          </a:bodyPr>
          <a:lstStyle/>
          <a:p>
            <a:r>
              <a:rPr lang="en-IE" sz="2400" b="1" dirty="0">
                <a:latin typeface="Bahnschrift SemiLight Condensed" panose="020B0502040204020203" pitchFamily="34" charset="0"/>
                <a:ea typeface="Roboto" panose="02000000000000000000" pitchFamily="2" charset="0"/>
              </a:rPr>
              <a:t>2 1</a:t>
            </a:r>
            <a:r>
              <a:rPr lang="en-IE" sz="2000" b="1" dirty="0">
                <a:latin typeface="Bahnschrift SemiLight Condensed" panose="020B0502040204020203" pitchFamily="34" charset="0"/>
                <a:ea typeface="Roboto" panose="02000000000000000000" pitchFamily="2" charset="0"/>
              </a:rPr>
              <a:t> </a:t>
            </a:r>
            <a:r>
              <a:rPr lang="en-IE" b="1" dirty="0">
                <a:latin typeface="Bahnschrift SemiLight Condensed" panose="020B0502040204020203" pitchFamily="34" charset="0"/>
                <a:ea typeface="Roboto" panose="02000000000000000000" pitchFamily="2" charset="0"/>
              </a:rPr>
              <a:t>  </a:t>
            </a:r>
          </a:p>
        </p:txBody>
      </p:sp>
      <p:sp>
        <p:nvSpPr>
          <p:cNvPr id="19" name="TextBox 18">
            <a:extLst>
              <a:ext uri="{FF2B5EF4-FFF2-40B4-BE49-F238E27FC236}">
                <a16:creationId xmlns:a16="http://schemas.microsoft.com/office/drawing/2014/main" id="{8A66699C-3C94-45C4-869A-6B19C721BDAA}"/>
              </a:ext>
            </a:extLst>
          </p:cNvPr>
          <p:cNvSpPr txBox="1"/>
          <p:nvPr/>
        </p:nvSpPr>
        <p:spPr>
          <a:xfrm>
            <a:off x="2645069" y="3051723"/>
            <a:ext cx="1010213" cy="523220"/>
          </a:xfrm>
          <a:prstGeom prst="rect">
            <a:avLst/>
          </a:prstGeom>
          <a:solidFill>
            <a:srgbClr val="64B12D"/>
          </a:solidFill>
        </p:spPr>
        <p:txBody>
          <a:bodyPr wrap="none" rtlCol="0">
            <a:spAutoFit/>
          </a:bodyPr>
          <a:lstStyle/>
          <a:p>
            <a:r>
              <a:rPr lang="en-IE" sz="2400" b="1" dirty="0">
                <a:latin typeface="Bahnschrift SemiLight Condensed" panose="020B0502040204020203" pitchFamily="34" charset="0"/>
                <a:ea typeface="Roboto" panose="02000000000000000000" pitchFamily="2" charset="0"/>
              </a:rPr>
              <a:t>600 </a:t>
            </a:r>
            <a:r>
              <a:rPr lang="en-IE" sz="2800" b="1" dirty="0">
                <a:latin typeface="Bahnschrift SemiLight Condensed" panose="020B0502040204020203" pitchFamily="34" charset="0"/>
                <a:ea typeface="Roboto" panose="02000000000000000000" pitchFamily="2" charset="0"/>
              </a:rPr>
              <a:t>+</a:t>
            </a:r>
            <a:r>
              <a:rPr lang="en-IE" sz="2800" b="1" dirty="0">
                <a:latin typeface="Roboto" panose="02000000000000000000" pitchFamily="2" charset="0"/>
                <a:ea typeface="Roboto" panose="02000000000000000000" pitchFamily="2" charset="0"/>
              </a:rPr>
              <a:t>   </a:t>
            </a:r>
          </a:p>
        </p:txBody>
      </p:sp>
      <p:sp>
        <p:nvSpPr>
          <p:cNvPr id="24" name="TextBox 23">
            <a:extLst>
              <a:ext uri="{FF2B5EF4-FFF2-40B4-BE49-F238E27FC236}">
                <a16:creationId xmlns:a16="http://schemas.microsoft.com/office/drawing/2014/main" id="{5752BF4C-25FD-D638-860D-40CFD6C5FC39}"/>
              </a:ext>
            </a:extLst>
          </p:cNvPr>
          <p:cNvSpPr txBox="1"/>
          <p:nvPr/>
        </p:nvSpPr>
        <p:spPr>
          <a:xfrm>
            <a:off x="5951322" y="2552830"/>
            <a:ext cx="891591" cy="523220"/>
          </a:xfrm>
          <a:prstGeom prst="rect">
            <a:avLst/>
          </a:prstGeom>
          <a:solidFill>
            <a:srgbClr val="CCD400"/>
          </a:solidFill>
        </p:spPr>
        <p:txBody>
          <a:bodyPr wrap="none" rtlCol="0">
            <a:spAutoFit/>
          </a:bodyPr>
          <a:lstStyle/>
          <a:p>
            <a:r>
              <a:rPr lang="en-IE" sz="2400" b="1" dirty="0">
                <a:latin typeface="Bahnschrift SemiLight Condensed" panose="020B0502040204020203" pitchFamily="34" charset="0"/>
                <a:ea typeface="Roboto" panose="02000000000000000000" pitchFamily="2" charset="0"/>
              </a:rPr>
              <a:t> 90 </a:t>
            </a:r>
            <a:r>
              <a:rPr lang="en-IE" sz="2800" b="1" dirty="0">
                <a:latin typeface="Bahnschrift SemiLight Condensed" panose="020B0502040204020203" pitchFamily="34" charset="0"/>
                <a:ea typeface="Roboto" panose="02000000000000000000" pitchFamily="2" charset="0"/>
              </a:rPr>
              <a:t>+   </a:t>
            </a:r>
          </a:p>
        </p:txBody>
      </p:sp>
      <p:sp>
        <p:nvSpPr>
          <p:cNvPr id="25" name="TextBox 24">
            <a:extLst>
              <a:ext uri="{FF2B5EF4-FFF2-40B4-BE49-F238E27FC236}">
                <a16:creationId xmlns:a16="http://schemas.microsoft.com/office/drawing/2014/main" id="{5AC693E2-2934-6064-6F9A-6AB43034FA9D}"/>
              </a:ext>
            </a:extLst>
          </p:cNvPr>
          <p:cNvSpPr txBox="1"/>
          <p:nvPr/>
        </p:nvSpPr>
        <p:spPr>
          <a:xfrm>
            <a:off x="7009072" y="2568899"/>
            <a:ext cx="962123" cy="523220"/>
          </a:xfrm>
          <a:prstGeom prst="rect">
            <a:avLst/>
          </a:prstGeom>
          <a:solidFill>
            <a:srgbClr val="CCD400"/>
          </a:solidFill>
        </p:spPr>
        <p:txBody>
          <a:bodyPr wrap="none" rtlCol="0">
            <a:spAutoFit/>
          </a:bodyPr>
          <a:lstStyle/>
          <a:p>
            <a:r>
              <a:rPr lang="en-IE" sz="2400" b="1" dirty="0">
                <a:latin typeface="Bahnschrift SemiLight Condensed" panose="020B0502040204020203" pitchFamily="34" charset="0"/>
                <a:ea typeface="Roboto" panose="02000000000000000000" pitchFamily="2" charset="0"/>
              </a:rPr>
              <a:t>200 </a:t>
            </a:r>
            <a:r>
              <a:rPr lang="en-IE" sz="2800" b="1" dirty="0">
                <a:latin typeface="Bahnschrift SemiLight Condensed" panose="020B0502040204020203" pitchFamily="34" charset="0"/>
                <a:ea typeface="Roboto" panose="02000000000000000000" pitchFamily="2" charset="0"/>
              </a:rPr>
              <a:t>+   </a:t>
            </a:r>
          </a:p>
        </p:txBody>
      </p:sp>
      <p:sp>
        <p:nvSpPr>
          <p:cNvPr id="26" name="TextBox 25">
            <a:extLst>
              <a:ext uri="{FF2B5EF4-FFF2-40B4-BE49-F238E27FC236}">
                <a16:creationId xmlns:a16="http://schemas.microsoft.com/office/drawing/2014/main" id="{BE3FF41F-E2F3-9D93-7B2D-D49260B1F5EF}"/>
              </a:ext>
            </a:extLst>
          </p:cNvPr>
          <p:cNvSpPr txBox="1"/>
          <p:nvPr/>
        </p:nvSpPr>
        <p:spPr>
          <a:xfrm>
            <a:off x="639170" y="3058574"/>
            <a:ext cx="1313180" cy="523220"/>
          </a:xfrm>
          <a:prstGeom prst="rect">
            <a:avLst/>
          </a:prstGeom>
          <a:solidFill>
            <a:srgbClr val="64B12D"/>
          </a:solidFill>
        </p:spPr>
        <p:txBody>
          <a:bodyPr wrap="none" rtlCol="0">
            <a:spAutoFit/>
          </a:bodyPr>
          <a:lstStyle/>
          <a:p>
            <a:r>
              <a:rPr lang="en-IE" sz="2400" b="1" dirty="0">
                <a:latin typeface="Bahnschrift SemiLight Condensed" panose="020B0502040204020203" pitchFamily="34" charset="0"/>
                <a:ea typeface="Roboto" panose="02000000000000000000" pitchFamily="2" charset="0"/>
              </a:rPr>
              <a:t>2600 </a:t>
            </a:r>
            <a:r>
              <a:rPr lang="en-IE" sz="2800" b="1" dirty="0">
                <a:latin typeface="Bahnschrift SemiLight Condensed" panose="020B0502040204020203" pitchFamily="34" charset="0"/>
                <a:ea typeface="Roboto" panose="02000000000000000000" pitchFamily="2" charset="0"/>
              </a:rPr>
              <a:t>+</a:t>
            </a:r>
            <a:r>
              <a:rPr lang="en-IE" sz="2800" b="1" dirty="0">
                <a:latin typeface="Roboto" panose="02000000000000000000" pitchFamily="2" charset="0"/>
                <a:ea typeface="Roboto" panose="02000000000000000000" pitchFamily="2" charset="0"/>
              </a:rPr>
              <a:t>     </a:t>
            </a:r>
          </a:p>
        </p:txBody>
      </p:sp>
      <p:sp>
        <p:nvSpPr>
          <p:cNvPr id="27" name="Rectangle 26">
            <a:extLst>
              <a:ext uri="{FF2B5EF4-FFF2-40B4-BE49-F238E27FC236}">
                <a16:creationId xmlns:a16="http://schemas.microsoft.com/office/drawing/2014/main" id="{1E198F67-77E1-15FD-88E4-1C976989CED9}"/>
              </a:ext>
            </a:extLst>
          </p:cNvPr>
          <p:cNvSpPr/>
          <p:nvPr/>
        </p:nvSpPr>
        <p:spPr>
          <a:xfrm>
            <a:off x="6216688" y="418370"/>
            <a:ext cx="1620982" cy="1779766"/>
          </a:xfrm>
          <a:prstGeom prst="rect">
            <a:avLst/>
          </a:prstGeom>
          <a:solidFill>
            <a:srgbClr val="F7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9895ADFB-0ACB-3B85-09FF-0237B1395CCA}"/>
              </a:ext>
            </a:extLst>
          </p:cNvPr>
          <p:cNvSpPr txBox="1"/>
          <p:nvPr/>
        </p:nvSpPr>
        <p:spPr>
          <a:xfrm>
            <a:off x="6318782" y="506315"/>
            <a:ext cx="1689886" cy="1615827"/>
          </a:xfrm>
          <a:prstGeom prst="rect">
            <a:avLst/>
          </a:prstGeom>
          <a:noFill/>
        </p:spPr>
        <p:txBody>
          <a:bodyPr wrap="none" rtlCol="0">
            <a:spAutoFit/>
          </a:bodyPr>
          <a:lstStyle/>
          <a:p>
            <a:r>
              <a:rPr lang="en-IE" sz="1100" dirty="0">
                <a:latin typeface="Roboto" panose="02000000000000000000" pitchFamily="2" charset="0"/>
                <a:ea typeface="Roboto" panose="02000000000000000000" pitchFamily="2" charset="0"/>
              </a:rPr>
              <a:t>Launch of</a:t>
            </a:r>
          </a:p>
          <a:p>
            <a:r>
              <a:rPr lang="en-IE" sz="1100" dirty="0">
                <a:latin typeface="Roboto" panose="02000000000000000000" pitchFamily="2" charset="0"/>
                <a:ea typeface="Roboto" panose="02000000000000000000" pitchFamily="2" charset="0"/>
              </a:rPr>
              <a:t>- Healthy Homes Ireland</a:t>
            </a:r>
          </a:p>
          <a:p>
            <a:r>
              <a:rPr lang="en-IE" sz="1100" dirty="0">
                <a:latin typeface="Roboto" panose="02000000000000000000" pitchFamily="2" charset="0"/>
                <a:ea typeface="Roboto" panose="02000000000000000000" pitchFamily="2" charset="0"/>
              </a:rPr>
              <a:t>- Energy Poverty Report </a:t>
            </a:r>
          </a:p>
          <a:p>
            <a:r>
              <a:rPr lang="en-IE" sz="1100" dirty="0">
                <a:latin typeface="Roboto" panose="02000000000000000000" pitchFamily="2" charset="0"/>
                <a:ea typeface="Roboto" panose="02000000000000000000" pitchFamily="2" charset="0"/>
              </a:rPr>
              <a:t>- Upskilling Roadmap</a:t>
            </a:r>
          </a:p>
          <a:p>
            <a:endParaRPr lang="en-IE" sz="1100" dirty="0">
              <a:latin typeface="Roboto" panose="02000000000000000000" pitchFamily="2" charset="0"/>
              <a:ea typeface="Roboto" panose="02000000000000000000" pitchFamily="2" charset="0"/>
            </a:endParaRPr>
          </a:p>
          <a:p>
            <a:r>
              <a:rPr lang="en-IE" sz="1100" dirty="0">
                <a:latin typeface="Roboto" panose="02000000000000000000" pitchFamily="2" charset="0"/>
                <a:ea typeface="Roboto" panose="02000000000000000000" pitchFamily="2" charset="0"/>
              </a:rPr>
              <a:t>- Building in Timber</a:t>
            </a:r>
          </a:p>
          <a:p>
            <a:r>
              <a:rPr lang="en-IE" sz="1100" dirty="0">
                <a:latin typeface="Roboto" panose="02000000000000000000" pitchFamily="2" charset="0"/>
                <a:ea typeface="Roboto" panose="02000000000000000000" pitchFamily="2" charset="0"/>
              </a:rPr>
              <a:t>  Working Group </a:t>
            </a:r>
          </a:p>
          <a:p>
            <a:r>
              <a:rPr lang="en-IE" sz="1100" dirty="0">
                <a:latin typeface="Roboto" panose="02000000000000000000" pitchFamily="2" charset="0"/>
                <a:ea typeface="Roboto" panose="02000000000000000000" pitchFamily="2" charset="0"/>
              </a:rPr>
              <a:t>- Energy Renovation</a:t>
            </a:r>
          </a:p>
          <a:p>
            <a:r>
              <a:rPr lang="en-IE" sz="1100" dirty="0">
                <a:latin typeface="Roboto" panose="02000000000000000000" pitchFamily="2" charset="0"/>
                <a:ea typeface="Roboto" panose="02000000000000000000" pitchFamily="2" charset="0"/>
              </a:rPr>
              <a:t>  Working Group </a:t>
            </a:r>
          </a:p>
        </p:txBody>
      </p:sp>
      <p:sp>
        <p:nvSpPr>
          <p:cNvPr id="16" name="TextBox 15">
            <a:extLst>
              <a:ext uri="{FF2B5EF4-FFF2-40B4-BE49-F238E27FC236}">
                <a16:creationId xmlns:a16="http://schemas.microsoft.com/office/drawing/2014/main" id="{FDCE10C2-2498-8E68-14D2-36D05369B41C}"/>
              </a:ext>
            </a:extLst>
          </p:cNvPr>
          <p:cNvSpPr txBox="1"/>
          <p:nvPr/>
        </p:nvSpPr>
        <p:spPr>
          <a:xfrm>
            <a:off x="6399521" y="1368004"/>
            <a:ext cx="184731" cy="261610"/>
          </a:xfrm>
          <a:prstGeom prst="rect">
            <a:avLst/>
          </a:prstGeom>
          <a:noFill/>
        </p:spPr>
        <p:txBody>
          <a:bodyPr wrap="none" rtlCol="0">
            <a:spAutoFit/>
          </a:bodyPr>
          <a:lstStyle/>
          <a:p>
            <a:endParaRPr lang="en-IE" sz="1100" dirty="0">
              <a:latin typeface="Roboto" panose="02000000000000000000" pitchFamily="2" charset="0"/>
              <a:ea typeface="Roboto" panose="02000000000000000000" pitchFamily="2" charset="0"/>
            </a:endParaRPr>
          </a:p>
        </p:txBody>
      </p:sp>
      <p:sp>
        <p:nvSpPr>
          <p:cNvPr id="30" name="TextBox 29">
            <a:extLst>
              <a:ext uri="{FF2B5EF4-FFF2-40B4-BE49-F238E27FC236}">
                <a16:creationId xmlns:a16="http://schemas.microsoft.com/office/drawing/2014/main" id="{7F98855B-412C-C567-C77B-ED69E5D4CE17}"/>
              </a:ext>
            </a:extLst>
          </p:cNvPr>
          <p:cNvSpPr txBox="1"/>
          <p:nvPr/>
        </p:nvSpPr>
        <p:spPr>
          <a:xfrm>
            <a:off x="4459699" y="2640557"/>
            <a:ext cx="1114408" cy="338554"/>
          </a:xfrm>
          <a:prstGeom prst="rect">
            <a:avLst/>
          </a:prstGeom>
          <a:solidFill>
            <a:srgbClr val="CCD400"/>
          </a:solidFill>
        </p:spPr>
        <p:txBody>
          <a:bodyPr wrap="none" rtlCol="0">
            <a:spAutoFit/>
          </a:bodyPr>
          <a:lstStyle/>
          <a:p>
            <a:r>
              <a:rPr lang="en-IE" sz="1600" dirty="0">
                <a:latin typeface="Bahnschrift SemiLight Condensed" panose="020B0502040204020203" pitchFamily="34" charset="0"/>
                <a:ea typeface="Roboto" panose="02000000000000000000" pitchFamily="2" charset="0"/>
              </a:rPr>
              <a:t>2023 / 2024   </a:t>
            </a:r>
          </a:p>
        </p:txBody>
      </p:sp>
      <p:sp>
        <p:nvSpPr>
          <p:cNvPr id="33" name="TextBox 32">
            <a:extLst>
              <a:ext uri="{FF2B5EF4-FFF2-40B4-BE49-F238E27FC236}">
                <a16:creationId xmlns:a16="http://schemas.microsoft.com/office/drawing/2014/main" id="{87643E28-698F-B6C1-AE0D-6497B3BF7910}"/>
              </a:ext>
            </a:extLst>
          </p:cNvPr>
          <p:cNvSpPr txBox="1"/>
          <p:nvPr/>
        </p:nvSpPr>
        <p:spPr>
          <a:xfrm>
            <a:off x="500883" y="2589374"/>
            <a:ext cx="947695" cy="338554"/>
          </a:xfrm>
          <a:prstGeom prst="rect">
            <a:avLst/>
          </a:prstGeom>
          <a:solidFill>
            <a:srgbClr val="64B12D"/>
          </a:solidFill>
        </p:spPr>
        <p:txBody>
          <a:bodyPr wrap="none" rtlCol="0">
            <a:spAutoFit/>
          </a:bodyPr>
          <a:lstStyle/>
          <a:p>
            <a:r>
              <a:rPr lang="en-IE" sz="1600" dirty="0">
                <a:latin typeface="Bahnschrift SemiLight Condensed" panose="020B0502040204020203" pitchFamily="34" charset="0"/>
                <a:ea typeface="Roboto" panose="02000000000000000000" pitchFamily="2" charset="0"/>
              </a:rPr>
              <a:t>2023/ 2024</a:t>
            </a:r>
          </a:p>
        </p:txBody>
      </p:sp>
      <p:sp>
        <p:nvSpPr>
          <p:cNvPr id="4" name="TextBox 3">
            <a:extLst>
              <a:ext uri="{FF2B5EF4-FFF2-40B4-BE49-F238E27FC236}">
                <a16:creationId xmlns:a16="http://schemas.microsoft.com/office/drawing/2014/main" id="{84A3765A-C9AE-DA8F-05D5-B98168756BB8}"/>
              </a:ext>
            </a:extLst>
          </p:cNvPr>
          <p:cNvSpPr txBox="1"/>
          <p:nvPr/>
        </p:nvSpPr>
        <p:spPr>
          <a:xfrm>
            <a:off x="400209" y="373466"/>
            <a:ext cx="947695" cy="338554"/>
          </a:xfrm>
          <a:prstGeom prst="rect">
            <a:avLst/>
          </a:prstGeom>
          <a:solidFill>
            <a:srgbClr val="0F7A7B"/>
          </a:solidFill>
        </p:spPr>
        <p:txBody>
          <a:bodyPr wrap="none" rtlCol="0">
            <a:spAutoFit/>
          </a:bodyPr>
          <a:lstStyle/>
          <a:p>
            <a:r>
              <a:rPr lang="en-IE" sz="1600" dirty="0">
                <a:latin typeface="Bahnschrift SemiLight Condensed" panose="020B0502040204020203" pitchFamily="34" charset="0"/>
                <a:ea typeface="Roboto" panose="02000000000000000000" pitchFamily="2" charset="0"/>
              </a:rPr>
              <a:t>2023/ 2024</a:t>
            </a:r>
          </a:p>
        </p:txBody>
      </p:sp>
      <p:sp>
        <p:nvSpPr>
          <p:cNvPr id="6" name="Rectangle 5">
            <a:extLst>
              <a:ext uri="{FF2B5EF4-FFF2-40B4-BE49-F238E27FC236}">
                <a16:creationId xmlns:a16="http://schemas.microsoft.com/office/drawing/2014/main" id="{D7A0D273-BF8B-549C-4925-0A03CB78B887}"/>
              </a:ext>
            </a:extLst>
          </p:cNvPr>
          <p:cNvSpPr/>
          <p:nvPr/>
        </p:nvSpPr>
        <p:spPr>
          <a:xfrm>
            <a:off x="879894" y="2864434"/>
            <a:ext cx="842195" cy="302452"/>
          </a:xfrm>
          <a:prstGeom prst="rect">
            <a:avLst/>
          </a:prstGeom>
          <a:solidFill>
            <a:srgbClr val="64B1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C1BCA0E1-1E03-1412-5315-BDAAEBAE90D1}"/>
              </a:ext>
            </a:extLst>
          </p:cNvPr>
          <p:cNvSpPr txBox="1"/>
          <p:nvPr/>
        </p:nvSpPr>
        <p:spPr>
          <a:xfrm>
            <a:off x="8258928" y="369604"/>
            <a:ext cx="1533866" cy="523220"/>
          </a:xfrm>
          <a:prstGeom prst="rect">
            <a:avLst/>
          </a:prstGeom>
          <a:solidFill>
            <a:srgbClr val="56B583"/>
          </a:solidFill>
        </p:spPr>
        <p:txBody>
          <a:bodyPr wrap="square" rtlCol="0">
            <a:spAutoFit/>
          </a:bodyPr>
          <a:lstStyle/>
          <a:p>
            <a:r>
              <a:rPr lang="en-IE" sz="2400" b="1" dirty="0">
                <a:latin typeface="Bahnschrift SemiLight Condensed" panose="020B0502040204020203" pitchFamily="34" charset="0"/>
                <a:ea typeface="Roboto" panose="02000000000000000000" pitchFamily="2" charset="0"/>
              </a:rPr>
              <a:t>21,800 </a:t>
            </a:r>
            <a:r>
              <a:rPr lang="en-IE" sz="2800" b="1" dirty="0">
                <a:latin typeface="Bahnschrift SemiLight Condensed" panose="020B0502040204020203" pitchFamily="34" charset="0"/>
                <a:ea typeface="Roboto" panose="02000000000000000000" pitchFamily="2" charset="0"/>
              </a:rPr>
              <a:t>+</a:t>
            </a:r>
            <a:r>
              <a:rPr lang="en-IE" sz="800" b="1" dirty="0">
                <a:latin typeface="Roboto" panose="02000000000000000000" pitchFamily="2" charset="0"/>
                <a:ea typeface="Roboto" panose="02000000000000000000" pitchFamily="2" charset="0"/>
              </a:rPr>
              <a:t> Registered</a:t>
            </a:r>
            <a:r>
              <a:rPr lang="en-IE" sz="2800" b="1" dirty="0">
                <a:latin typeface="Roboto" panose="02000000000000000000" pitchFamily="2" charset="0"/>
                <a:ea typeface="Roboto" panose="02000000000000000000" pitchFamily="2" charset="0"/>
              </a:rPr>
              <a:t> </a:t>
            </a:r>
          </a:p>
        </p:txBody>
      </p:sp>
      <p:sp>
        <p:nvSpPr>
          <p:cNvPr id="13" name="TextBox 12">
            <a:extLst>
              <a:ext uri="{FF2B5EF4-FFF2-40B4-BE49-F238E27FC236}">
                <a16:creationId xmlns:a16="http://schemas.microsoft.com/office/drawing/2014/main" id="{86647BB5-ACDC-3703-4571-7E49600B5984}"/>
              </a:ext>
            </a:extLst>
          </p:cNvPr>
          <p:cNvSpPr txBox="1"/>
          <p:nvPr/>
        </p:nvSpPr>
        <p:spPr>
          <a:xfrm>
            <a:off x="8209712" y="2954680"/>
            <a:ext cx="1123398" cy="523220"/>
          </a:xfrm>
          <a:prstGeom prst="rect">
            <a:avLst/>
          </a:prstGeom>
          <a:solidFill>
            <a:srgbClr val="FFB200"/>
          </a:solidFill>
        </p:spPr>
        <p:txBody>
          <a:bodyPr wrap="square" rtlCol="0">
            <a:spAutoFit/>
          </a:bodyPr>
          <a:lstStyle/>
          <a:p>
            <a:r>
              <a:rPr lang="en-IE" sz="2400" b="1" dirty="0">
                <a:latin typeface="Bahnschrift SemiLight Condensed" panose="020B0502040204020203" pitchFamily="34" charset="0"/>
                <a:ea typeface="Roboto" panose="02000000000000000000" pitchFamily="2" charset="0"/>
              </a:rPr>
              <a:t>500 </a:t>
            </a:r>
            <a:r>
              <a:rPr lang="en-IE" sz="2800" b="1" dirty="0">
                <a:latin typeface="Bahnschrift SemiLight Condensed" panose="020B0502040204020203" pitchFamily="34" charset="0"/>
                <a:ea typeface="Roboto" panose="02000000000000000000" pitchFamily="2" charset="0"/>
              </a:rPr>
              <a:t>+</a:t>
            </a:r>
            <a:r>
              <a:rPr lang="en-IE" sz="2800" b="1" dirty="0">
                <a:latin typeface="Roboto" panose="02000000000000000000" pitchFamily="2" charset="0"/>
                <a:ea typeface="Roboto" panose="02000000000000000000" pitchFamily="2" charset="0"/>
              </a:rPr>
              <a:t> </a:t>
            </a:r>
            <a:r>
              <a:rPr lang="en-IE" sz="900" b="1" dirty="0">
                <a:latin typeface="Roboto" panose="02000000000000000000" pitchFamily="2" charset="0"/>
                <a:ea typeface="Roboto" panose="02000000000000000000" pitchFamily="2" charset="0"/>
              </a:rPr>
              <a:t>users</a:t>
            </a:r>
            <a:r>
              <a:rPr lang="en-IE" sz="2800" b="1"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188451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85099B-07A7-0388-EA98-26A1ABA0096B}"/>
              </a:ext>
            </a:extLst>
          </p:cNvPr>
          <p:cNvSpPr>
            <a:spLocks noGrp="1"/>
          </p:cNvSpPr>
          <p:nvPr>
            <p:ph idx="10"/>
          </p:nvPr>
        </p:nvSpPr>
        <p:spPr/>
        <p:txBody>
          <a:bodyPr/>
          <a:lstStyle/>
          <a:p>
            <a:endParaRPr lang="en-IE"/>
          </a:p>
        </p:txBody>
      </p:sp>
      <p:sp>
        <p:nvSpPr>
          <p:cNvPr id="3" name="Text Placeholder 2">
            <a:extLst>
              <a:ext uri="{FF2B5EF4-FFF2-40B4-BE49-F238E27FC236}">
                <a16:creationId xmlns:a16="http://schemas.microsoft.com/office/drawing/2014/main" id="{33DE6355-9DD0-5379-5C7D-197C298BAA63}"/>
              </a:ext>
            </a:extLst>
          </p:cNvPr>
          <p:cNvSpPr>
            <a:spLocks noGrp="1"/>
          </p:cNvSpPr>
          <p:nvPr>
            <p:ph type="body" sz="half" idx="11"/>
          </p:nvPr>
        </p:nvSpPr>
        <p:spPr/>
        <p:txBody>
          <a:bodyPr/>
          <a:lstStyle/>
          <a:p>
            <a:endParaRPr lang="en-IE"/>
          </a:p>
        </p:txBody>
      </p:sp>
      <p:sp>
        <p:nvSpPr>
          <p:cNvPr id="4" name="Content Placeholder 3">
            <a:extLst>
              <a:ext uri="{FF2B5EF4-FFF2-40B4-BE49-F238E27FC236}">
                <a16:creationId xmlns:a16="http://schemas.microsoft.com/office/drawing/2014/main" id="{2E2A2215-C588-94B2-AE6F-C56B3BC018B7}"/>
              </a:ext>
            </a:extLst>
          </p:cNvPr>
          <p:cNvSpPr>
            <a:spLocks noGrp="1"/>
          </p:cNvSpPr>
          <p:nvPr>
            <p:ph idx="12"/>
          </p:nvPr>
        </p:nvSpPr>
        <p:spPr/>
        <p:txBody>
          <a:bodyPr/>
          <a:lstStyle/>
          <a:p>
            <a:endParaRPr lang="en-IE"/>
          </a:p>
        </p:txBody>
      </p:sp>
      <p:sp>
        <p:nvSpPr>
          <p:cNvPr id="5" name="Text Placeholder 4">
            <a:extLst>
              <a:ext uri="{FF2B5EF4-FFF2-40B4-BE49-F238E27FC236}">
                <a16:creationId xmlns:a16="http://schemas.microsoft.com/office/drawing/2014/main" id="{F169D01A-0C22-DEE4-20F1-61F58C5AEAE5}"/>
              </a:ext>
            </a:extLst>
          </p:cNvPr>
          <p:cNvSpPr>
            <a:spLocks noGrp="1"/>
          </p:cNvSpPr>
          <p:nvPr>
            <p:ph type="body" sz="half" idx="13"/>
          </p:nvPr>
        </p:nvSpPr>
        <p:spPr/>
        <p:txBody>
          <a:bodyPr/>
          <a:lstStyle/>
          <a:p>
            <a:endParaRPr lang="en-IE"/>
          </a:p>
        </p:txBody>
      </p:sp>
      <p:sp>
        <p:nvSpPr>
          <p:cNvPr id="6" name="Content Placeholder 5">
            <a:extLst>
              <a:ext uri="{FF2B5EF4-FFF2-40B4-BE49-F238E27FC236}">
                <a16:creationId xmlns:a16="http://schemas.microsoft.com/office/drawing/2014/main" id="{16FF48F5-9C93-D0EE-7704-6F06A2416463}"/>
              </a:ext>
            </a:extLst>
          </p:cNvPr>
          <p:cNvSpPr>
            <a:spLocks noGrp="1"/>
          </p:cNvSpPr>
          <p:nvPr>
            <p:ph idx="14"/>
          </p:nvPr>
        </p:nvSpPr>
        <p:spPr/>
        <p:txBody>
          <a:bodyPr/>
          <a:lstStyle/>
          <a:p>
            <a:endParaRPr lang="en-IE"/>
          </a:p>
        </p:txBody>
      </p:sp>
      <p:sp>
        <p:nvSpPr>
          <p:cNvPr id="7" name="Text Placeholder 6">
            <a:extLst>
              <a:ext uri="{FF2B5EF4-FFF2-40B4-BE49-F238E27FC236}">
                <a16:creationId xmlns:a16="http://schemas.microsoft.com/office/drawing/2014/main" id="{9B67021B-337A-1A52-E4CA-E73DECB843A3}"/>
              </a:ext>
            </a:extLst>
          </p:cNvPr>
          <p:cNvSpPr>
            <a:spLocks noGrp="1"/>
          </p:cNvSpPr>
          <p:nvPr>
            <p:ph type="body" sz="half" idx="15"/>
          </p:nvPr>
        </p:nvSpPr>
        <p:spPr/>
        <p:txBody>
          <a:bodyPr/>
          <a:lstStyle/>
          <a:p>
            <a:endParaRPr lang="en-IE"/>
          </a:p>
        </p:txBody>
      </p:sp>
      <p:sp>
        <p:nvSpPr>
          <p:cNvPr id="8" name="Title 7">
            <a:extLst>
              <a:ext uri="{FF2B5EF4-FFF2-40B4-BE49-F238E27FC236}">
                <a16:creationId xmlns:a16="http://schemas.microsoft.com/office/drawing/2014/main" id="{9165B099-E440-8778-ACCF-21BBC68C48C8}"/>
              </a:ext>
            </a:extLst>
          </p:cNvPr>
          <p:cNvSpPr>
            <a:spLocks noGrp="1"/>
          </p:cNvSpPr>
          <p:nvPr>
            <p:ph type="title"/>
          </p:nvPr>
        </p:nvSpPr>
        <p:spPr/>
        <p:txBody>
          <a:bodyPr>
            <a:normAutofit fontScale="90000"/>
          </a:bodyPr>
          <a:lstStyle/>
          <a:p>
            <a:endParaRPr lang="en-IE"/>
          </a:p>
        </p:txBody>
      </p:sp>
      <p:sp>
        <p:nvSpPr>
          <p:cNvPr id="9" name="Content Placeholder 8">
            <a:extLst>
              <a:ext uri="{FF2B5EF4-FFF2-40B4-BE49-F238E27FC236}">
                <a16:creationId xmlns:a16="http://schemas.microsoft.com/office/drawing/2014/main" id="{CD46DD3F-95DE-58D4-0597-48D181948841}"/>
              </a:ext>
            </a:extLst>
          </p:cNvPr>
          <p:cNvSpPr>
            <a:spLocks noGrp="1"/>
          </p:cNvSpPr>
          <p:nvPr>
            <p:ph idx="16"/>
          </p:nvPr>
        </p:nvSpPr>
        <p:spPr/>
        <p:txBody>
          <a:bodyPr/>
          <a:lstStyle/>
          <a:p>
            <a:endParaRPr lang="en-IE"/>
          </a:p>
        </p:txBody>
      </p:sp>
      <p:pic>
        <p:nvPicPr>
          <p:cNvPr id="12" name="Content Placeholder 11" descr="A person in a yellow vest and helmet in a building&#10;&#10;Description automatically generated">
            <a:extLst>
              <a:ext uri="{FF2B5EF4-FFF2-40B4-BE49-F238E27FC236}">
                <a16:creationId xmlns:a16="http://schemas.microsoft.com/office/drawing/2014/main" id="{9A5881DC-15B8-8758-E67C-1226DFEDB70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54204"/>
            <a:ext cx="9257122" cy="6942842"/>
          </a:xfrm>
        </p:spPr>
      </p:pic>
      <p:pic>
        <p:nvPicPr>
          <p:cNvPr id="13" name="Picture 12" descr="A wooden structure with a wooden structure&#10;&#10;Description automatically generated with medium confidence">
            <a:extLst>
              <a:ext uri="{FF2B5EF4-FFF2-40B4-BE49-F238E27FC236}">
                <a16:creationId xmlns:a16="http://schemas.microsoft.com/office/drawing/2014/main" id="{DE2BE6A7-F7B0-5693-0A9B-014BA1D7D3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187420" y="861079"/>
            <a:ext cx="6888638" cy="5166479"/>
          </a:xfrm>
          <a:prstGeom prst="rect">
            <a:avLst/>
          </a:prstGeom>
        </p:spPr>
      </p:pic>
    </p:spTree>
    <p:extLst>
      <p:ext uri="{BB962C8B-B14F-4D97-AF65-F5344CB8AC3E}">
        <p14:creationId xmlns:p14="http://schemas.microsoft.com/office/powerpoint/2010/main" val="73374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E1A32-A3F5-17F0-5881-EEA1B4A4DE7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CC6ED4D-AEC5-F210-77FC-D720436D7842}"/>
              </a:ext>
            </a:extLst>
          </p:cNvPr>
          <p:cNvSpPr txBox="1">
            <a:spLocks noGrp="1"/>
          </p:cNvSpPr>
          <p:nvPr>
            <p:ph type="title"/>
          </p:nvPr>
        </p:nvSpPr>
        <p:spPr>
          <a:xfrm>
            <a:off x="916938" y="352424"/>
            <a:ext cx="8579988" cy="396904"/>
          </a:xfrm>
          <a:prstGeom prst="rect">
            <a:avLst/>
          </a:prstGeom>
        </p:spPr>
        <p:txBody>
          <a:bodyPr vert="horz" wrap="square" lIns="0" tIns="12065" rIns="0" bIns="0" rtlCol="0" anchor="t">
            <a:spAutoFit/>
          </a:bodyPr>
          <a:lstStyle/>
          <a:p>
            <a:pPr marL="12700">
              <a:lnSpc>
                <a:spcPct val="100000"/>
              </a:lnSpc>
              <a:spcBef>
                <a:spcPts val="95"/>
              </a:spcBef>
            </a:pPr>
            <a:r>
              <a:rPr sz="2500" spc="-75" dirty="0">
                <a:latin typeface="Dosis"/>
              </a:rPr>
              <a:t>BUSI2030</a:t>
            </a:r>
            <a:r>
              <a:rPr sz="2500" spc="-160" dirty="0">
                <a:latin typeface="Dosis"/>
              </a:rPr>
              <a:t> </a:t>
            </a:r>
            <a:r>
              <a:rPr lang="en-IE" sz="2500" spc="-95" dirty="0">
                <a:latin typeface="Dosis"/>
              </a:rPr>
              <a:t>TEAM</a:t>
            </a:r>
            <a:endParaRPr lang="en-US" sz="2500" dirty="0">
              <a:latin typeface="Dosis"/>
            </a:endParaRPr>
          </a:p>
        </p:txBody>
      </p:sp>
      <p:pic>
        <p:nvPicPr>
          <p:cNvPr id="21" name="Picture 20" descr="A logo with blue and green squares&#10;&#10;Description automatically generated">
            <a:extLst>
              <a:ext uri="{FF2B5EF4-FFF2-40B4-BE49-F238E27FC236}">
                <a16:creationId xmlns:a16="http://schemas.microsoft.com/office/drawing/2014/main" id="{25FB45A9-4EF3-1EC1-7DC2-09648642C8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05623" y="130629"/>
            <a:ext cx="2026856" cy="768548"/>
          </a:xfrm>
          <a:prstGeom prst="rect">
            <a:avLst/>
          </a:prstGeom>
        </p:spPr>
      </p:pic>
      <p:pic>
        <p:nvPicPr>
          <p:cNvPr id="23" name="Content Placeholder 69">
            <a:extLst>
              <a:ext uri="{FF2B5EF4-FFF2-40B4-BE49-F238E27FC236}">
                <a16:creationId xmlns:a16="http://schemas.microsoft.com/office/drawing/2014/main" id="{75FBCEE7-D92B-F1DB-892A-43BC644123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7" y="6210591"/>
            <a:ext cx="12191207" cy="648386"/>
          </a:xfrm>
          <a:prstGeom prst="rect">
            <a:avLst/>
          </a:prstGeom>
        </p:spPr>
      </p:pic>
      <p:sp>
        <p:nvSpPr>
          <p:cNvPr id="24" name="Title 7">
            <a:extLst>
              <a:ext uri="{FF2B5EF4-FFF2-40B4-BE49-F238E27FC236}">
                <a16:creationId xmlns:a16="http://schemas.microsoft.com/office/drawing/2014/main" id="{DA81D5C6-FBF0-F5FA-3BAE-BEB2A7C2D230}"/>
              </a:ext>
            </a:extLst>
          </p:cNvPr>
          <p:cNvSpPr txBox="1">
            <a:spLocks/>
          </p:cNvSpPr>
          <p:nvPr/>
        </p:nvSpPr>
        <p:spPr>
          <a:xfrm>
            <a:off x="3329838" y="6325800"/>
            <a:ext cx="6717273" cy="3939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a:latin typeface="Montserrat SemiBold" panose="00000700000000000000" pitchFamily="2" charset="0"/>
              </a:rPr>
              <a:t>National Upskilling Roadmap: BUSI2030</a:t>
            </a:r>
          </a:p>
        </p:txBody>
      </p:sp>
      <p:pic>
        <p:nvPicPr>
          <p:cNvPr id="25" name="Picture 24" descr="A group of people posing for a photo&#10;&#10;Description automatically generated">
            <a:extLst>
              <a:ext uri="{FF2B5EF4-FFF2-40B4-BE49-F238E27FC236}">
                <a16:creationId xmlns:a16="http://schemas.microsoft.com/office/drawing/2014/main" id="{B75732EE-DE8D-D128-94C7-956067A678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64" y="1038225"/>
            <a:ext cx="6850984" cy="4567323"/>
          </a:xfrm>
          <a:prstGeom prst="rect">
            <a:avLst/>
          </a:prstGeom>
        </p:spPr>
      </p:pic>
      <p:pic>
        <p:nvPicPr>
          <p:cNvPr id="3" name="Picture 2" descr="A blue and green cover with text and images&#10;&#10;Description automatically generated">
            <a:extLst>
              <a:ext uri="{FF2B5EF4-FFF2-40B4-BE49-F238E27FC236}">
                <a16:creationId xmlns:a16="http://schemas.microsoft.com/office/drawing/2014/main" id="{2A21AC0D-EBA1-03CC-459B-737D4CD0435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60722" y="1156658"/>
            <a:ext cx="3872407" cy="2751089"/>
          </a:xfrm>
          <a:prstGeom prst="rect">
            <a:avLst/>
          </a:prstGeom>
        </p:spPr>
      </p:pic>
      <p:pic>
        <p:nvPicPr>
          <p:cNvPr id="4" name="Picture 3" descr="A qr code on a white background&#10;&#10;Description automatically generated">
            <a:extLst>
              <a:ext uri="{FF2B5EF4-FFF2-40B4-BE49-F238E27FC236}">
                <a16:creationId xmlns:a16="http://schemas.microsoft.com/office/drawing/2014/main" id="{B9E26134-2543-0739-FEFB-E2B5723733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17805" y="3950164"/>
            <a:ext cx="2375636" cy="2375636"/>
          </a:xfrm>
          <a:prstGeom prst="rect">
            <a:avLst/>
          </a:prstGeom>
        </p:spPr>
      </p:pic>
    </p:spTree>
    <p:extLst>
      <p:ext uri="{BB962C8B-B14F-4D97-AF65-F5344CB8AC3E}">
        <p14:creationId xmlns:p14="http://schemas.microsoft.com/office/powerpoint/2010/main" val="1952854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352424"/>
            <a:ext cx="7127605" cy="396904"/>
          </a:xfrm>
          <a:prstGeom prst="rect">
            <a:avLst/>
          </a:prstGeom>
        </p:spPr>
        <p:txBody>
          <a:bodyPr vert="horz" wrap="square" lIns="0" tIns="12065" rIns="0" bIns="0" rtlCol="0" anchor="t">
            <a:spAutoFit/>
          </a:bodyPr>
          <a:lstStyle/>
          <a:p>
            <a:pPr marL="12700">
              <a:lnSpc>
                <a:spcPct val="100000"/>
              </a:lnSpc>
              <a:spcBef>
                <a:spcPts val="95"/>
              </a:spcBef>
            </a:pPr>
            <a:r>
              <a:rPr lang="en-IE" sz="2500" spc="-95" dirty="0">
                <a:latin typeface="Dosis"/>
              </a:rPr>
              <a:t>SKILLS CHALLENGES: </a:t>
            </a:r>
            <a:r>
              <a:rPr sz="2500" spc="-95" dirty="0">
                <a:latin typeface="Dosis"/>
              </a:rPr>
              <a:t>Status</a:t>
            </a:r>
            <a:r>
              <a:rPr sz="2500" spc="-190" dirty="0">
                <a:latin typeface="Dosis"/>
              </a:rPr>
              <a:t> </a:t>
            </a:r>
            <a:r>
              <a:rPr sz="2500" spc="-415" dirty="0">
                <a:latin typeface="Dosis"/>
              </a:rPr>
              <a:t>Quo</a:t>
            </a:r>
            <a:r>
              <a:rPr sz="2500" spc="-155" dirty="0">
                <a:latin typeface="Dosis"/>
              </a:rPr>
              <a:t> </a:t>
            </a:r>
            <a:r>
              <a:rPr sz="2500" spc="-125" dirty="0">
                <a:latin typeface="Dosis"/>
              </a:rPr>
              <a:t>Report</a:t>
            </a:r>
            <a:r>
              <a:rPr lang="en-IE" sz="2500" spc="-125" dirty="0">
                <a:latin typeface="Dosis"/>
              </a:rPr>
              <a:t>: Findings</a:t>
            </a:r>
            <a:endParaRPr lang="en-US" sz="2500" dirty="0">
              <a:latin typeface="Dosis"/>
            </a:endParaRPr>
          </a:p>
        </p:txBody>
      </p:sp>
      <p:pic>
        <p:nvPicPr>
          <p:cNvPr id="5" name="Picture 4" descr="A screenshot of a computer&#10;&#10;Description automatically generated">
            <a:extLst>
              <a:ext uri="{FF2B5EF4-FFF2-40B4-BE49-F238E27FC236}">
                <a16:creationId xmlns:a16="http://schemas.microsoft.com/office/drawing/2014/main" id="{39A995E7-7D51-33DD-9BE4-F8FC464131D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6939" y="1380064"/>
            <a:ext cx="10335245" cy="3945915"/>
          </a:xfrm>
          <a:prstGeom prst="rect">
            <a:avLst/>
          </a:prstGeom>
          <a:noFill/>
          <a:ln>
            <a:noFill/>
          </a:ln>
        </p:spPr>
      </p:pic>
      <p:pic>
        <p:nvPicPr>
          <p:cNvPr id="4" name="Content Placeholder 69">
            <a:extLst>
              <a:ext uri="{FF2B5EF4-FFF2-40B4-BE49-F238E27FC236}">
                <a16:creationId xmlns:a16="http://schemas.microsoft.com/office/drawing/2014/main" id="{23424078-BF0A-ADD6-6577-9EE38402E8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7" y="6210591"/>
            <a:ext cx="12191207" cy="648386"/>
          </a:xfrm>
          <a:prstGeom prst="rect">
            <a:avLst/>
          </a:prstGeom>
        </p:spPr>
      </p:pic>
      <p:pic>
        <p:nvPicPr>
          <p:cNvPr id="7" name="Picture 6" descr="A logo with blue and green squares&#10;&#10;Description automatically generated">
            <a:extLst>
              <a:ext uri="{FF2B5EF4-FFF2-40B4-BE49-F238E27FC236}">
                <a16:creationId xmlns:a16="http://schemas.microsoft.com/office/drawing/2014/main" id="{D2E17097-1C73-8D9E-3316-62C6627D12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05623" y="130629"/>
            <a:ext cx="2026856" cy="768548"/>
          </a:xfrm>
          <a:prstGeom prst="rect">
            <a:avLst/>
          </a:prstGeom>
        </p:spPr>
      </p:pic>
      <p:sp>
        <p:nvSpPr>
          <p:cNvPr id="8" name="Title 7">
            <a:extLst>
              <a:ext uri="{FF2B5EF4-FFF2-40B4-BE49-F238E27FC236}">
                <a16:creationId xmlns:a16="http://schemas.microsoft.com/office/drawing/2014/main" id="{B3B5818D-0B3B-AD3C-4418-B1CA63BA41E5}"/>
              </a:ext>
            </a:extLst>
          </p:cNvPr>
          <p:cNvSpPr txBox="1">
            <a:spLocks/>
          </p:cNvSpPr>
          <p:nvPr/>
        </p:nvSpPr>
        <p:spPr>
          <a:xfrm>
            <a:off x="3329838" y="6325800"/>
            <a:ext cx="6717273" cy="3939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a:latin typeface="Montserrat SemiBold" panose="00000700000000000000" pitchFamily="2" charset="0"/>
              </a:rPr>
              <a:t>National Upskilling Roadmap: BUSI2030</a:t>
            </a:r>
          </a:p>
        </p:txBody>
      </p:sp>
    </p:spTree>
    <p:extLst>
      <p:ext uri="{BB962C8B-B14F-4D97-AF65-F5344CB8AC3E}">
        <p14:creationId xmlns:p14="http://schemas.microsoft.com/office/powerpoint/2010/main" val="2047245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352424"/>
            <a:ext cx="5483861" cy="358431"/>
          </a:xfrm>
          <a:prstGeom prst="rect">
            <a:avLst/>
          </a:prstGeom>
        </p:spPr>
        <p:txBody>
          <a:bodyPr vert="horz" wrap="square" lIns="0" tIns="12065" rIns="0" bIns="0" rtlCol="0" anchor="t">
            <a:spAutoFit/>
          </a:bodyPr>
          <a:lstStyle/>
          <a:p>
            <a:pPr marL="12700">
              <a:spcBef>
                <a:spcPts val="95"/>
              </a:spcBef>
            </a:pPr>
            <a:r>
              <a:rPr lang="en-IE" sz="2500" spc="-75" dirty="0">
                <a:latin typeface="Dosis"/>
              </a:rPr>
              <a:t>SKILLS SOLUTIONS: 4 Key Themes</a:t>
            </a:r>
            <a:endParaRPr lang="en-US" sz="2500" spc="-160" dirty="0">
              <a:latin typeface="Dosis"/>
            </a:endParaRPr>
          </a:p>
        </p:txBody>
      </p:sp>
      <p:grpSp>
        <p:nvGrpSpPr>
          <p:cNvPr id="16" name="Group 15">
            <a:extLst>
              <a:ext uri="{FF2B5EF4-FFF2-40B4-BE49-F238E27FC236}">
                <a16:creationId xmlns:a16="http://schemas.microsoft.com/office/drawing/2014/main" id="{0351242D-F00A-80DC-A237-6016E38A1FB4}"/>
              </a:ext>
            </a:extLst>
          </p:cNvPr>
          <p:cNvGrpSpPr/>
          <p:nvPr/>
        </p:nvGrpSpPr>
        <p:grpSpPr>
          <a:xfrm>
            <a:off x="0" y="1319723"/>
            <a:ext cx="12163250" cy="4630615"/>
            <a:chOff x="0" y="1319723"/>
            <a:chExt cx="12163250" cy="4630615"/>
          </a:xfrm>
        </p:grpSpPr>
        <p:pic>
          <p:nvPicPr>
            <p:cNvPr id="4" name="Picture 3" descr="A close-up of a presentation&#10;&#10;Description automatically generated">
              <a:extLst>
                <a:ext uri="{FF2B5EF4-FFF2-40B4-BE49-F238E27FC236}">
                  <a16:creationId xmlns:a16="http://schemas.microsoft.com/office/drawing/2014/main" id="{7364DAA7-9E0E-615C-3751-554D668826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19723"/>
              <a:ext cx="12163250" cy="4630615"/>
            </a:xfrm>
            <a:prstGeom prst="rect">
              <a:avLst/>
            </a:prstGeom>
          </p:spPr>
        </p:pic>
        <p:sp>
          <p:nvSpPr>
            <p:cNvPr id="6" name="Rectangle 5">
              <a:extLst>
                <a:ext uri="{FF2B5EF4-FFF2-40B4-BE49-F238E27FC236}">
                  <a16:creationId xmlns:a16="http://schemas.microsoft.com/office/drawing/2014/main" id="{2A3A4999-7DC2-2550-8470-1096E11DF7A7}"/>
                </a:ext>
              </a:extLst>
            </p:cNvPr>
            <p:cNvSpPr/>
            <p:nvPr/>
          </p:nvSpPr>
          <p:spPr>
            <a:xfrm>
              <a:off x="337458" y="1665906"/>
              <a:ext cx="2275114" cy="1436914"/>
            </a:xfrm>
            <a:prstGeom prst="rect">
              <a:avLst/>
            </a:prstGeom>
            <a:solidFill>
              <a:srgbClr val="089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C0F73233-835B-D14C-6D85-BFFF9DE00F9B}"/>
                </a:ext>
              </a:extLst>
            </p:cNvPr>
            <p:cNvSpPr txBox="1"/>
            <p:nvPr/>
          </p:nvSpPr>
          <p:spPr>
            <a:xfrm>
              <a:off x="49620" y="1845754"/>
              <a:ext cx="2732314" cy="1077218"/>
            </a:xfrm>
            <a:prstGeom prst="rect">
              <a:avLst/>
            </a:prstGeom>
            <a:noFill/>
          </p:spPr>
          <p:txBody>
            <a:bodyPr wrap="square">
              <a:spAutoFit/>
            </a:bodyPr>
            <a:lstStyle/>
            <a:p>
              <a:pPr algn="ctr"/>
              <a:r>
                <a:rPr lang="en-IE" sz="3200" b="1" spc="-75" dirty="0">
                  <a:solidFill>
                    <a:schemeClr val="bg1">
                      <a:lumMod val="95000"/>
                    </a:schemeClr>
                  </a:solidFill>
                  <a:latin typeface="Dosis"/>
                </a:rPr>
                <a:t>Connect </a:t>
              </a:r>
            </a:p>
            <a:p>
              <a:pPr algn="ctr"/>
              <a:r>
                <a:rPr lang="en-IE" sz="3200" b="1" spc="-75" dirty="0">
                  <a:solidFill>
                    <a:schemeClr val="bg1">
                      <a:lumMod val="95000"/>
                    </a:schemeClr>
                  </a:solidFill>
                  <a:latin typeface="Dosis"/>
                </a:rPr>
                <a:t>the Silos</a:t>
              </a:r>
              <a:endParaRPr lang="en-IE" sz="3200" b="1" dirty="0">
                <a:solidFill>
                  <a:schemeClr val="bg1">
                    <a:lumMod val="95000"/>
                  </a:schemeClr>
                </a:solidFill>
              </a:endParaRPr>
            </a:p>
          </p:txBody>
        </p:sp>
        <p:sp>
          <p:nvSpPr>
            <p:cNvPr id="9" name="Rectangle 8">
              <a:extLst>
                <a:ext uri="{FF2B5EF4-FFF2-40B4-BE49-F238E27FC236}">
                  <a16:creationId xmlns:a16="http://schemas.microsoft.com/office/drawing/2014/main" id="{16F549A2-2E03-8789-D552-1DC20BD203DB}"/>
                </a:ext>
              </a:extLst>
            </p:cNvPr>
            <p:cNvSpPr/>
            <p:nvPr/>
          </p:nvSpPr>
          <p:spPr>
            <a:xfrm>
              <a:off x="9639718" y="4036370"/>
              <a:ext cx="2214824" cy="1221430"/>
            </a:xfrm>
            <a:prstGeom prst="rect">
              <a:avLst/>
            </a:prstGeom>
            <a:solidFill>
              <a:srgbClr val="089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DDE54C20-CFD7-33BB-A993-FF54B60BAD50}"/>
                </a:ext>
              </a:extLst>
            </p:cNvPr>
            <p:cNvSpPr txBox="1"/>
            <p:nvPr/>
          </p:nvSpPr>
          <p:spPr>
            <a:xfrm>
              <a:off x="9430936" y="4108476"/>
              <a:ext cx="2732314" cy="1077218"/>
            </a:xfrm>
            <a:prstGeom prst="rect">
              <a:avLst/>
            </a:prstGeom>
            <a:noFill/>
          </p:spPr>
          <p:txBody>
            <a:bodyPr wrap="square">
              <a:spAutoFit/>
            </a:bodyPr>
            <a:lstStyle/>
            <a:p>
              <a:pPr algn="ctr"/>
              <a:r>
                <a:rPr lang="en-IE" sz="3200" b="1" spc="-75" dirty="0">
                  <a:solidFill>
                    <a:schemeClr val="bg1">
                      <a:lumMod val="95000"/>
                    </a:schemeClr>
                  </a:solidFill>
                  <a:latin typeface="Dosis"/>
                </a:rPr>
                <a:t>Climate </a:t>
              </a:r>
            </a:p>
            <a:p>
              <a:pPr algn="ctr"/>
              <a:r>
                <a:rPr lang="en-IE" sz="3200" b="1" spc="-75" dirty="0">
                  <a:solidFill>
                    <a:schemeClr val="bg1">
                      <a:lumMod val="95000"/>
                    </a:schemeClr>
                  </a:solidFill>
                  <a:latin typeface="Dosis"/>
                </a:rPr>
                <a:t>Literacy</a:t>
              </a:r>
              <a:endParaRPr lang="en-IE" sz="3200" b="1" dirty="0">
                <a:solidFill>
                  <a:schemeClr val="bg1">
                    <a:lumMod val="95000"/>
                  </a:schemeClr>
                </a:solidFill>
              </a:endParaRPr>
            </a:p>
          </p:txBody>
        </p:sp>
        <p:sp>
          <p:nvSpPr>
            <p:cNvPr id="11" name="Rectangle 10">
              <a:extLst>
                <a:ext uri="{FF2B5EF4-FFF2-40B4-BE49-F238E27FC236}">
                  <a16:creationId xmlns:a16="http://schemas.microsoft.com/office/drawing/2014/main" id="{7188BC49-6783-9B07-3F6E-D318DDE45D17}"/>
                </a:ext>
              </a:extLst>
            </p:cNvPr>
            <p:cNvSpPr/>
            <p:nvPr/>
          </p:nvSpPr>
          <p:spPr>
            <a:xfrm>
              <a:off x="9639718" y="1937696"/>
              <a:ext cx="2214824" cy="1436914"/>
            </a:xfrm>
            <a:prstGeom prst="rect">
              <a:avLst/>
            </a:prstGeom>
            <a:solidFill>
              <a:srgbClr val="93C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0B93CEAA-9F69-EA05-E6DB-312F6DE2CDAA}"/>
                </a:ext>
              </a:extLst>
            </p:cNvPr>
            <p:cNvSpPr txBox="1"/>
            <p:nvPr/>
          </p:nvSpPr>
          <p:spPr>
            <a:xfrm>
              <a:off x="9518472" y="1845754"/>
              <a:ext cx="2557242" cy="1569660"/>
            </a:xfrm>
            <a:prstGeom prst="rect">
              <a:avLst/>
            </a:prstGeom>
            <a:noFill/>
          </p:spPr>
          <p:txBody>
            <a:bodyPr wrap="square">
              <a:spAutoFit/>
            </a:bodyPr>
            <a:lstStyle/>
            <a:p>
              <a:pPr algn="ctr"/>
              <a:r>
                <a:rPr lang="en-IE" sz="3200" b="1" spc="-75" dirty="0">
                  <a:solidFill>
                    <a:schemeClr val="bg1">
                      <a:lumMod val="95000"/>
                    </a:schemeClr>
                  </a:solidFill>
                  <a:latin typeface="Dosis"/>
                </a:rPr>
                <a:t>Construction </a:t>
              </a:r>
            </a:p>
            <a:p>
              <a:pPr algn="ctr"/>
              <a:r>
                <a:rPr lang="en-IE" sz="3200" b="1" spc="-75" dirty="0">
                  <a:solidFill>
                    <a:schemeClr val="bg1">
                      <a:lumMod val="95000"/>
                    </a:schemeClr>
                  </a:solidFill>
                  <a:latin typeface="Dosis"/>
                </a:rPr>
                <a:t>is </a:t>
              </a:r>
            </a:p>
            <a:p>
              <a:pPr algn="ctr"/>
              <a:r>
                <a:rPr lang="en-IE" sz="3200" b="1" spc="-75" dirty="0">
                  <a:solidFill>
                    <a:schemeClr val="bg1">
                      <a:lumMod val="95000"/>
                    </a:schemeClr>
                  </a:solidFill>
                  <a:latin typeface="Dosis"/>
                </a:rPr>
                <a:t>Exciting ?</a:t>
              </a:r>
              <a:endParaRPr lang="en-IE" sz="3200" b="1" dirty="0">
                <a:solidFill>
                  <a:schemeClr val="bg1">
                    <a:lumMod val="95000"/>
                  </a:schemeClr>
                </a:solidFill>
              </a:endParaRPr>
            </a:p>
          </p:txBody>
        </p:sp>
        <p:sp>
          <p:nvSpPr>
            <p:cNvPr id="13" name="Rectangle 12">
              <a:extLst>
                <a:ext uri="{FF2B5EF4-FFF2-40B4-BE49-F238E27FC236}">
                  <a16:creationId xmlns:a16="http://schemas.microsoft.com/office/drawing/2014/main" id="{A8C940B1-31AB-7664-38B5-01E71C6DBDC6}"/>
                </a:ext>
              </a:extLst>
            </p:cNvPr>
            <p:cNvSpPr/>
            <p:nvPr/>
          </p:nvSpPr>
          <p:spPr>
            <a:xfrm>
              <a:off x="367603" y="3771015"/>
              <a:ext cx="2214824" cy="1983078"/>
            </a:xfrm>
            <a:prstGeom prst="rect">
              <a:avLst/>
            </a:prstGeom>
            <a:solidFill>
              <a:srgbClr val="93C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9984A5FA-CCA0-5B7F-AF65-9B7BEB2FA5B1}"/>
                </a:ext>
              </a:extLst>
            </p:cNvPr>
            <p:cNvSpPr txBox="1"/>
            <p:nvPr/>
          </p:nvSpPr>
          <p:spPr>
            <a:xfrm>
              <a:off x="108858" y="4258436"/>
              <a:ext cx="2732314" cy="1077218"/>
            </a:xfrm>
            <a:prstGeom prst="rect">
              <a:avLst/>
            </a:prstGeom>
            <a:noFill/>
          </p:spPr>
          <p:txBody>
            <a:bodyPr wrap="square">
              <a:spAutoFit/>
            </a:bodyPr>
            <a:lstStyle/>
            <a:p>
              <a:pPr algn="ctr"/>
              <a:r>
                <a:rPr lang="en-IE" sz="3200" b="1" spc="-75" dirty="0">
                  <a:solidFill>
                    <a:schemeClr val="bg1">
                      <a:lumMod val="95000"/>
                    </a:schemeClr>
                  </a:solidFill>
                  <a:latin typeface="Dosis"/>
                </a:rPr>
                <a:t>ZEB</a:t>
              </a:r>
            </a:p>
            <a:p>
              <a:pPr algn="ctr"/>
              <a:r>
                <a:rPr lang="en-IE" sz="3200" b="1" spc="-75" dirty="0">
                  <a:solidFill>
                    <a:schemeClr val="bg1">
                      <a:lumMod val="95000"/>
                    </a:schemeClr>
                  </a:solidFill>
                  <a:latin typeface="Dosis"/>
                </a:rPr>
                <a:t>Fundamentals</a:t>
              </a:r>
              <a:endParaRPr lang="en-IE" sz="3200" b="1" dirty="0">
                <a:solidFill>
                  <a:schemeClr val="bg1">
                    <a:lumMod val="95000"/>
                  </a:schemeClr>
                </a:solidFill>
              </a:endParaRPr>
            </a:p>
          </p:txBody>
        </p:sp>
      </p:grpSp>
      <p:pic>
        <p:nvPicPr>
          <p:cNvPr id="3" name="Content Placeholder 69">
            <a:extLst>
              <a:ext uri="{FF2B5EF4-FFF2-40B4-BE49-F238E27FC236}">
                <a16:creationId xmlns:a16="http://schemas.microsoft.com/office/drawing/2014/main" id="{82D5AC6B-C80A-0A2C-FFFC-5888211BB3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7" y="6210591"/>
            <a:ext cx="12191207" cy="648386"/>
          </a:xfrm>
          <a:prstGeom prst="rect">
            <a:avLst/>
          </a:prstGeom>
        </p:spPr>
      </p:pic>
      <p:pic>
        <p:nvPicPr>
          <p:cNvPr id="15" name="Picture 14" descr="A logo with blue and green squares&#10;&#10;Description automatically generated">
            <a:extLst>
              <a:ext uri="{FF2B5EF4-FFF2-40B4-BE49-F238E27FC236}">
                <a16:creationId xmlns:a16="http://schemas.microsoft.com/office/drawing/2014/main" id="{F06B4091-66E4-D764-33CC-E3893E82BF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05623" y="130629"/>
            <a:ext cx="2026856" cy="768548"/>
          </a:xfrm>
          <a:prstGeom prst="rect">
            <a:avLst/>
          </a:prstGeom>
        </p:spPr>
      </p:pic>
      <p:sp>
        <p:nvSpPr>
          <p:cNvPr id="17" name="Title 7">
            <a:extLst>
              <a:ext uri="{FF2B5EF4-FFF2-40B4-BE49-F238E27FC236}">
                <a16:creationId xmlns:a16="http://schemas.microsoft.com/office/drawing/2014/main" id="{04877BB6-3EB9-0D79-854C-26FC997AEE46}"/>
              </a:ext>
            </a:extLst>
          </p:cNvPr>
          <p:cNvSpPr txBox="1">
            <a:spLocks/>
          </p:cNvSpPr>
          <p:nvPr/>
        </p:nvSpPr>
        <p:spPr>
          <a:xfrm>
            <a:off x="3329838" y="6325800"/>
            <a:ext cx="6717273" cy="3939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a:latin typeface="Montserrat SemiBold" panose="00000700000000000000" pitchFamily="2" charset="0"/>
              </a:rPr>
              <a:t>National Upskilling Roadmap: BUSI2030</a:t>
            </a:r>
          </a:p>
        </p:txBody>
      </p:sp>
    </p:spTree>
    <p:extLst>
      <p:ext uri="{BB962C8B-B14F-4D97-AF65-F5344CB8AC3E}">
        <p14:creationId xmlns:p14="http://schemas.microsoft.com/office/powerpoint/2010/main" val="4014985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earing safety vests and helmets&#10;&#10;Description automatically generated">
            <a:extLst>
              <a:ext uri="{FF2B5EF4-FFF2-40B4-BE49-F238E27FC236}">
                <a16:creationId xmlns:a16="http://schemas.microsoft.com/office/drawing/2014/main" id="{04E79453-5564-70C7-DDD2-556093D2EB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127" y="-692429"/>
            <a:ext cx="12362213" cy="8245499"/>
          </a:xfrm>
          <a:prstGeom prst="rect">
            <a:avLst/>
          </a:prstGeom>
        </p:spPr>
      </p:pic>
      <p:sp>
        <p:nvSpPr>
          <p:cNvPr id="14" name="Subtitle 13">
            <a:extLst>
              <a:ext uri="{FF2B5EF4-FFF2-40B4-BE49-F238E27FC236}">
                <a16:creationId xmlns:a16="http://schemas.microsoft.com/office/drawing/2014/main" id="{EB94E495-8FE4-9842-8628-1640EB822DB6}"/>
              </a:ext>
            </a:extLst>
          </p:cNvPr>
          <p:cNvSpPr>
            <a:spLocks noGrp="1"/>
          </p:cNvSpPr>
          <p:nvPr>
            <p:ph type="subTitle" idx="4294967295"/>
          </p:nvPr>
        </p:nvSpPr>
        <p:spPr>
          <a:xfrm>
            <a:off x="6778732" y="387174"/>
            <a:ext cx="5972601" cy="981111"/>
          </a:xfrm>
        </p:spPr>
        <p:txBody>
          <a:bodyPr>
            <a:normAutofit/>
          </a:bodyPr>
          <a:lstStyle/>
          <a:p>
            <a:pPr marL="0" indent="0" algn="ctr">
              <a:buNone/>
            </a:pPr>
            <a:r>
              <a:rPr lang="en-US" b="1" dirty="0">
                <a:solidFill>
                  <a:schemeClr val="bg1"/>
                </a:solidFill>
                <a:latin typeface="Montserrat" panose="00000500000000000000" pitchFamily="2" charset="0"/>
              </a:rPr>
              <a:t>Thank you</a:t>
            </a:r>
          </a:p>
        </p:txBody>
      </p:sp>
      <p:grpSp>
        <p:nvGrpSpPr>
          <p:cNvPr id="5" name="Group 4">
            <a:extLst>
              <a:ext uri="{FF2B5EF4-FFF2-40B4-BE49-F238E27FC236}">
                <a16:creationId xmlns:a16="http://schemas.microsoft.com/office/drawing/2014/main" id="{F5D46AD0-01EF-9227-AB9E-2CE433BB0FE9}"/>
              </a:ext>
            </a:extLst>
          </p:cNvPr>
          <p:cNvGrpSpPr/>
          <p:nvPr/>
        </p:nvGrpSpPr>
        <p:grpSpPr>
          <a:xfrm>
            <a:off x="5749123" y="3429000"/>
            <a:ext cx="6276622" cy="891822"/>
            <a:chOff x="5760999" y="2318029"/>
            <a:chExt cx="6276622" cy="891822"/>
          </a:xfrm>
        </p:grpSpPr>
        <p:sp>
          <p:nvSpPr>
            <p:cNvPr id="15" name="Rectangle 14">
              <a:extLst>
                <a:ext uri="{FF2B5EF4-FFF2-40B4-BE49-F238E27FC236}">
                  <a16:creationId xmlns:a16="http://schemas.microsoft.com/office/drawing/2014/main" id="{AE778D98-AED5-654A-8841-3F7575F4AEC7}"/>
                </a:ext>
              </a:extLst>
            </p:cNvPr>
            <p:cNvSpPr/>
            <p:nvPr/>
          </p:nvSpPr>
          <p:spPr>
            <a:xfrm>
              <a:off x="5760999" y="2318029"/>
              <a:ext cx="6276622" cy="89182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4B9D4EF-B7A9-B543-B53E-B35C02DA4C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3065" y="2458314"/>
              <a:ext cx="2088444" cy="611252"/>
            </a:xfrm>
            <a:prstGeom prst="rect">
              <a:avLst/>
            </a:prstGeom>
          </p:spPr>
        </p:pic>
      </p:grpSp>
      <p:sp>
        <p:nvSpPr>
          <p:cNvPr id="2" name="Title 1">
            <a:extLst>
              <a:ext uri="{FF2B5EF4-FFF2-40B4-BE49-F238E27FC236}">
                <a16:creationId xmlns:a16="http://schemas.microsoft.com/office/drawing/2014/main" id="{B4E1323A-1E07-AFDB-D05C-8A1B5B8820A8}"/>
              </a:ext>
            </a:extLst>
          </p:cNvPr>
          <p:cNvSpPr txBox="1">
            <a:spLocks/>
          </p:cNvSpPr>
          <p:nvPr/>
        </p:nvSpPr>
        <p:spPr>
          <a:xfrm>
            <a:off x="8902514" y="3080593"/>
            <a:ext cx="2829737" cy="12402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sz="1400" dirty="0">
                <a:latin typeface="Source Sans Pro" panose="020B0503030403020204" pitchFamily="34" charset="0"/>
                <a:ea typeface="Source Sans Pro" panose="020B0503030403020204" pitchFamily="34" charset="0"/>
              </a:rPr>
              <a:t>Pat Barry                              pat@igbc.ie</a:t>
            </a:r>
          </a:p>
        </p:txBody>
      </p:sp>
    </p:spTree>
    <p:extLst>
      <p:ext uri="{BB962C8B-B14F-4D97-AF65-F5344CB8AC3E}">
        <p14:creationId xmlns:p14="http://schemas.microsoft.com/office/powerpoint/2010/main" val="426693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5">
            <a:extLst>
              <a:ext uri="{FF2B5EF4-FFF2-40B4-BE49-F238E27FC236}">
                <a16:creationId xmlns:a16="http://schemas.microsoft.com/office/drawing/2014/main" id="{A9016628-4170-0887-75A6-A9AD7B2F7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01801"/>
            <a:ext cx="12192000" cy="1066800"/>
          </a:xfrm>
          <a:prstGeom prst="rect">
            <a:avLst/>
          </a:prstGeom>
        </p:spPr>
      </p:pic>
      <p:sp>
        <p:nvSpPr>
          <p:cNvPr id="6" name="TextBox 5">
            <a:extLst>
              <a:ext uri="{FF2B5EF4-FFF2-40B4-BE49-F238E27FC236}">
                <a16:creationId xmlns:a16="http://schemas.microsoft.com/office/drawing/2014/main" id="{FB98D78F-7594-8EDF-5582-CD40F2016613}"/>
              </a:ext>
            </a:extLst>
          </p:cNvPr>
          <p:cNvSpPr txBox="1"/>
          <p:nvPr/>
        </p:nvSpPr>
        <p:spPr>
          <a:xfrm>
            <a:off x="3196245" y="6335201"/>
            <a:ext cx="6805068"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black"/>
                </a:solidFill>
                <a:effectLst/>
                <a:uLnTx/>
                <a:uFillTx/>
                <a:latin typeface="Montserrat SemiBold" panose="00000700000000000000" pitchFamily="2" charset="0"/>
              </a:rPr>
              <a:t>European Network of Green Building Councils</a:t>
            </a:r>
          </a:p>
        </p:txBody>
      </p:sp>
      <p:pic>
        <p:nvPicPr>
          <p:cNvPr id="11" name="Picture 10">
            <a:extLst>
              <a:ext uri="{FF2B5EF4-FFF2-40B4-BE49-F238E27FC236}">
                <a16:creationId xmlns:a16="http://schemas.microsoft.com/office/drawing/2014/main" id="{CEB2BAEE-5731-2938-3128-6EC259E78EF8}"/>
              </a:ext>
            </a:extLst>
          </p:cNvPr>
          <p:cNvPicPr>
            <a:picLocks noChangeAspect="1"/>
          </p:cNvPicPr>
          <p:nvPr/>
        </p:nvPicPr>
        <p:blipFill>
          <a:blip r:embed="rId4"/>
          <a:stretch>
            <a:fillRect/>
          </a:stretch>
        </p:blipFill>
        <p:spPr>
          <a:xfrm>
            <a:off x="2616604" y="222357"/>
            <a:ext cx="7078895" cy="5155999"/>
          </a:xfrm>
          <a:prstGeom prst="rect">
            <a:avLst/>
          </a:prstGeom>
        </p:spPr>
      </p:pic>
      <p:pic>
        <p:nvPicPr>
          <p:cNvPr id="1026" name="Picture 2">
            <a:extLst>
              <a:ext uri="{FF2B5EF4-FFF2-40B4-BE49-F238E27FC236}">
                <a16:creationId xmlns:a16="http://schemas.microsoft.com/office/drawing/2014/main" id="{633D00AC-9D66-3629-FE53-55D00D98E62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8066" y="5645056"/>
            <a:ext cx="2738179" cy="467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rld Green Building Council - Irish ...">
            <a:extLst>
              <a:ext uri="{FF2B5EF4-FFF2-40B4-BE49-F238E27FC236}">
                <a16:creationId xmlns:a16="http://schemas.microsoft.com/office/drawing/2014/main" id="{47081241-78B7-D272-44C0-9108D270893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6493" y="4610747"/>
            <a:ext cx="1492308" cy="76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3633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667D85-3735-4470-93FD-335913BB4FDF}"/>
              </a:ext>
            </a:extLst>
          </p:cNvPr>
          <p:cNvGrpSpPr/>
          <p:nvPr/>
        </p:nvGrpSpPr>
        <p:grpSpPr>
          <a:xfrm>
            <a:off x="0" y="0"/>
            <a:ext cx="12192000" cy="7256305"/>
            <a:chOff x="0" y="0"/>
            <a:chExt cx="12192000" cy="7256305"/>
          </a:xfrm>
        </p:grpSpPr>
        <p:sp>
          <p:nvSpPr>
            <p:cNvPr id="5" name="Rectangle 4">
              <a:extLst>
                <a:ext uri="{FF2B5EF4-FFF2-40B4-BE49-F238E27FC236}">
                  <a16:creationId xmlns:a16="http://schemas.microsoft.com/office/drawing/2014/main" id="{6F23E7AF-9605-4959-AAD6-A3B0AD3E99A9}"/>
                </a:ext>
              </a:extLst>
            </p:cNvPr>
            <p:cNvSpPr/>
            <p:nvPr/>
          </p:nvSpPr>
          <p:spPr>
            <a:xfrm>
              <a:off x="0" y="0"/>
              <a:ext cx="12192000" cy="6858000"/>
            </a:xfrm>
            <a:prstGeom prst="rect">
              <a:avLst/>
            </a:prstGeom>
            <a:solidFill>
              <a:srgbClr val="018298"/>
            </a:solidFill>
            <a:ln w="254000">
              <a:solidFill>
                <a:srgbClr val="102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7" name="Group 16">
              <a:extLst>
                <a:ext uri="{FF2B5EF4-FFF2-40B4-BE49-F238E27FC236}">
                  <a16:creationId xmlns:a16="http://schemas.microsoft.com/office/drawing/2014/main" id="{7352ECC3-F66B-478F-89DB-B714D97842D9}"/>
                </a:ext>
              </a:extLst>
            </p:cNvPr>
            <p:cNvGrpSpPr/>
            <p:nvPr/>
          </p:nvGrpSpPr>
          <p:grpSpPr>
            <a:xfrm>
              <a:off x="5195521" y="748825"/>
              <a:ext cx="6507480" cy="6507480"/>
              <a:chOff x="5371247" y="851942"/>
              <a:chExt cx="6507480" cy="6507480"/>
            </a:xfrm>
          </p:grpSpPr>
          <p:pic>
            <p:nvPicPr>
              <p:cNvPr id="4" name="Graphic 3" descr="Road with solid fill">
                <a:extLst>
                  <a:ext uri="{FF2B5EF4-FFF2-40B4-BE49-F238E27FC236}">
                    <a16:creationId xmlns:a16="http://schemas.microsoft.com/office/drawing/2014/main" id="{76799E90-97EB-40EA-955D-085B887CE17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71247" y="851942"/>
                <a:ext cx="6507480" cy="6507480"/>
              </a:xfrm>
              <a:prstGeom prst="rect">
                <a:avLst/>
              </a:prstGeom>
            </p:spPr>
          </p:pic>
          <p:sp>
            <p:nvSpPr>
              <p:cNvPr id="13" name="Rectangle 12">
                <a:extLst>
                  <a:ext uri="{FF2B5EF4-FFF2-40B4-BE49-F238E27FC236}">
                    <a16:creationId xmlns:a16="http://schemas.microsoft.com/office/drawing/2014/main" id="{0611D022-3E9B-46EC-82E1-81772A215AF2}"/>
                  </a:ext>
                </a:extLst>
              </p:cNvPr>
              <p:cNvSpPr/>
              <p:nvPr/>
            </p:nvSpPr>
            <p:spPr>
              <a:xfrm>
                <a:off x="5962687" y="1554480"/>
                <a:ext cx="1958485" cy="3139440"/>
              </a:xfrm>
              <a:prstGeom prst="rect">
                <a:avLst/>
              </a:prstGeom>
              <a:solidFill>
                <a:srgbClr val="018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4B5C92EF-3661-4780-9EFF-708CA1FFDA70}"/>
                  </a:ext>
                </a:extLst>
              </p:cNvPr>
              <p:cNvSpPr/>
              <p:nvPr/>
            </p:nvSpPr>
            <p:spPr>
              <a:xfrm>
                <a:off x="10325335" y="1001130"/>
                <a:ext cx="1295980" cy="2360260"/>
              </a:xfrm>
              <a:prstGeom prst="rect">
                <a:avLst/>
              </a:prstGeom>
              <a:solidFill>
                <a:srgbClr val="018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6" name="TextBox 5">
              <a:extLst>
                <a:ext uri="{FF2B5EF4-FFF2-40B4-BE49-F238E27FC236}">
                  <a16:creationId xmlns:a16="http://schemas.microsoft.com/office/drawing/2014/main" id="{9100D98E-3C33-415A-B69B-1B5DD1B17652}"/>
                </a:ext>
              </a:extLst>
            </p:cNvPr>
            <p:cNvSpPr txBox="1"/>
            <p:nvPr/>
          </p:nvSpPr>
          <p:spPr>
            <a:xfrm flipH="1">
              <a:off x="503437" y="460095"/>
              <a:ext cx="10567048" cy="769441"/>
            </a:xfrm>
            <a:prstGeom prst="rect">
              <a:avLst/>
            </a:prstGeom>
            <a:noFill/>
          </p:spPr>
          <p:txBody>
            <a:bodyPr wrap="square" rtlCol="0">
              <a:spAutoFit/>
            </a:bodyPr>
            <a:lstStyle/>
            <a:p>
              <a:r>
                <a:rPr lang="en-IE" sz="4400" dirty="0">
                  <a:solidFill>
                    <a:schemeClr val="bg1"/>
                  </a:solidFill>
                  <a:latin typeface="Montserrat Medium" panose="00000600000000000000" pitchFamily="2" charset="0"/>
                </a:rPr>
                <a:t>E v e r y    p a t h   t o   n e t   z e r o</a:t>
              </a:r>
              <a:endParaRPr lang="en-IE" sz="4400" b="1" dirty="0">
                <a:solidFill>
                  <a:schemeClr val="bg1"/>
                </a:solidFill>
                <a:latin typeface="Montserrat Medium" panose="00000600000000000000" pitchFamily="2" charset="0"/>
              </a:endParaRPr>
            </a:p>
          </p:txBody>
        </p:sp>
        <p:sp>
          <p:nvSpPr>
            <p:cNvPr id="8" name="TextBox 7">
              <a:extLst>
                <a:ext uri="{FF2B5EF4-FFF2-40B4-BE49-F238E27FC236}">
                  <a16:creationId xmlns:a16="http://schemas.microsoft.com/office/drawing/2014/main" id="{BCA2ECBE-B915-412B-A507-F279225A349F}"/>
                </a:ext>
              </a:extLst>
            </p:cNvPr>
            <p:cNvSpPr txBox="1"/>
            <p:nvPr/>
          </p:nvSpPr>
          <p:spPr>
            <a:xfrm>
              <a:off x="9163269" y="1741128"/>
              <a:ext cx="1808508" cy="646331"/>
            </a:xfrm>
            <a:prstGeom prst="rect">
              <a:avLst/>
            </a:prstGeom>
            <a:noFill/>
          </p:spPr>
          <p:txBody>
            <a:bodyPr wrap="none" rtlCol="0">
              <a:spAutoFit/>
            </a:bodyPr>
            <a:lstStyle/>
            <a:p>
              <a:r>
                <a:rPr lang="en-US" sz="3600" dirty="0">
                  <a:solidFill>
                    <a:schemeClr val="bg1"/>
                  </a:solidFill>
                  <a:latin typeface="Montserrat Medium" panose="00000600000000000000" pitchFamily="2" charset="0"/>
                </a:rPr>
                <a:t>2 0 5 0</a:t>
              </a:r>
              <a:endParaRPr lang="en-IE" sz="3600" dirty="0">
                <a:solidFill>
                  <a:schemeClr val="bg1"/>
                </a:solidFill>
                <a:latin typeface="Montserrat Medium" panose="00000600000000000000" pitchFamily="2" charset="0"/>
              </a:endParaRPr>
            </a:p>
          </p:txBody>
        </p:sp>
        <p:cxnSp>
          <p:nvCxnSpPr>
            <p:cNvPr id="3" name="Straight Connector 2">
              <a:extLst>
                <a:ext uri="{FF2B5EF4-FFF2-40B4-BE49-F238E27FC236}">
                  <a16:creationId xmlns:a16="http://schemas.microsoft.com/office/drawing/2014/main" id="{086713E2-FA21-47FB-9C4C-0B8F42256DA5}"/>
                </a:ext>
              </a:extLst>
            </p:cNvPr>
            <p:cNvCxnSpPr>
              <a:cxnSpLocks/>
            </p:cNvCxnSpPr>
            <p:nvPr/>
          </p:nvCxnSpPr>
          <p:spPr>
            <a:xfrm flipV="1">
              <a:off x="7426952" y="2231680"/>
              <a:ext cx="1520575" cy="1891"/>
            </a:xfrm>
            <a:prstGeom prst="line">
              <a:avLst/>
            </a:prstGeom>
            <a:ln>
              <a:solidFill>
                <a:srgbClr val="CCD4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288404-FC2F-48BB-8154-D58D5500509F}"/>
                </a:ext>
              </a:extLst>
            </p:cNvPr>
            <p:cNvCxnSpPr>
              <a:cxnSpLocks/>
            </p:cNvCxnSpPr>
            <p:nvPr/>
          </p:nvCxnSpPr>
          <p:spPr>
            <a:xfrm>
              <a:off x="4369137" y="5454917"/>
              <a:ext cx="4794132" cy="1"/>
            </a:xfrm>
            <a:prstGeom prst="line">
              <a:avLst/>
            </a:prstGeom>
            <a:ln>
              <a:solidFill>
                <a:srgbClr val="CCD4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E226023-FD50-454C-9756-85B70E55FB8D}"/>
                </a:ext>
              </a:extLst>
            </p:cNvPr>
            <p:cNvSpPr txBox="1"/>
            <p:nvPr/>
          </p:nvSpPr>
          <p:spPr>
            <a:xfrm>
              <a:off x="3443278" y="5116363"/>
              <a:ext cx="3650358" cy="338554"/>
            </a:xfrm>
            <a:prstGeom prst="rect">
              <a:avLst/>
            </a:prstGeom>
            <a:noFill/>
          </p:spPr>
          <p:txBody>
            <a:bodyPr wrap="none" rtlCol="0">
              <a:spAutoFit/>
            </a:bodyPr>
            <a:lstStyle/>
            <a:p>
              <a:r>
                <a:rPr lang="en-IE" sz="1600" dirty="0">
                  <a:solidFill>
                    <a:schemeClr val="bg1"/>
                  </a:solidFill>
                  <a:latin typeface="Montserrat Light" panose="00000400000000000000" pitchFamily="2" charset="0"/>
                </a:rPr>
                <a:t>-6 years to halve carbon emissions</a:t>
              </a:r>
            </a:p>
          </p:txBody>
        </p:sp>
        <p:sp>
          <p:nvSpPr>
            <p:cNvPr id="15" name="TextBox 14">
              <a:extLst>
                <a:ext uri="{FF2B5EF4-FFF2-40B4-BE49-F238E27FC236}">
                  <a16:creationId xmlns:a16="http://schemas.microsoft.com/office/drawing/2014/main" id="{C0A47BE0-7A37-4B4E-BC8A-46A191BF75A0}"/>
                </a:ext>
              </a:extLst>
            </p:cNvPr>
            <p:cNvSpPr txBox="1"/>
            <p:nvPr/>
          </p:nvSpPr>
          <p:spPr>
            <a:xfrm>
              <a:off x="5145735" y="1895017"/>
              <a:ext cx="3583032" cy="338554"/>
            </a:xfrm>
            <a:prstGeom prst="rect">
              <a:avLst/>
            </a:prstGeom>
            <a:noFill/>
          </p:spPr>
          <p:txBody>
            <a:bodyPr wrap="none" rtlCol="0">
              <a:spAutoFit/>
            </a:bodyPr>
            <a:lstStyle/>
            <a:p>
              <a:r>
                <a:rPr lang="en-IE" sz="1600" dirty="0">
                  <a:solidFill>
                    <a:schemeClr val="bg1"/>
                  </a:solidFill>
                  <a:latin typeface="Montserrat Light" panose="00000400000000000000" pitchFamily="2" charset="0"/>
                </a:rPr>
                <a:t>26 years to zero carbon emissions</a:t>
              </a:r>
            </a:p>
          </p:txBody>
        </p:sp>
        <p:pic>
          <p:nvPicPr>
            <p:cNvPr id="11" name="Picture 10" descr="Logo&#10;&#10;Description automatically generated">
              <a:extLst>
                <a:ext uri="{FF2B5EF4-FFF2-40B4-BE49-F238E27FC236}">
                  <a16:creationId xmlns:a16="http://schemas.microsoft.com/office/drawing/2014/main" id="{F311A849-BC24-3B96-B0AA-AC663A670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941" y="6063105"/>
              <a:ext cx="1331880" cy="385693"/>
            </a:xfrm>
            <a:prstGeom prst="rect">
              <a:avLst/>
            </a:prstGeom>
          </p:spPr>
        </p:pic>
      </p:grpSp>
    </p:spTree>
    <p:extLst>
      <p:ext uri="{BB962C8B-B14F-4D97-AF65-F5344CB8AC3E}">
        <p14:creationId xmlns:p14="http://schemas.microsoft.com/office/powerpoint/2010/main" val="307749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5">
            <a:extLst>
              <a:ext uri="{FF2B5EF4-FFF2-40B4-BE49-F238E27FC236}">
                <a16:creationId xmlns:a16="http://schemas.microsoft.com/office/drawing/2014/main" id="{A9016628-4170-0887-75A6-A9AD7B2F7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01801"/>
            <a:ext cx="12192000" cy="1066800"/>
          </a:xfrm>
          <a:prstGeom prst="rect">
            <a:avLst/>
          </a:prstGeom>
        </p:spPr>
      </p:pic>
      <p:sp>
        <p:nvSpPr>
          <p:cNvPr id="6" name="TextBox 5">
            <a:extLst>
              <a:ext uri="{FF2B5EF4-FFF2-40B4-BE49-F238E27FC236}">
                <a16:creationId xmlns:a16="http://schemas.microsoft.com/office/drawing/2014/main" id="{FB98D78F-7594-8EDF-5582-CD40F2016613}"/>
              </a:ext>
            </a:extLst>
          </p:cNvPr>
          <p:cNvSpPr txBox="1"/>
          <p:nvPr/>
        </p:nvSpPr>
        <p:spPr>
          <a:xfrm>
            <a:off x="3377477" y="6347690"/>
            <a:ext cx="636744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black"/>
                </a:solidFill>
                <a:effectLst/>
                <a:uLnTx/>
                <a:uFillTx/>
                <a:latin typeface="Montserrat SemiBold" panose="00000700000000000000" pitchFamily="2" charset="0"/>
              </a:rPr>
              <a:t>Impact of the Built </a:t>
            </a:r>
            <a:r>
              <a:rPr lang="en-IE" sz="2200" dirty="0">
                <a:solidFill>
                  <a:prstClr val="black"/>
                </a:solidFill>
                <a:latin typeface="Montserrat SemiBold" panose="00000700000000000000" pitchFamily="2" charset="0"/>
              </a:rPr>
              <a:t>E</a:t>
            </a:r>
            <a:r>
              <a:rPr kumimoji="0" lang="en-IE" sz="2200" b="0" i="0" u="none" strike="noStrike" kern="1200" cap="none" spc="0" normalizeH="0" baseline="0" noProof="0" dirty="0" err="1">
                <a:ln>
                  <a:noFill/>
                </a:ln>
                <a:solidFill>
                  <a:prstClr val="black"/>
                </a:solidFill>
                <a:effectLst/>
                <a:uLnTx/>
                <a:uFillTx/>
                <a:latin typeface="Montserrat SemiBold" panose="00000700000000000000" pitchFamily="2" charset="0"/>
              </a:rPr>
              <a:t>nvironment</a:t>
            </a:r>
            <a:r>
              <a:rPr kumimoji="0" lang="en-IE" sz="2200" b="0" i="0" u="none" strike="noStrike" kern="1200" cap="none" spc="0" normalizeH="0" baseline="0" noProof="0" dirty="0">
                <a:ln>
                  <a:noFill/>
                </a:ln>
                <a:solidFill>
                  <a:prstClr val="black"/>
                </a:solidFill>
                <a:effectLst/>
                <a:uLnTx/>
                <a:uFillTx/>
                <a:latin typeface="Montserrat SemiBold" panose="00000700000000000000" pitchFamily="2" charset="0"/>
              </a:rPr>
              <a:t> in Ireland</a:t>
            </a:r>
          </a:p>
        </p:txBody>
      </p:sp>
      <p:sp>
        <p:nvSpPr>
          <p:cNvPr id="7" name="TextBox 6">
            <a:extLst>
              <a:ext uri="{FF2B5EF4-FFF2-40B4-BE49-F238E27FC236}">
                <a16:creationId xmlns:a16="http://schemas.microsoft.com/office/drawing/2014/main" id="{6750A10A-6C8A-9D28-E9C6-2031E4A8FDC9}"/>
              </a:ext>
            </a:extLst>
          </p:cNvPr>
          <p:cNvSpPr txBox="1"/>
          <p:nvPr/>
        </p:nvSpPr>
        <p:spPr>
          <a:xfrm>
            <a:off x="9993612" y="5791351"/>
            <a:ext cx="24025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srgbClr val="102B48"/>
                </a:solidFill>
                <a:effectLst/>
                <a:uLnTx/>
                <a:uFillTx/>
                <a:latin typeface="Roboto" panose="02000000000000000000" pitchFamily="2" charset="0"/>
                <a:ea typeface="Roboto" panose="02000000000000000000" pitchFamily="2" charset="0"/>
              </a:rPr>
              <a:t>Research for IGBC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srgbClr val="102B48"/>
                </a:solidFill>
                <a:effectLst/>
                <a:uLnTx/>
                <a:uFillTx/>
                <a:latin typeface="Roboto" panose="02000000000000000000" pitchFamily="2" charset="0"/>
                <a:ea typeface="Roboto" panose="02000000000000000000" pitchFamily="2" charset="0"/>
              </a:rPr>
              <a:t>UCD Kinnane, Hegarty, Wall</a:t>
            </a:r>
          </a:p>
        </p:txBody>
      </p:sp>
      <p:grpSp>
        <p:nvGrpSpPr>
          <p:cNvPr id="8" name="Group 7">
            <a:extLst>
              <a:ext uri="{FF2B5EF4-FFF2-40B4-BE49-F238E27FC236}">
                <a16:creationId xmlns:a16="http://schemas.microsoft.com/office/drawing/2014/main" id="{EC6EA587-332D-3755-5463-CC88F6B5AAA6}"/>
              </a:ext>
            </a:extLst>
          </p:cNvPr>
          <p:cNvGrpSpPr/>
          <p:nvPr/>
        </p:nvGrpSpPr>
        <p:grpSpPr>
          <a:xfrm>
            <a:off x="1797181" y="-461304"/>
            <a:ext cx="9969641" cy="6454174"/>
            <a:chOff x="1797181" y="-461304"/>
            <a:chExt cx="9969641" cy="6454174"/>
          </a:xfrm>
        </p:grpSpPr>
        <p:grpSp>
          <p:nvGrpSpPr>
            <p:cNvPr id="61" name="Group 60">
              <a:extLst>
                <a:ext uri="{FF2B5EF4-FFF2-40B4-BE49-F238E27FC236}">
                  <a16:creationId xmlns:a16="http://schemas.microsoft.com/office/drawing/2014/main" id="{45214F99-D676-F294-E626-E7F988FFF6E7}"/>
                </a:ext>
              </a:extLst>
            </p:cNvPr>
            <p:cNvGrpSpPr/>
            <p:nvPr/>
          </p:nvGrpSpPr>
          <p:grpSpPr>
            <a:xfrm>
              <a:off x="1797181" y="1498073"/>
              <a:ext cx="6311415" cy="4263722"/>
              <a:chOff x="2014012" y="1368637"/>
              <a:chExt cx="6311415" cy="4263722"/>
            </a:xfrm>
          </p:grpSpPr>
          <p:grpSp>
            <p:nvGrpSpPr>
              <p:cNvPr id="34" name="Group 33">
                <a:extLst>
                  <a:ext uri="{FF2B5EF4-FFF2-40B4-BE49-F238E27FC236}">
                    <a16:creationId xmlns:a16="http://schemas.microsoft.com/office/drawing/2014/main" id="{9247A289-9CE1-0C4E-D56E-7900EE59D6CF}"/>
                  </a:ext>
                </a:extLst>
              </p:cNvPr>
              <p:cNvGrpSpPr/>
              <p:nvPr/>
            </p:nvGrpSpPr>
            <p:grpSpPr>
              <a:xfrm>
                <a:off x="2014012" y="3419343"/>
                <a:ext cx="2782545" cy="2213016"/>
                <a:chOff x="-683916" y="3461444"/>
                <a:chExt cx="2638327" cy="2098316"/>
              </a:xfrm>
            </p:grpSpPr>
            <p:grpSp>
              <p:nvGrpSpPr>
                <p:cNvPr id="15" name="Group 14">
                  <a:extLst>
                    <a:ext uri="{FF2B5EF4-FFF2-40B4-BE49-F238E27FC236}">
                      <a16:creationId xmlns:a16="http://schemas.microsoft.com/office/drawing/2014/main" id="{007E3D09-0936-EC5C-C293-4B1E3E10A485}"/>
                    </a:ext>
                  </a:extLst>
                </p:cNvPr>
                <p:cNvGrpSpPr/>
                <p:nvPr/>
              </p:nvGrpSpPr>
              <p:grpSpPr>
                <a:xfrm>
                  <a:off x="-683916" y="3461444"/>
                  <a:ext cx="2638327" cy="2098316"/>
                  <a:chOff x="3232403" y="-1776"/>
                  <a:chExt cx="4250403" cy="3084835"/>
                </a:xfrm>
                <a:solidFill>
                  <a:srgbClr val="01BC6D"/>
                </a:solidFill>
              </p:grpSpPr>
              <p:pic>
                <p:nvPicPr>
                  <p:cNvPr id="16" name="Graphic 15" descr="Cloud with solid fill">
                    <a:extLst>
                      <a:ext uri="{FF2B5EF4-FFF2-40B4-BE49-F238E27FC236}">
                        <a16:creationId xmlns:a16="http://schemas.microsoft.com/office/drawing/2014/main" id="{A5EE14F5-093D-C47C-9299-2D7067235A4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232403" y="-1776"/>
                    <a:ext cx="3901999" cy="3084835"/>
                  </a:xfrm>
                  <a:prstGeom prst="rect">
                    <a:avLst/>
                  </a:prstGeom>
                </p:spPr>
              </p:pic>
              <p:pic>
                <p:nvPicPr>
                  <p:cNvPr id="18" name="Graphic 17" descr="Cloud with solid fill">
                    <a:extLst>
                      <a:ext uri="{FF2B5EF4-FFF2-40B4-BE49-F238E27FC236}">
                        <a16:creationId xmlns:a16="http://schemas.microsoft.com/office/drawing/2014/main" id="{5BCD2D74-0AFF-1FC7-B587-AC85221CF4C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9426" r="18548" b="50000"/>
                  <a:stretch/>
                </p:blipFill>
                <p:spPr>
                  <a:xfrm rot="10800000" flipH="1" flipV="1">
                    <a:off x="6248018" y="83547"/>
                    <a:ext cx="1234788" cy="2228169"/>
                  </a:xfrm>
                  <a:prstGeom prst="rect">
                    <a:avLst/>
                  </a:prstGeom>
                </p:spPr>
              </p:pic>
            </p:grpSp>
            <p:sp>
              <p:nvSpPr>
                <p:cNvPr id="19" name="Oval 18">
                  <a:extLst>
                    <a:ext uri="{FF2B5EF4-FFF2-40B4-BE49-F238E27FC236}">
                      <a16:creationId xmlns:a16="http://schemas.microsoft.com/office/drawing/2014/main" id="{B4385B5E-8D9E-F2FF-B2A3-A7B39DBD2114}"/>
                    </a:ext>
                  </a:extLst>
                </p:cNvPr>
                <p:cNvSpPr/>
                <p:nvPr/>
              </p:nvSpPr>
              <p:spPr>
                <a:xfrm>
                  <a:off x="273131" y="3897265"/>
                  <a:ext cx="952969" cy="978446"/>
                </a:xfrm>
                <a:prstGeom prst="ellipse">
                  <a:avLst/>
                </a:prstGeom>
                <a:solidFill>
                  <a:srgbClr val="01B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C0559004-FF3E-F244-2304-EC72AEBA2C4A}"/>
                  </a:ext>
                </a:extLst>
              </p:cNvPr>
              <p:cNvGrpSpPr/>
              <p:nvPr/>
            </p:nvGrpSpPr>
            <p:grpSpPr>
              <a:xfrm flipH="1">
                <a:off x="6164971" y="3304811"/>
                <a:ext cx="2160456" cy="1456257"/>
                <a:chOff x="2002762" y="3535049"/>
                <a:chExt cx="2652366" cy="2098316"/>
              </a:xfrm>
              <a:solidFill>
                <a:srgbClr val="26A8E0"/>
              </a:solidFill>
            </p:grpSpPr>
            <p:grpSp>
              <p:nvGrpSpPr>
                <p:cNvPr id="22" name="Group 21">
                  <a:extLst>
                    <a:ext uri="{FF2B5EF4-FFF2-40B4-BE49-F238E27FC236}">
                      <a16:creationId xmlns:a16="http://schemas.microsoft.com/office/drawing/2014/main" id="{E7E07334-FAD8-E985-9038-B7413C6B3CDA}"/>
                    </a:ext>
                  </a:extLst>
                </p:cNvPr>
                <p:cNvGrpSpPr/>
                <p:nvPr/>
              </p:nvGrpSpPr>
              <p:grpSpPr>
                <a:xfrm flipH="1">
                  <a:off x="2002762" y="3535049"/>
                  <a:ext cx="2652366" cy="2098316"/>
                  <a:chOff x="3232403" y="-1776"/>
                  <a:chExt cx="4250403" cy="3084835"/>
                </a:xfrm>
                <a:grpFill/>
              </p:grpSpPr>
              <p:pic>
                <p:nvPicPr>
                  <p:cNvPr id="24" name="Graphic 23" descr="Cloud with solid fill">
                    <a:extLst>
                      <a:ext uri="{FF2B5EF4-FFF2-40B4-BE49-F238E27FC236}">
                        <a16:creationId xmlns:a16="http://schemas.microsoft.com/office/drawing/2014/main" id="{2C6DEEB9-EFF6-385E-9406-F42FCE9744E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3232403" y="-1776"/>
                    <a:ext cx="3901999" cy="3084835"/>
                  </a:xfrm>
                  <a:prstGeom prst="rect">
                    <a:avLst/>
                  </a:prstGeom>
                </p:spPr>
              </p:pic>
              <p:pic>
                <p:nvPicPr>
                  <p:cNvPr id="26" name="Graphic 25" descr="Cloud with solid fill">
                    <a:extLst>
                      <a:ext uri="{FF2B5EF4-FFF2-40B4-BE49-F238E27FC236}">
                        <a16:creationId xmlns:a16="http://schemas.microsoft.com/office/drawing/2014/main" id="{2C659435-19CD-4E55-8761-85F923349B5D}"/>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59426" r="18548" b="50000"/>
                  <a:stretch/>
                </p:blipFill>
                <p:spPr>
                  <a:xfrm rot="10800000" flipH="1" flipV="1">
                    <a:off x="6248018" y="83547"/>
                    <a:ext cx="1234788" cy="2228169"/>
                  </a:xfrm>
                  <a:prstGeom prst="rect">
                    <a:avLst/>
                  </a:prstGeom>
                </p:spPr>
              </p:pic>
            </p:grpSp>
            <p:sp>
              <p:nvSpPr>
                <p:cNvPr id="23" name="Oval 22">
                  <a:extLst>
                    <a:ext uri="{FF2B5EF4-FFF2-40B4-BE49-F238E27FC236}">
                      <a16:creationId xmlns:a16="http://schemas.microsoft.com/office/drawing/2014/main" id="{82A3FBB4-7622-FB10-636D-14710BEDA6FF}"/>
                    </a:ext>
                  </a:extLst>
                </p:cNvPr>
                <p:cNvSpPr/>
                <p:nvPr/>
              </p:nvSpPr>
              <p:spPr>
                <a:xfrm>
                  <a:off x="2811750" y="3902885"/>
                  <a:ext cx="978445" cy="978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id="{130D4415-84C7-33C9-3622-2B8FD1030E4F}"/>
                  </a:ext>
                </a:extLst>
              </p:cNvPr>
              <p:cNvSpPr txBox="1"/>
              <p:nvPr/>
            </p:nvSpPr>
            <p:spPr>
              <a:xfrm>
                <a:off x="4476759" y="1368637"/>
                <a:ext cx="172533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rPr>
                  <a:t>CO</a:t>
                </a:r>
                <a:r>
                  <a:rPr kumimoji="0" lang="en-IE" sz="2400" b="1" i="0" u="none" strike="noStrike" kern="1200" cap="none" spc="0" normalizeH="0" baseline="-25000" noProof="0" dirty="0">
                    <a:ln>
                      <a:noFill/>
                    </a:ln>
                    <a:solidFill>
                      <a:prstClr val="white"/>
                    </a:solidFill>
                    <a:effectLst/>
                    <a:uLnTx/>
                    <a:uFillTx/>
                    <a:latin typeface="Montserrat Light" panose="00000400000000000000" pitchFamily="2" charset="0"/>
                    <a:ea typeface="+mn-ea"/>
                    <a:cs typeface="+mn-cs"/>
                  </a:rPr>
                  <a:t>2</a:t>
                </a:r>
                <a:r>
                  <a:rPr kumimoji="0" lang="en-IE" sz="3200" b="1"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rPr>
                  <a:t>eq</a:t>
                </a:r>
              </a:p>
            </p:txBody>
          </p:sp>
          <p:cxnSp>
            <p:nvCxnSpPr>
              <p:cNvPr id="40" name="Straight Connector 39">
                <a:extLst>
                  <a:ext uri="{FF2B5EF4-FFF2-40B4-BE49-F238E27FC236}">
                    <a16:creationId xmlns:a16="http://schemas.microsoft.com/office/drawing/2014/main" id="{30E4E61D-1D01-8306-6BB1-40A4B90BEC40}"/>
                  </a:ext>
                </a:extLst>
              </p:cNvPr>
              <p:cNvCxnSpPr>
                <a:cxnSpLocks/>
              </p:cNvCxnSpPr>
              <p:nvPr/>
            </p:nvCxnSpPr>
            <p:spPr>
              <a:xfrm flipH="1" flipV="1">
                <a:off x="6481521" y="2344278"/>
                <a:ext cx="654042" cy="1173678"/>
              </a:xfrm>
              <a:prstGeom prst="line">
                <a:avLst/>
              </a:prstGeom>
              <a:ln w="44450">
                <a:solidFill>
                  <a:srgbClr val="008298"/>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3BE47E3-5B9F-80D6-36A9-A39980E45370}"/>
                  </a:ext>
                </a:extLst>
              </p:cNvPr>
              <p:cNvCxnSpPr>
                <a:cxnSpLocks/>
              </p:cNvCxnSpPr>
              <p:nvPr/>
            </p:nvCxnSpPr>
            <p:spPr>
              <a:xfrm flipV="1">
                <a:off x="3573784" y="2347400"/>
                <a:ext cx="629439" cy="1561171"/>
              </a:xfrm>
              <a:prstGeom prst="line">
                <a:avLst/>
              </a:prstGeom>
              <a:ln w="44450">
                <a:solidFill>
                  <a:srgbClr val="008298"/>
                </a:solidFill>
                <a:prstDash val="dash"/>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7145B1FF-5078-7233-CA05-30DC3A6BEC03}"/>
                </a:ext>
              </a:extLst>
            </p:cNvPr>
            <p:cNvSpPr txBox="1"/>
            <p:nvPr/>
          </p:nvSpPr>
          <p:spPr>
            <a:xfrm>
              <a:off x="3999059" y="2662639"/>
              <a:ext cx="1149674" cy="92333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102B48"/>
                  </a:solidFill>
                  <a:effectLst/>
                  <a:uLnTx/>
                  <a:uFillTx/>
                  <a:latin typeface="Source Sans Pro" panose="020B0503030403020204" pitchFamily="34" charset="0"/>
                  <a:ea typeface="Source Sans Pro" panose="020B0503030403020204" pitchFamily="34" charset="0"/>
                </a:rPr>
                <a:t>37</a:t>
              </a:r>
              <a:r>
                <a:rPr kumimoji="0" lang="en-IE" sz="2400" b="0" i="0" u="none" strike="noStrike" kern="1200" cap="none" spc="0" normalizeH="0" baseline="0" noProof="0" dirty="0">
                  <a:ln>
                    <a:noFill/>
                  </a:ln>
                  <a:solidFill>
                    <a:srgbClr val="102B48"/>
                  </a:solidFill>
                  <a:effectLst/>
                  <a:uLnTx/>
                  <a:uFillTx/>
                  <a:latin typeface="Source Sans Pro" panose="020B0503030403020204" pitchFamily="34" charset="0"/>
                  <a:ea typeface="Source Sans Pro" panose="020B0503030403020204" pitchFamily="34" charset="0"/>
                </a:rPr>
                <a:t>%</a:t>
              </a:r>
              <a:r>
                <a:rPr kumimoji="0" lang="en-IE" sz="3600" b="0" i="0" u="none" strike="noStrike" kern="1200" cap="none" spc="0" normalizeH="0" baseline="0" noProof="0" dirty="0">
                  <a:ln>
                    <a:noFill/>
                  </a:ln>
                  <a:solidFill>
                    <a:srgbClr val="102B48"/>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8298"/>
                  </a:solidFill>
                  <a:effectLst/>
                  <a:uLnTx/>
                  <a:uFillTx/>
                  <a:latin typeface="Source Sans Pro" panose="020B0503030403020204" pitchFamily="34" charset="0"/>
                  <a:ea typeface="Source Sans Pro" panose="020B0503030403020204" pitchFamily="34" charset="0"/>
                </a:rPr>
                <a:t>Emissions</a:t>
              </a:r>
            </a:p>
          </p:txBody>
        </p:sp>
        <p:sp>
          <p:nvSpPr>
            <p:cNvPr id="59" name="TextBox 58">
              <a:extLst>
                <a:ext uri="{FF2B5EF4-FFF2-40B4-BE49-F238E27FC236}">
                  <a16:creationId xmlns:a16="http://schemas.microsoft.com/office/drawing/2014/main" id="{509D60D5-B988-C2F7-6121-F88270397135}"/>
                </a:ext>
              </a:extLst>
            </p:cNvPr>
            <p:cNvSpPr txBox="1"/>
            <p:nvPr/>
          </p:nvSpPr>
          <p:spPr>
            <a:xfrm>
              <a:off x="2133911" y="5192651"/>
              <a:ext cx="1991251" cy="80021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102B48"/>
                  </a:solidFill>
                  <a:effectLst/>
                  <a:uLnTx/>
                  <a:uFillTx/>
                  <a:latin typeface="Source Sans Pro" panose="020B0503030403020204" pitchFamily="34" charset="0"/>
                  <a:ea typeface="Source Sans Pro" panose="020B0503030403020204" pitchFamily="34" charset="0"/>
                </a:rPr>
                <a:t>23</a:t>
              </a:r>
              <a:r>
                <a:rPr kumimoji="0" lang="en-IE" b="0" i="0" u="none" strike="noStrike" kern="1200" cap="none" spc="0" normalizeH="0" baseline="0" noProof="0" dirty="0">
                  <a:ln>
                    <a:noFill/>
                  </a:ln>
                  <a:solidFill>
                    <a:srgbClr val="102B48"/>
                  </a:solidFill>
                  <a:effectLst/>
                  <a:uLnTx/>
                  <a:uFillTx/>
                  <a:latin typeface="Source Sans Pro" panose="020B0503030403020204" pitchFamily="34" charset="0"/>
                  <a:ea typeface="Source Sans Pro" panose="020B0503030403020204" pitchFamily="34" charset="0"/>
                </a:rPr>
                <a:t>%</a:t>
              </a:r>
              <a:r>
                <a:rPr kumimoji="0" lang="en-IE" sz="2800" b="0" i="0" u="none" strike="noStrike" kern="1200" cap="none" spc="0" normalizeH="0" baseline="0" noProof="0" dirty="0">
                  <a:ln>
                    <a:noFill/>
                  </a:ln>
                  <a:solidFill>
                    <a:srgbClr val="102B48"/>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285A7F"/>
                  </a:solidFill>
                  <a:effectLst/>
                  <a:uLnTx/>
                  <a:uFillTx/>
                  <a:latin typeface="Source Sans Pro" panose="020B0503030403020204" pitchFamily="34" charset="0"/>
                  <a:ea typeface="Source Sans Pro" panose="020B0503030403020204" pitchFamily="34" charset="0"/>
                </a:rPr>
                <a:t>Operational CO</a:t>
              </a:r>
              <a:r>
                <a:rPr kumimoji="0" lang="en-IE" sz="1800" b="0" i="0" u="none" strike="noStrike" kern="1200" cap="none" spc="0" normalizeH="0" baseline="-25000" noProof="0" dirty="0">
                  <a:ln>
                    <a:noFill/>
                  </a:ln>
                  <a:solidFill>
                    <a:srgbClr val="285A7F"/>
                  </a:solidFill>
                  <a:effectLst/>
                  <a:uLnTx/>
                  <a:uFillTx/>
                  <a:latin typeface="Source Sans Pro" panose="020B0503030403020204" pitchFamily="34" charset="0"/>
                  <a:ea typeface="Source Sans Pro" panose="020B0503030403020204" pitchFamily="34" charset="0"/>
                </a:rPr>
                <a:t>2</a:t>
              </a:r>
              <a:r>
                <a:rPr kumimoji="0" lang="en-IE" sz="1800" b="0" i="0" u="none" strike="noStrike" kern="1200" cap="none" spc="0" normalizeH="0" baseline="0" noProof="0" dirty="0">
                  <a:ln>
                    <a:noFill/>
                  </a:ln>
                  <a:solidFill>
                    <a:srgbClr val="285A7F"/>
                  </a:solidFill>
                  <a:effectLst/>
                  <a:uLnTx/>
                  <a:uFillTx/>
                  <a:latin typeface="Source Sans Pro" panose="020B0503030403020204" pitchFamily="34" charset="0"/>
                  <a:ea typeface="Source Sans Pro" panose="020B0503030403020204" pitchFamily="34" charset="0"/>
                </a:rPr>
                <a:t>eq</a:t>
              </a:r>
            </a:p>
          </p:txBody>
        </p:sp>
        <p:sp>
          <p:nvSpPr>
            <p:cNvPr id="60" name="TextBox 59">
              <a:extLst>
                <a:ext uri="{FF2B5EF4-FFF2-40B4-BE49-F238E27FC236}">
                  <a16:creationId xmlns:a16="http://schemas.microsoft.com/office/drawing/2014/main" id="{FBA21BD6-DE48-409F-B4CA-80A337EC014F}"/>
                </a:ext>
              </a:extLst>
            </p:cNvPr>
            <p:cNvSpPr txBox="1"/>
            <p:nvPr/>
          </p:nvSpPr>
          <p:spPr>
            <a:xfrm>
              <a:off x="7652400" y="4385152"/>
              <a:ext cx="1827744" cy="86177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102B48"/>
                  </a:solidFill>
                  <a:effectLst/>
                  <a:uLnTx/>
                  <a:uFillTx/>
                  <a:latin typeface="Source Sans Pro" panose="020B0503030403020204" pitchFamily="34" charset="0"/>
                  <a:ea typeface="Source Sans Pro" panose="020B0503030403020204" pitchFamily="34" charset="0"/>
                </a:rPr>
                <a:t>14</a:t>
              </a:r>
              <a:r>
                <a:rPr kumimoji="0" lang="en-IE" sz="2000" b="0" i="0" u="none" strike="noStrike" kern="1200" cap="none" spc="0" normalizeH="0" baseline="0" noProof="0" dirty="0">
                  <a:ln>
                    <a:noFill/>
                  </a:ln>
                  <a:solidFill>
                    <a:srgbClr val="102B48"/>
                  </a:solidFill>
                  <a:effectLst/>
                  <a:uLnTx/>
                  <a:uFillTx/>
                  <a:latin typeface="Source Sans Pro" panose="020B0503030403020204" pitchFamily="34" charset="0"/>
                  <a:ea typeface="Source Sans Pro" panose="020B0503030403020204" pitchFamily="34" charset="0"/>
                </a:rPr>
                <a:t>%</a:t>
              </a:r>
              <a:r>
                <a:rPr kumimoji="0" lang="en-IE" sz="3200" b="0" i="0" u="none" strike="noStrike" kern="1200" cap="none" spc="0" normalizeH="0" baseline="0" noProof="0" dirty="0">
                  <a:ln>
                    <a:noFill/>
                  </a:ln>
                  <a:solidFill>
                    <a:srgbClr val="102B48"/>
                  </a:solidFill>
                  <a:effectLst/>
                  <a:uLnTx/>
                  <a:uFillTx/>
                  <a:latin typeface="Source Sans Pro" panose="020B0503030403020204" pitchFamily="34" charset="0"/>
                  <a:ea typeface="Source Sans Pro" panose="020B0503030403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285A7F"/>
                  </a:solidFill>
                  <a:effectLst/>
                  <a:uLnTx/>
                  <a:uFillTx/>
                  <a:latin typeface="Source Sans Pro" panose="020B0503030403020204" pitchFamily="34" charset="0"/>
                  <a:ea typeface="Source Sans Pro" panose="020B0503030403020204" pitchFamily="34" charset="0"/>
                </a:rPr>
                <a:t>Embodied CO</a:t>
              </a:r>
              <a:r>
                <a:rPr kumimoji="0" lang="en-IE" sz="1800" b="0" i="0" u="none" strike="noStrike" kern="1200" cap="none" spc="0" normalizeH="0" baseline="-25000" noProof="0" dirty="0">
                  <a:ln>
                    <a:noFill/>
                  </a:ln>
                  <a:solidFill>
                    <a:srgbClr val="285A7F"/>
                  </a:solidFill>
                  <a:effectLst/>
                  <a:uLnTx/>
                  <a:uFillTx/>
                  <a:latin typeface="Source Sans Pro" panose="020B0503030403020204" pitchFamily="34" charset="0"/>
                  <a:ea typeface="Source Sans Pro" panose="020B0503030403020204" pitchFamily="34" charset="0"/>
                </a:rPr>
                <a:t>2</a:t>
              </a:r>
              <a:r>
                <a:rPr kumimoji="0" lang="en-IE" sz="1800" b="0" i="0" u="none" strike="noStrike" kern="1200" cap="none" spc="0" normalizeH="0" baseline="0" noProof="0" dirty="0">
                  <a:ln>
                    <a:noFill/>
                  </a:ln>
                  <a:solidFill>
                    <a:srgbClr val="285A7F"/>
                  </a:solidFill>
                  <a:effectLst/>
                  <a:uLnTx/>
                  <a:uFillTx/>
                  <a:latin typeface="Source Sans Pro" panose="020B0503030403020204" pitchFamily="34" charset="0"/>
                  <a:ea typeface="Source Sans Pro" panose="020B0503030403020204" pitchFamily="34" charset="0"/>
                </a:rPr>
                <a:t>eq</a:t>
              </a:r>
            </a:p>
          </p:txBody>
        </p:sp>
        <p:grpSp>
          <p:nvGrpSpPr>
            <p:cNvPr id="4" name="Group 3">
              <a:extLst>
                <a:ext uri="{FF2B5EF4-FFF2-40B4-BE49-F238E27FC236}">
                  <a16:creationId xmlns:a16="http://schemas.microsoft.com/office/drawing/2014/main" id="{A3691FA9-0A06-DFFA-EC17-311646FA21FC}"/>
                </a:ext>
              </a:extLst>
            </p:cNvPr>
            <p:cNvGrpSpPr/>
            <p:nvPr/>
          </p:nvGrpSpPr>
          <p:grpSpPr>
            <a:xfrm>
              <a:off x="2922370" y="-461304"/>
              <a:ext cx="4546402" cy="3898907"/>
              <a:chOff x="8077209" y="-582760"/>
              <a:chExt cx="4114953" cy="3528905"/>
            </a:xfrm>
          </p:grpSpPr>
          <p:pic>
            <p:nvPicPr>
              <p:cNvPr id="2" name="Graphic 1" descr="Cloud with solid fill">
                <a:extLst>
                  <a:ext uri="{FF2B5EF4-FFF2-40B4-BE49-F238E27FC236}">
                    <a16:creationId xmlns:a16="http://schemas.microsoft.com/office/drawing/2014/main" id="{BD8D676F-4F9B-15A6-D607-8D2D49E5508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8157218" y="-582760"/>
                <a:ext cx="4034944" cy="3189937"/>
              </a:xfrm>
              <a:prstGeom prst="rect">
                <a:avLst/>
              </a:prstGeom>
            </p:spPr>
          </p:pic>
          <p:pic>
            <p:nvPicPr>
              <p:cNvPr id="3" name="Graphic 2" descr="Cloud with solid fill">
                <a:extLst>
                  <a:ext uri="{FF2B5EF4-FFF2-40B4-BE49-F238E27FC236}">
                    <a16:creationId xmlns:a16="http://schemas.microsoft.com/office/drawing/2014/main" id="{57C145B2-812B-DC95-C6E5-4CA767E8B4C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8077209" y="-243792"/>
                <a:ext cx="4034944" cy="3189937"/>
              </a:xfrm>
              <a:prstGeom prst="rect">
                <a:avLst/>
              </a:prstGeom>
            </p:spPr>
          </p:pic>
        </p:grpSp>
        <p:sp>
          <p:nvSpPr>
            <p:cNvPr id="10" name="TextBox 9">
              <a:extLst>
                <a:ext uri="{FF2B5EF4-FFF2-40B4-BE49-F238E27FC236}">
                  <a16:creationId xmlns:a16="http://schemas.microsoft.com/office/drawing/2014/main" id="{B9E40BC7-0DDE-7492-D3BC-3FD788494742}"/>
                </a:ext>
              </a:extLst>
            </p:cNvPr>
            <p:cNvSpPr txBox="1"/>
            <p:nvPr/>
          </p:nvSpPr>
          <p:spPr>
            <a:xfrm>
              <a:off x="4500423" y="1178061"/>
              <a:ext cx="1433406" cy="707886"/>
            </a:xfrm>
            <a:prstGeom prst="rect">
              <a:avLst/>
            </a:prstGeom>
            <a:noFill/>
          </p:spPr>
          <p:txBody>
            <a:bodyPr wrap="none" rtlCol="0">
              <a:spAutoFit/>
            </a:bodyPr>
            <a:lstStyle/>
            <a:p>
              <a:r>
                <a:rPr lang="en-US" sz="4000" dirty="0">
                  <a:latin typeface="Montserrat" panose="00000500000000000000" pitchFamily="2" charset="0"/>
                </a:rPr>
                <a:t>CO</a:t>
              </a:r>
              <a:r>
                <a:rPr lang="en-US" sz="2000" dirty="0">
                  <a:latin typeface="Montserrat" panose="00000500000000000000" pitchFamily="2" charset="0"/>
                </a:rPr>
                <a:t>2eq</a:t>
              </a:r>
              <a:endParaRPr lang="en-IE" sz="3600" dirty="0">
                <a:latin typeface="Montserrat" panose="00000500000000000000" pitchFamily="2" charset="0"/>
              </a:endParaRPr>
            </a:p>
          </p:txBody>
        </p:sp>
        <p:pic>
          <p:nvPicPr>
            <p:cNvPr id="17" name="Graphic 16" descr="Cloud with solid fill">
              <a:extLst>
                <a:ext uri="{FF2B5EF4-FFF2-40B4-BE49-F238E27FC236}">
                  <a16:creationId xmlns:a16="http://schemas.microsoft.com/office/drawing/2014/main" id="{097C165E-5A52-8250-8C23-6D01F6F108A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7308818" y="-55099"/>
              <a:ext cx="4458004" cy="3524399"/>
            </a:xfrm>
            <a:prstGeom prst="rect">
              <a:avLst/>
            </a:prstGeom>
          </p:spPr>
        </p:pic>
        <p:sp>
          <p:nvSpPr>
            <p:cNvPr id="20" name="TextBox 19">
              <a:extLst>
                <a:ext uri="{FF2B5EF4-FFF2-40B4-BE49-F238E27FC236}">
                  <a16:creationId xmlns:a16="http://schemas.microsoft.com/office/drawing/2014/main" id="{E5419931-15F4-713F-8447-44B897075B85}"/>
                </a:ext>
              </a:extLst>
            </p:cNvPr>
            <p:cNvSpPr txBox="1"/>
            <p:nvPr/>
          </p:nvSpPr>
          <p:spPr>
            <a:xfrm>
              <a:off x="4015656" y="2511564"/>
              <a:ext cx="1931939" cy="369332"/>
            </a:xfrm>
            <a:prstGeom prst="rect">
              <a:avLst/>
            </a:prstGeom>
            <a:noFill/>
          </p:spPr>
          <p:txBody>
            <a:bodyPr wrap="none" rtlCol="0">
              <a:spAutoFit/>
            </a:bodyPr>
            <a:lstStyle/>
            <a:p>
              <a:r>
                <a:rPr lang="en-US" dirty="0">
                  <a:latin typeface="Source Sans Pro" panose="020B0503030403020204" pitchFamily="34" charset="0"/>
                  <a:ea typeface="Source Sans Pro" panose="020B0503030403020204" pitchFamily="34" charset="0"/>
                </a:rPr>
                <a:t>Built environment</a:t>
              </a:r>
              <a:endParaRPr lang="en-IE" sz="1600" dirty="0">
                <a:latin typeface="Source Sans Pro" panose="020B0503030403020204" pitchFamily="34" charset="0"/>
                <a:ea typeface="Source Sans Pro" panose="020B0503030403020204" pitchFamily="34" charset="0"/>
              </a:endParaRPr>
            </a:p>
          </p:txBody>
        </p:sp>
        <p:sp>
          <p:nvSpPr>
            <p:cNvPr id="25" name="TextBox 24">
              <a:extLst>
                <a:ext uri="{FF2B5EF4-FFF2-40B4-BE49-F238E27FC236}">
                  <a16:creationId xmlns:a16="http://schemas.microsoft.com/office/drawing/2014/main" id="{A6174073-9EBA-24EC-17FF-17F5B8DC7209}"/>
                </a:ext>
              </a:extLst>
            </p:cNvPr>
            <p:cNvSpPr txBox="1"/>
            <p:nvPr/>
          </p:nvSpPr>
          <p:spPr>
            <a:xfrm>
              <a:off x="8684768" y="2550860"/>
              <a:ext cx="1250663" cy="369332"/>
            </a:xfrm>
            <a:prstGeom prst="rect">
              <a:avLst/>
            </a:prstGeom>
            <a:noFill/>
          </p:spPr>
          <p:txBody>
            <a:bodyPr wrap="none" rtlCol="0">
              <a:spAutoFit/>
            </a:bodyPr>
            <a:lstStyle/>
            <a:p>
              <a:r>
                <a:rPr lang="en-US" dirty="0">
                  <a:latin typeface="Source Sans Pro" panose="020B0503030403020204" pitchFamily="34" charset="0"/>
                  <a:ea typeface="Source Sans Pro" panose="020B0503030403020204" pitchFamily="34" charset="0"/>
                </a:rPr>
                <a:t>Agriculture</a:t>
              </a:r>
              <a:endParaRPr lang="en-IE" sz="1600" dirty="0">
                <a:latin typeface="Source Sans Pro" panose="020B0503030403020204" pitchFamily="34" charset="0"/>
                <a:ea typeface="Source Sans Pro" panose="020B0503030403020204" pitchFamily="34" charset="0"/>
              </a:endParaRPr>
            </a:p>
          </p:txBody>
        </p:sp>
        <p:sp>
          <p:nvSpPr>
            <p:cNvPr id="27" name="TextBox 26">
              <a:extLst>
                <a:ext uri="{FF2B5EF4-FFF2-40B4-BE49-F238E27FC236}">
                  <a16:creationId xmlns:a16="http://schemas.microsoft.com/office/drawing/2014/main" id="{5F502577-876D-A5B6-C019-C9B66613AE2B}"/>
                </a:ext>
              </a:extLst>
            </p:cNvPr>
            <p:cNvSpPr txBox="1"/>
            <p:nvPr/>
          </p:nvSpPr>
          <p:spPr>
            <a:xfrm>
              <a:off x="7249000" y="1212417"/>
              <a:ext cx="439544" cy="707886"/>
            </a:xfrm>
            <a:prstGeom prst="rect">
              <a:avLst/>
            </a:prstGeom>
            <a:noFill/>
          </p:spPr>
          <p:txBody>
            <a:bodyPr wrap="none" rtlCol="0">
              <a:spAutoFit/>
            </a:bodyPr>
            <a:lstStyle/>
            <a:p>
              <a:r>
                <a:rPr lang="en-US" sz="4000" dirty="0">
                  <a:latin typeface="Montserrat" panose="00000500000000000000" pitchFamily="2" charset="0"/>
                </a:rPr>
                <a:t>=</a:t>
              </a:r>
              <a:endParaRPr lang="en-IE" sz="3600" dirty="0">
                <a:latin typeface="Montserrat" panose="00000500000000000000" pitchFamily="2" charset="0"/>
              </a:endParaRPr>
            </a:p>
          </p:txBody>
        </p:sp>
      </p:grpSp>
    </p:spTree>
    <p:extLst>
      <p:ext uri="{BB962C8B-B14F-4D97-AF65-F5344CB8AC3E}">
        <p14:creationId xmlns:p14="http://schemas.microsoft.com/office/powerpoint/2010/main" val="194090078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15">
            <a:extLst>
              <a:ext uri="{FF2B5EF4-FFF2-40B4-BE49-F238E27FC236}">
                <a16:creationId xmlns:a16="http://schemas.microsoft.com/office/drawing/2014/main" id="{A1C3E3B5-CC9D-5D08-6D74-C978FDCCFC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06200"/>
            <a:ext cx="12192000" cy="1066800"/>
          </a:xfrm>
          <a:prstGeom prst="rect">
            <a:avLst/>
          </a:prstGeom>
        </p:spPr>
      </p:pic>
      <p:sp>
        <p:nvSpPr>
          <p:cNvPr id="22" name="Title 3">
            <a:extLst>
              <a:ext uri="{FF2B5EF4-FFF2-40B4-BE49-F238E27FC236}">
                <a16:creationId xmlns:a16="http://schemas.microsoft.com/office/drawing/2014/main" id="{D698C843-443B-F661-9DEE-A102F3D3C3FC}"/>
              </a:ext>
            </a:extLst>
          </p:cNvPr>
          <p:cNvSpPr>
            <a:spLocks noGrp="1"/>
          </p:cNvSpPr>
          <p:nvPr>
            <p:ph type="title"/>
          </p:nvPr>
        </p:nvSpPr>
        <p:spPr>
          <a:xfrm>
            <a:off x="2529265" y="6500749"/>
            <a:ext cx="9334184" cy="442950"/>
          </a:xfrm>
        </p:spPr>
        <p:txBody>
          <a:bodyPr>
            <a:noAutofit/>
          </a:bodyPr>
          <a:lstStyle/>
          <a:p>
            <a:r>
              <a:rPr lang="en-US" sz="2000" dirty="0">
                <a:latin typeface="Montserrat" panose="00000500000000000000" pitchFamily="2" charset="0"/>
              </a:rPr>
              <a:t>Business as usual : Embodied Carbon {EC} will double</a:t>
            </a:r>
            <a:br>
              <a:rPr lang="en-IE" sz="2000" dirty="0">
                <a:latin typeface="Montserrat" panose="00000500000000000000" pitchFamily="2" charset="0"/>
              </a:rPr>
            </a:br>
            <a:endParaRPr lang="en-US" sz="2000" dirty="0">
              <a:latin typeface="Montserrat" panose="00000500000000000000" pitchFamily="2" charset="0"/>
            </a:endParaRPr>
          </a:p>
        </p:txBody>
      </p:sp>
      <p:pic>
        <p:nvPicPr>
          <p:cNvPr id="4" name="Picture 3" descr="Chart&#10;&#10;Description automatically generated">
            <a:extLst>
              <a:ext uri="{FF2B5EF4-FFF2-40B4-BE49-F238E27FC236}">
                <a16:creationId xmlns:a16="http://schemas.microsoft.com/office/drawing/2014/main" id="{D59B387B-FCC8-8865-EC88-1D3DE2E71C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978" y="904573"/>
            <a:ext cx="10123714" cy="4340871"/>
          </a:xfrm>
          <a:prstGeom prst="rect">
            <a:avLst/>
          </a:prstGeom>
        </p:spPr>
      </p:pic>
      <p:grpSp>
        <p:nvGrpSpPr>
          <p:cNvPr id="12" name="Group 11">
            <a:extLst>
              <a:ext uri="{FF2B5EF4-FFF2-40B4-BE49-F238E27FC236}">
                <a16:creationId xmlns:a16="http://schemas.microsoft.com/office/drawing/2014/main" id="{81E33C27-F3DD-8058-583E-3865BDC9EB3C}"/>
              </a:ext>
            </a:extLst>
          </p:cNvPr>
          <p:cNvGrpSpPr/>
          <p:nvPr/>
        </p:nvGrpSpPr>
        <p:grpSpPr>
          <a:xfrm>
            <a:off x="10084420" y="968682"/>
            <a:ext cx="187256" cy="3919324"/>
            <a:chOff x="10455481" y="968682"/>
            <a:chExt cx="187256" cy="3919324"/>
          </a:xfrm>
        </p:grpSpPr>
        <p:sp>
          <p:nvSpPr>
            <p:cNvPr id="7" name="Rectangle 6">
              <a:extLst>
                <a:ext uri="{FF2B5EF4-FFF2-40B4-BE49-F238E27FC236}">
                  <a16:creationId xmlns:a16="http://schemas.microsoft.com/office/drawing/2014/main" id="{2E750B62-915A-AEF7-B1A2-D8357DD40905}"/>
                </a:ext>
              </a:extLst>
            </p:cNvPr>
            <p:cNvSpPr/>
            <p:nvPr/>
          </p:nvSpPr>
          <p:spPr>
            <a:xfrm>
              <a:off x="10455481" y="3619177"/>
              <a:ext cx="187256" cy="441960"/>
            </a:xfrm>
            <a:prstGeom prst="rect">
              <a:avLst/>
            </a:prstGeom>
            <a:solidFill>
              <a:srgbClr val="01B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E9EED5F6-2A5C-F3E0-61D4-0FE214C11816}"/>
                </a:ext>
              </a:extLst>
            </p:cNvPr>
            <p:cNvSpPr/>
            <p:nvPr/>
          </p:nvSpPr>
          <p:spPr>
            <a:xfrm>
              <a:off x="10455481" y="4085753"/>
              <a:ext cx="187256" cy="802253"/>
            </a:xfrm>
            <a:prstGeom prst="rect">
              <a:avLst/>
            </a:prstGeom>
            <a:solidFill>
              <a:srgbClr val="00A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BA0A193F-91FD-6FDC-58B6-8B24E4E289E4}"/>
                </a:ext>
              </a:extLst>
            </p:cNvPr>
            <p:cNvSpPr/>
            <p:nvPr/>
          </p:nvSpPr>
          <p:spPr>
            <a:xfrm>
              <a:off x="10455481" y="1974282"/>
              <a:ext cx="187256" cy="1620277"/>
            </a:xfrm>
            <a:prstGeom prst="rect">
              <a:avLst/>
            </a:prstGeom>
            <a:solidFill>
              <a:srgbClr val="10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6BCB59F2-109A-B39C-DBF3-8683D192E6BA}"/>
                </a:ext>
              </a:extLst>
            </p:cNvPr>
            <p:cNvSpPr/>
            <p:nvPr/>
          </p:nvSpPr>
          <p:spPr>
            <a:xfrm>
              <a:off x="10455481" y="1529438"/>
              <a:ext cx="187256" cy="420228"/>
            </a:xfrm>
            <a:prstGeom prst="rect">
              <a:avLst/>
            </a:prstGeom>
            <a:solidFill>
              <a:srgbClr val="008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0822F0FC-26E8-8EAE-3403-5B61F1CA56D8}"/>
                </a:ext>
              </a:extLst>
            </p:cNvPr>
            <p:cNvSpPr/>
            <p:nvPr/>
          </p:nvSpPr>
          <p:spPr>
            <a:xfrm>
              <a:off x="10455481" y="968682"/>
              <a:ext cx="187256" cy="536138"/>
            </a:xfrm>
            <a:prstGeom prst="rect">
              <a:avLst/>
            </a:prstGeom>
            <a:solidFill>
              <a:srgbClr val="26A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3" name="TextBox 12">
            <a:extLst>
              <a:ext uri="{FF2B5EF4-FFF2-40B4-BE49-F238E27FC236}">
                <a16:creationId xmlns:a16="http://schemas.microsoft.com/office/drawing/2014/main" id="{AF790403-A863-A59E-13F4-0575871D8083}"/>
              </a:ext>
            </a:extLst>
          </p:cNvPr>
          <p:cNvSpPr txBox="1"/>
          <p:nvPr/>
        </p:nvSpPr>
        <p:spPr>
          <a:xfrm>
            <a:off x="10310174" y="4219536"/>
            <a:ext cx="1172116" cy="338554"/>
          </a:xfrm>
          <a:prstGeom prst="rect">
            <a:avLst/>
          </a:prstGeom>
          <a:noFill/>
        </p:spPr>
        <p:txBody>
          <a:bodyPr wrap="none" rtlCol="0">
            <a:spAutoFit/>
          </a:bodyPr>
          <a:lstStyle/>
          <a:p>
            <a:r>
              <a:rPr lang="en-US" sz="800" b="1" dirty="0">
                <a:solidFill>
                  <a:srgbClr val="00A56E"/>
                </a:solidFill>
                <a:latin typeface="Montserrat Light" panose="00000400000000000000" pitchFamily="2" charset="0"/>
              </a:rPr>
              <a:t>Operational Carbon</a:t>
            </a:r>
          </a:p>
          <a:p>
            <a:r>
              <a:rPr lang="en-US" sz="800" dirty="0">
                <a:latin typeface="Montserrat Light" panose="00000400000000000000" pitchFamily="2" charset="0"/>
              </a:rPr>
              <a:t>RESIDENTIAL</a:t>
            </a:r>
            <a:endParaRPr lang="en-IE" sz="800" dirty="0">
              <a:latin typeface="Montserrat Light" panose="00000400000000000000" pitchFamily="2" charset="0"/>
            </a:endParaRPr>
          </a:p>
        </p:txBody>
      </p:sp>
      <p:sp>
        <p:nvSpPr>
          <p:cNvPr id="14" name="TextBox 13">
            <a:extLst>
              <a:ext uri="{FF2B5EF4-FFF2-40B4-BE49-F238E27FC236}">
                <a16:creationId xmlns:a16="http://schemas.microsoft.com/office/drawing/2014/main" id="{AF91230B-65FA-B18E-BE61-296A791F6E44}"/>
              </a:ext>
            </a:extLst>
          </p:cNvPr>
          <p:cNvSpPr txBox="1"/>
          <p:nvPr/>
        </p:nvSpPr>
        <p:spPr>
          <a:xfrm>
            <a:off x="10310174" y="3629904"/>
            <a:ext cx="1194558" cy="338554"/>
          </a:xfrm>
          <a:prstGeom prst="rect">
            <a:avLst/>
          </a:prstGeom>
          <a:noFill/>
        </p:spPr>
        <p:txBody>
          <a:bodyPr wrap="none" rtlCol="0">
            <a:spAutoFit/>
          </a:bodyPr>
          <a:lstStyle/>
          <a:p>
            <a:r>
              <a:rPr lang="en-US" sz="800" b="1" dirty="0">
                <a:solidFill>
                  <a:srgbClr val="00A56E"/>
                </a:solidFill>
                <a:latin typeface="Montserrat Light" panose="00000400000000000000" pitchFamily="2" charset="0"/>
              </a:rPr>
              <a:t>Operational Carbon</a:t>
            </a:r>
          </a:p>
          <a:p>
            <a:r>
              <a:rPr lang="en-US" sz="800" dirty="0">
                <a:latin typeface="Montserrat Light" panose="00000400000000000000" pitchFamily="2" charset="0"/>
              </a:rPr>
              <a:t>NON- RESIDENTIAL</a:t>
            </a:r>
            <a:endParaRPr lang="en-IE" sz="800" dirty="0">
              <a:latin typeface="Montserrat Light" panose="00000400000000000000" pitchFamily="2" charset="0"/>
            </a:endParaRPr>
          </a:p>
        </p:txBody>
      </p:sp>
      <p:sp>
        <p:nvSpPr>
          <p:cNvPr id="15" name="TextBox 14">
            <a:extLst>
              <a:ext uri="{FF2B5EF4-FFF2-40B4-BE49-F238E27FC236}">
                <a16:creationId xmlns:a16="http://schemas.microsoft.com/office/drawing/2014/main" id="{5A9A7C67-AD0B-8332-5195-2D403E3AAA4A}"/>
              </a:ext>
            </a:extLst>
          </p:cNvPr>
          <p:cNvSpPr txBox="1"/>
          <p:nvPr/>
        </p:nvSpPr>
        <p:spPr>
          <a:xfrm>
            <a:off x="10310174" y="2513881"/>
            <a:ext cx="1104790" cy="338554"/>
          </a:xfrm>
          <a:prstGeom prst="rect">
            <a:avLst/>
          </a:prstGeom>
          <a:noFill/>
        </p:spPr>
        <p:txBody>
          <a:bodyPr wrap="none" rtlCol="0">
            <a:spAutoFit/>
          </a:bodyPr>
          <a:lstStyle/>
          <a:p>
            <a:r>
              <a:rPr lang="en-US" sz="800" b="1" dirty="0">
                <a:solidFill>
                  <a:srgbClr val="102B48"/>
                </a:solidFill>
                <a:latin typeface="Montserrat Light" panose="00000400000000000000" pitchFamily="2" charset="0"/>
              </a:rPr>
              <a:t>Embodied Carbon</a:t>
            </a:r>
          </a:p>
          <a:p>
            <a:r>
              <a:rPr lang="en-US" sz="800" dirty="0">
                <a:latin typeface="Montserrat Light" panose="00000400000000000000" pitchFamily="2" charset="0"/>
              </a:rPr>
              <a:t>RESIDENTIAL</a:t>
            </a:r>
            <a:endParaRPr lang="en-IE" sz="800" dirty="0">
              <a:latin typeface="Montserrat Light" panose="00000400000000000000" pitchFamily="2" charset="0"/>
            </a:endParaRPr>
          </a:p>
        </p:txBody>
      </p:sp>
      <p:sp>
        <p:nvSpPr>
          <p:cNvPr id="16" name="TextBox 15">
            <a:extLst>
              <a:ext uri="{FF2B5EF4-FFF2-40B4-BE49-F238E27FC236}">
                <a16:creationId xmlns:a16="http://schemas.microsoft.com/office/drawing/2014/main" id="{13C0F541-D2D9-2AFF-D3D2-FA2ECD202983}"/>
              </a:ext>
            </a:extLst>
          </p:cNvPr>
          <p:cNvSpPr txBox="1"/>
          <p:nvPr/>
        </p:nvSpPr>
        <p:spPr>
          <a:xfrm>
            <a:off x="10310174" y="1545368"/>
            <a:ext cx="1168910" cy="338554"/>
          </a:xfrm>
          <a:prstGeom prst="rect">
            <a:avLst/>
          </a:prstGeom>
          <a:noFill/>
        </p:spPr>
        <p:txBody>
          <a:bodyPr wrap="none" rtlCol="0">
            <a:spAutoFit/>
          </a:bodyPr>
          <a:lstStyle/>
          <a:p>
            <a:r>
              <a:rPr lang="en-US" sz="800" b="1" dirty="0">
                <a:solidFill>
                  <a:srgbClr val="102B48"/>
                </a:solidFill>
                <a:latin typeface="Montserrat Light" panose="00000400000000000000" pitchFamily="2" charset="0"/>
              </a:rPr>
              <a:t>Embodied Carbon</a:t>
            </a:r>
          </a:p>
          <a:p>
            <a:r>
              <a:rPr lang="en-US" sz="800" dirty="0">
                <a:latin typeface="Montserrat Light" panose="00000400000000000000" pitchFamily="2" charset="0"/>
              </a:rPr>
              <a:t>NON-RESIDENTIAL</a:t>
            </a:r>
            <a:endParaRPr lang="en-IE" sz="800" dirty="0">
              <a:latin typeface="Montserrat Light" panose="00000400000000000000" pitchFamily="2" charset="0"/>
            </a:endParaRPr>
          </a:p>
        </p:txBody>
      </p:sp>
      <p:sp>
        <p:nvSpPr>
          <p:cNvPr id="17" name="TextBox 16">
            <a:extLst>
              <a:ext uri="{FF2B5EF4-FFF2-40B4-BE49-F238E27FC236}">
                <a16:creationId xmlns:a16="http://schemas.microsoft.com/office/drawing/2014/main" id="{2292B722-05CC-ADA5-9A79-BAC13C7BECC5}"/>
              </a:ext>
            </a:extLst>
          </p:cNvPr>
          <p:cNvSpPr txBox="1"/>
          <p:nvPr/>
        </p:nvSpPr>
        <p:spPr>
          <a:xfrm>
            <a:off x="10310174" y="1009140"/>
            <a:ext cx="1140056" cy="338554"/>
          </a:xfrm>
          <a:prstGeom prst="rect">
            <a:avLst/>
          </a:prstGeom>
          <a:noFill/>
        </p:spPr>
        <p:txBody>
          <a:bodyPr wrap="none" rtlCol="0">
            <a:spAutoFit/>
          </a:bodyPr>
          <a:lstStyle/>
          <a:p>
            <a:r>
              <a:rPr lang="en-US" sz="800" b="1" dirty="0">
                <a:solidFill>
                  <a:srgbClr val="102B48"/>
                </a:solidFill>
                <a:latin typeface="Montserrat Light" panose="00000400000000000000" pitchFamily="2" charset="0"/>
              </a:rPr>
              <a:t>Embodied Carbon</a:t>
            </a:r>
          </a:p>
          <a:p>
            <a:r>
              <a:rPr lang="en-US" sz="800" dirty="0">
                <a:latin typeface="Montserrat Light" panose="00000400000000000000" pitchFamily="2" charset="0"/>
              </a:rPr>
              <a:t>INFRASTRUCTURE</a:t>
            </a:r>
            <a:endParaRPr lang="en-IE" sz="800" dirty="0">
              <a:latin typeface="Montserrat Light" panose="00000400000000000000" pitchFamily="2" charset="0"/>
            </a:endParaRPr>
          </a:p>
        </p:txBody>
      </p:sp>
      <p:sp>
        <p:nvSpPr>
          <p:cNvPr id="18" name="TextBox 17">
            <a:extLst>
              <a:ext uri="{FF2B5EF4-FFF2-40B4-BE49-F238E27FC236}">
                <a16:creationId xmlns:a16="http://schemas.microsoft.com/office/drawing/2014/main" id="{3B48A604-9351-04E2-4333-0531963C66DF}"/>
              </a:ext>
            </a:extLst>
          </p:cNvPr>
          <p:cNvSpPr txBox="1"/>
          <p:nvPr/>
        </p:nvSpPr>
        <p:spPr>
          <a:xfrm>
            <a:off x="10574162" y="5735501"/>
            <a:ext cx="1534394" cy="461665"/>
          </a:xfrm>
          <a:prstGeom prst="rect">
            <a:avLst/>
          </a:prstGeom>
          <a:noFill/>
        </p:spPr>
        <p:txBody>
          <a:bodyPr wrap="none" rtlCol="0">
            <a:spAutoFit/>
          </a:bodyPr>
          <a:lstStyle/>
          <a:p>
            <a:r>
              <a:rPr lang="en-US" sz="800" dirty="0">
                <a:latin typeface="Montserrat Light" panose="00000400000000000000" pitchFamily="2" charset="0"/>
              </a:rPr>
              <a:t>Chart: IGBC  </a:t>
            </a:r>
          </a:p>
          <a:p>
            <a:r>
              <a:rPr lang="en-US" sz="800" dirty="0">
                <a:latin typeface="Montserrat Light" panose="00000400000000000000" pitchFamily="2" charset="0"/>
              </a:rPr>
              <a:t>Source: BIACE UCD </a:t>
            </a:r>
          </a:p>
          <a:p>
            <a:r>
              <a:rPr lang="en-US" sz="800" dirty="0">
                <a:latin typeface="Montserrat Light" panose="00000400000000000000" pitchFamily="2" charset="0"/>
              </a:rPr>
              <a:t>Created with Datawrapper</a:t>
            </a:r>
            <a:endParaRPr lang="en-IE" sz="800" dirty="0">
              <a:latin typeface="Montserrat Light" panose="00000400000000000000" pitchFamily="2" charset="0"/>
            </a:endParaRPr>
          </a:p>
        </p:txBody>
      </p:sp>
      <p:sp>
        <p:nvSpPr>
          <p:cNvPr id="24" name="TextBox 23">
            <a:extLst>
              <a:ext uri="{FF2B5EF4-FFF2-40B4-BE49-F238E27FC236}">
                <a16:creationId xmlns:a16="http://schemas.microsoft.com/office/drawing/2014/main" id="{4B7D74A6-413C-D190-4C34-515E9D8F9A36}"/>
              </a:ext>
            </a:extLst>
          </p:cNvPr>
          <p:cNvSpPr txBox="1"/>
          <p:nvPr/>
        </p:nvSpPr>
        <p:spPr>
          <a:xfrm>
            <a:off x="9977390" y="4913039"/>
            <a:ext cx="885179" cy="215444"/>
          </a:xfrm>
          <a:prstGeom prst="rect">
            <a:avLst/>
          </a:prstGeom>
          <a:noFill/>
        </p:spPr>
        <p:txBody>
          <a:bodyPr wrap="none" rtlCol="0">
            <a:spAutoFit/>
          </a:bodyPr>
          <a:lstStyle/>
          <a:p>
            <a:r>
              <a:rPr lang="en-US" sz="800" dirty="0">
                <a:solidFill>
                  <a:srgbClr val="102B48"/>
                </a:solidFill>
                <a:latin typeface="Roboto" panose="02000000000000000000" pitchFamily="2" charset="0"/>
                <a:ea typeface="Roboto" panose="02000000000000000000" pitchFamily="2" charset="0"/>
              </a:rPr>
              <a:t>GHG [ MtCO</a:t>
            </a:r>
            <a:r>
              <a:rPr lang="en-US" sz="800" baseline="-25000" dirty="0">
                <a:solidFill>
                  <a:srgbClr val="102B48"/>
                </a:solidFill>
                <a:latin typeface="Roboto" panose="02000000000000000000" pitchFamily="2" charset="0"/>
                <a:ea typeface="Roboto" panose="02000000000000000000" pitchFamily="2" charset="0"/>
              </a:rPr>
              <a:t>2</a:t>
            </a:r>
            <a:r>
              <a:rPr lang="en-US" sz="800" dirty="0">
                <a:solidFill>
                  <a:srgbClr val="102B48"/>
                </a:solidFill>
                <a:latin typeface="Roboto" panose="02000000000000000000" pitchFamily="2" charset="0"/>
                <a:ea typeface="Roboto" panose="02000000000000000000" pitchFamily="2" charset="0"/>
              </a:rPr>
              <a:t>e ]</a:t>
            </a:r>
          </a:p>
        </p:txBody>
      </p:sp>
      <p:sp>
        <p:nvSpPr>
          <p:cNvPr id="2" name="TextBox 1">
            <a:extLst>
              <a:ext uri="{FF2B5EF4-FFF2-40B4-BE49-F238E27FC236}">
                <a16:creationId xmlns:a16="http://schemas.microsoft.com/office/drawing/2014/main" id="{5339A9F9-174C-DC8D-5065-D29129D1AC8E}"/>
              </a:ext>
            </a:extLst>
          </p:cNvPr>
          <p:cNvSpPr txBox="1"/>
          <p:nvPr/>
        </p:nvSpPr>
        <p:spPr>
          <a:xfrm>
            <a:off x="109978" y="323862"/>
            <a:ext cx="733727" cy="646331"/>
          </a:xfrm>
          <a:prstGeom prst="rect">
            <a:avLst/>
          </a:prstGeom>
          <a:noFill/>
        </p:spPr>
        <p:txBody>
          <a:bodyPr wrap="none" rtlCol="0">
            <a:spAutoFit/>
          </a:bodyPr>
          <a:lstStyle/>
          <a:p>
            <a:r>
              <a:rPr lang="en-US" sz="1200" dirty="0"/>
              <a:t>Mega </a:t>
            </a:r>
          </a:p>
          <a:p>
            <a:r>
              <a:rPr lang="en-US" sz="1200" dirty="0"/>
              <a:t>tonnes </a:t>
            </a:r>
          </a:p>
          <a:p>
            <a:r>
              <a:rPr lang="en-US" sz="1200" dirty="0"/>
              <a:t>of CO</a:t>
            </a:r>
            <a:r>
              <a:rPr lang="en-US" sz="1200" baseline="-25000" dirty="0"/>
              <a:t>2</a:t>
            </a:r>
            <a:r>
              <a:rPr lang="en-US" sz="1200" dirty="0"/>
              <a:t> e</a:t>
            </a:r>
            <a:endParaRPr lang="en-IE" sz="1200" dirty="0"/>
          </a:p>
        </p:txBody>
      </p:sp>
    </p:spTree>
    <p:extLst>
      <p:ext uri="{BB962C8B-B14F-4D97-AF65-F5344CB8AC3E}">
        <p14:creationId xmlns:p14="http://schemas.microsoft.com/office/powerpoint/2010/main" val="27998025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D925158-71F3-4081-B675-5814873A4A0B}"/>
              </a:ext>
            </a:extLst>
          </p:cNvPr>
          <p:cNvPicPr>
            <a:picLocks noChangeAspect="1"/>
          </p:cNvPicPr>
          <p:nvPr/>
        </p:nvPicPr>
        <p:blipFill>
          <a:blip r:embed="rId3"/>
          <a:stretch>
            <a:fillRect/>
          </a:stretch>
        </p:blipFill>
        <p:spPr>
          <a:xfrm>
            <a:off x="10140642" y="3429000"/>
            <a:ext cx="816935" cy="323116"/>
          </a:xfrm>
          <a:prstGeom prst="rect">
            <a:avLst/>
          </a:prstGeom>
        </p:spPr>
      </p:pic>
      <p:pic>
        <p:nvPicPr>
          <p:cNvPr id="21" name="Content Placeholder 15">
            <a:extLst>
              <a:ext uri="{FF2B5EF4-FFF2-40B4-BE49-F238E27FC236}">
                <a16:creationId xmlns:a16="http://schemas.microsoft.com/office/drawing/2014/main" id="{A1C3E3B5-CC9D-5D08-6D74-C978FDCCFC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06200"/>
            <a:ext cx="12192000" cy="1066800"/>
          </a:xfrm>
          <a:prstGeom prst="rect">
            <a:avLst/>
          </a:prstGeom>
        </p:spPr>
      </p:pic>
      <p:sp>
        <p:nvSpPr>
          <p:cNvPr id="22" name="Title 3">
            <a:extLst>
              <a:ext uri="{FF2B5EF4-FFF2-40B4-BE49-F238E27FC236}">
                <a16:creationId xmlns:a16="http://schemas.microsoft.com/office/drawing/2014/main" id="{D698C843-443B-F661-9DEE-A102F3D3C3FC}"/>
              </a:ext>
            </a:extLst>
          </p:cNvPr>
          <p:cNvSpPr>
            <a:spLocks noGrp="1"/>
          </p:cNvSpPr>
          <p:nvPr>
            <p:ph type="title"/>
          </p:nvPr>
        </p:nvSpPr>
        <p:spPr>
          <a:xfrm>
            <a:off x="2819420" y="6339600"/>
            <a:ext cx="7665751" cy="518400"/>
          </a:xfrm>
        </p:spPr>
        <p:txBody>
          <a:bodyPr>
            <a:noAutofit/>
          </a:bodyPr>
          <a:lstStyle/>
          <a:p>
            <a:r>
              <a:rPr lang="en-US" sz="2000" dirty="0">
                <a:latin typeface="Montserrat" panose="00000500000000000000" pitchFamily="2" charset="0"/>
              </a:rPr>
              <a:t>Combining additional strategies</a:t>
            </a:r>
          </a:p>
        </p:txBody>
      </p:sp>
      <p:pic>
        <p:nvPicPr>
          <p:cNvPr id="2" name="Picture 1" descr="Chart&#10;&#10;Description automatically generated">
            <a:extLst>
              <a:ext uri="{FF2B5EF4-FFF2-40B4-BE49-F238E27FC236}">
                <a16:creationId xmlns:a16="http://schemas.microsoft.com/office/drawing/2014/main" id="{BF818E11-6F11-4940-1454-0F4B907B345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948" y="627671"/>
            <a:ext cx="10495656" cy="4686300"/>
          </a:xfrm>
          <a:prstGeom prst="rect">
            <a:avLst/>
          </a:prstGeom>
        </p:spPr>
      </p:pic>
      <p:sp>
        <p:nvSpPr>
          <p:cNvPr id="11" name="TextBox 10">
            <a:extLst>
              <a:ext uri="{FF2B5EF4-FFF2-40B4-BE49-F238E27FC236}">
                <a16:creationId xmlns:a16="http://schemas.microsoft.com/office/drawing/2014/main" id="{6445EDD4-F35A-4492-276C-7F2BD3602328}"/>
              </a:ext>
            </a:extLst>
          </p:cNvPr>
          <p:cNvSpPr txBox="1"/>
          <p:nvPr/>
        </p:nvSpPr>
        <p:spPr>
          <a:xfrm>
            <a:off x="10615933" y="5790870"/>
            <a:ext cx="1534394" cy="461665"/>
          </a:xfrm>
          <a:prstGeom prst="rect">
            <a:avLst/>
          </a:prstGeom>
          <a:noFill/>
        </p:spPr>
        <p:txBody>
          <a:bodyPr wrap="none" rtlCol="0">
            <a:spAutoFit/>
          </a:bodyPr>
          <a:lstStyle/>
          <a:p>
            <a:r>
              <a:rPr lang="en-US" sz="800" dirty="0">
                <a:latin typeface="Montserrat Light" panose="00000400000000000000" pitchFamily="2" charset="0"/>
              </a:rPr>
              <a:t>Chart: IGBC  </a:t>
            </a:r>
          </a:p>
          <a:p>
            <a:r>
              <a:rPr lang="en-US" sz="800" dirty="0">
                <a:latin typeface="Montserrat Light" panose="00000400000000000000" pitchFamily="2" charset="0"/>
              </a:rPr>
              <a:t>Source: BIACE UCD </a:t>
            </a:r>
          </a:p>
          <a:p>
            <a:r>
              <a:rPr lang="en-US" sz="800" dirty="0">
                <a:latin typeface="Montserrat Light" panose="00000400000000000000" pitchFamily="2" charset="0"/>
              </a:rPr>
              <a:t>Created with Datawrapper</a:t>
            </a:r>
            <a:endParaRPr lang="en-IE" sz="800" dirty="0">
              <a:latin typeface="Montserrat Light" panose="00000400000000000000" pitchFamily="2" charset="0"/>
            </a:endParaRPr>
          </a:p>
        </p:txBody>
      </p:sp>
      <p:grpSp>
        <p:nvGrpSpPr>
          <p:cNvPr id="33" name="Group 32">
            <a:extLst>
              <a:ext uri="{FF2B5EF4-FFF2-40B4-BE49-F238E27FC236}">
                <a16:creationId xmlns:a16="http://schemas.microsoft.com/office/drawing/2014/main" id="{D8301501-AF89-FC68-3549-3441B71531CD}"/>
              </a:ext>
            </a:extLst>
          </p:cNvPr>
          <p:cNvGrpSpPr/>
          <p:nvPr/>
        </p:nvGrpSpPr>
        <p:grpSpPr>
          <a:xfrm>
            <a:off x="10403971" y="2782089"/>
            <a:ext cx="1527342" cy="2386012"/>
            <a:chOff x="10267491" y="3109638"/>
            <a:chExt cx="1527342" cy="2386012"/>
          </a:xfrm>
        </p:grpSpPr>
        <p:sp>
          <p:nvSpPr>
            <p:cNvPr id="6" name="TextBox 5">
              <a:extLst>
                <a:ext uri="{FF2B5EF4-FFF2-40B4-BE49-F238E27FC236}">
                  <a16:creationId xmlns:a16="http://schemas.microsoft.com/office/drawing/2014/main" id="{A316E09A-EB7D-19CB-5787-8A4F6002ECF5}"/>
                </a:ext>
              </a:extLst>
            </p:cNvPr>
            <p:cNvSpPr txBox="1"/>
            <p:nvPr/>
          </p:nvSpPr>
          <p:spPr>
            <a:xfrm>
              <a:off x="10600275" y="4861877"/>
              <a:ext cx="1172116" cy="338554"/>
            </a:xfrm>
            <a:prstGeom prst="rect">
              <a:avLst/>
            </a:prstGeom>
            <a:noFill/>
          </p:spPr>
          <p:txBody>
            <a:bodyPr wrap="none" rtlCol="0">
              <a:spAutoFit/>
            </a:bodyPr>
            <a:lstStyle/>
            <a:p>
              <a:r>
                <a:rPr lang="en-US" sz="800" b="1" dirty="0">
                  <a:solidFill>
                    <a:srgbClr val="00A56E"/>
                  </a:solidFill>
                  <a:latin typeface="Montserrat Light" panose="00000400000000000000" pitchFamily="2" charset="0"/>
                </a:rPr>
                <a:t>Operational Carbon</a:t>
              </a:r>
            </a:p>
            <a:p>
              <a:r>
                <a:rPr lang="en-US" sz="800" dirty="0">
                  <a:latin typeface="Montserrat Light" panose="00000400000000000000" pitchFamily="2" charset="0"/>
                </a:rPr>
                <a:t>RESIDENTIAL</a:t>
              </a:r>
              <a:endParaRPr lang="en-IE" sz="800" dirty="0">
                <a:latin typeface="Montserrat Light" panose="00000400000000000000" pitchFamily="2" charset="0"/>
              </a:endParaRPr>
            </a:p>
          </p:txBody>
        </p:sp>
        <p:sp>
          <p:nvSpPr>
            <p:cNvPr id="7" name="TextBox 6">
              <a:extLst>
                <a:ext uri="{FF2B5EF4-FFF2-40B4-BE49-F238E27FC236}">
                  <a16:creationId xmlns:a16="http://schemas.microsoft.com/office/drawing/2014/main" id="{FD4CA1AB-BE7B-7AB5-84AD-E10FF4F0F450}"/>
                </a:ext>
              </a:extLst>
            </p:cNvPr>
            <p:cNvSpPr txBox="1"/>
            <p:nvPr/>
          </p:nvSpPr>
          <p:spPr>
            <a:xfrm>
              <a:off x="10600275" y="4132637"/>
              <a:ext cx="1194558" cy="338554"/>
            </a:xfrm>
            <a:prstGeom prst="rect">
              <a:avLst/>
            </a:prstGeom>
            <a:noFill/>
          </p:spPr>
          <p:txBody>
            <a:bodyPr wrap="none" rtlCol="0">
              <a:spAutoFit/>
            </a:bodyPr>
            <a:lstStyle/>
            <a:p>
              <a:r>
                <a:rPr lang="en-US" sz="800" b="1" dirty="0">
                  <a:solidFill>
                    <a:srgbClr val="00A56E"/>
                  </a:solidFill>
                  <a:latin typeface="Montserrat Light" panose="00000400000000000000" pitchFamily="2" charset="0"/>
                </a:rPr>
                <a:t>Operational Carbon</a:t>
              </a:r>
            </a:p>
            <a:p>
              <a:r>
                <a:rPr lang="en-US" sz="800" dirty="0">
                  <a:latin typeface="Montserrat Light" panose="00000400000000000000" pitchFamily="2" charset="0"/>
                </a:rPr>
                <a:t>NON- RESIDENTIAL</a:t>
              </a:r>
              <a:endParaRPr lang="en-IE" sz="800" dirty="0">
                <a:latin typeface="Montserrat Light" panose="00000400000000000000" pitchFamily="2" charset="0"/>
              </a:endParaRPr>
            </a:p>
          </p:txBody>
        </p:sp>
        <p:sp>
          <p:nvSpPr>
            <p:cNvPr id="8" name="TextBox 7">
              <a:extLst>
                <a:ext uri="{FF2B5EF4-FFF2-40B4-BE49-F238E27FC236}">
                  <a16:creationId xmlns:a16="http://schemas.microsoft.com/office/drawing/2014/main" id="{50C3034A-6550-A9E5-63DC-58D534B78279}"/>
                </a:ext>
              </a:extLst>
            </p:cNvPr>
            <p:cNvSpPr txBox="1"/>
            <p:nvPr/>
          </p:nvSpPr>
          <p:spPr>
            <a:xfrm>
              <a:off x="10600275" y="3741951"/>
              <a:ext cx="1104790" cy="338554"/>
            </a:xfrm>
            <a:prstGeom prst="rect">
              <a:avLst/>
            </a:prstGeom>
            <a:noFill/>
          </p:spPr>
          <p:txBody>
            <a:bodyPr wrap="none" rtlCol="0">
              <a:spAutoFit/>
            </a:bodyPr>
            <a:lstStyle/>
            <a:p>
              <a:r>
                <a:rPr lang="en-US" sz="800" b="1" dirty="0">
                  <a:solidFill>
                    <a:srgbClr val="102B48"/>
                  </a:solidFill>
                  <a:latin typeface="Montserrat Light" panose="00000400000000000000" pitchFamily="2" charset="0"/>
                </a:rPr>
                <a:t>Embodied Carbon</a:t>
              </a:r>
            </a:p>
            <a:p>
              <a:r>
                <a:rPr lang="en-US" sz="800" dirty="0">
                  <a:latin typeface="Montserrat Light" panose="00000400000000000000" pitchFamily="2" charset="0"/>
                </a:rPr>
                <a:t>RESIDENTIAL</a:t>
              </a:r>
              <a:endParaRPr lang="en-IE" sz="800" dirty="0">
                <a:latin typeface="Montserrat Light" panose="00000400000000000000" pitchFamily="2" charset="0"/>
              </a:endParaRPr>
            </a:p>
          </p:txBody>
        </p:sp>
        <p:sp>
          <p:nvSpPr>
            <p:cNvPr id="9" name="TextBox 8">
              <a:extLst>
                <a:ext uri="{FF2B5EF4-FFF2-40B4-BE49-F238E27FC236}">
                  <a16:creationId xmlns:a16="http://schemas.microsoft.com/office/drawing/2014/main" id="{EAB2882A-9641-0354-A9A9-FF4CEA1B14EC}"/>
                </a:ext>
              </a:extLst>
            </p:cNvPr>
            <p:cNvSpPr txBox="1"/>
            <p:nvPr/>
          </p:nvSpPr>
          <p:spPr>
            <a:xfrm>
              <a:off x="10600275" y="3409999"/>
              <a:ext cx="1168910" cy="338554"/>
            </a:xfrm>
            <a:prstGeom prst="rect">
              <a:avLst/>
            </a:prstGeom>
            <a:noFill/>
          </p:spPr>
          <p:txBody>
            <a:bodyPr wrap="none" rtlCol="0">
              <a:spAutoFit/>
            </a:bodyPr>
            <a:lstStyle/>
            <a:p>
              <a:r>
                <a:rPr lang="en-US" sz="800" b="1" dirty="0">
                  <a:solidFill>
                    <a:srgbClr val="102B48"/>
                  </a:solidFill>
                  <a:latin typeface="Montserrat Light" panose="00000400000000000000" pitchFamily="2" charset="0"/>
                </a:rPr>
                <a:t>Embodied Carbon</a:t>
              </a:r>
            </a:p>
            <a:p>
              <a:r>
                <a:rPr lang="en-US" sz="800" dirty="0">
                  <a:latin typeface="Montserrat Light" panose="00000400000000000000" pitchFamily="2" charset="0"/>
                </a:rPr>
                <a:t>NON-RESIDENTIAL</a:t>
              </a:r>
              <a:endParaRPr lang="en-IE" sz="800" dirty="0">
                <a:latin typeface="Montserrat Light" panose="00000400000000000000" pitchFamily="2" charset="0"/>
              </a:endParaRPr>
            </a:p>
          </p:txBody>
        </p:sp>
        <p:sp>
          <p:nvSpPr>
            <p:cNvPr id="10" name="TextBox 9">
              <a:extLst>
                <a:ext uri="{FF2B5EF4-FFF2-40B4-BE49-F238E27FC236}">
                  <a16:creationId xmlns:a16="http://schemas.microsoft.com/office/drawing/2014/main" id="{42C6AE23-8DC4-585D-A632-4ABA2BFAD790}"/>
                </a:ext>
              </a:extLst>
            </p:cNvPr>
            <p:cNvSpPr txBox="1"/>
            <p:nvPr/>
          </p:nvSpPr>
          <p:spPr>
            <a:xfrm>
              <a:off x="10612012" y="3109638"/>
              <a:ext cx="1140056" cy="338554"/>
            </a:xfrm>
            <a:prstGeom prst="rect">
              <a:avLst/>
            </a:prstGeom>
            <a:noFill/>
          </p:spPr>
          <p:txBody>
            <a:bodyPr wrap="none" rtlCol="0">
              <a:spAutoFit/>
            </a:bodyPr>
            <a:lstStyle/>
            <a:p>
              <a:r>
                <a:rPr lang="en-US" sz="800" b="1" dirty="0">
                  <a:solidFill>
                    <a:srgbClr val="102B48"/>
                  </a:solidFill>
                  <a:latin typeface="Montserrat Light" panose="00000400000000000000" pitchFamily="2" charset="0"/>
                </a:rPr>
                <a:t>Embodied Carbon</a:t>
              </a:r>
            </a:p>
            <a:p>
              <a:r>
                <a:rPr lang="en-US" sz="800" dirty="0">
                  <a:latin typeface="Montserrat Light" panose="00000400000000000000" pitchFamily="2" charset="0"/>
                </a:rPr>
                <a:t>INFRASTRUCTURE</a:t>
              </a:r>
              <a:endParaRPr lang="en-IE" sz="800" dirty="0">
                <a:latin typeface="Montserrat Light" panose="00000400000000000000" pitchFamily="2" charset="0"/>
              </a:endParaRPr>
            </a:p>
          </p:txBody>
        </p:sp>
        <p:grpSp>
          <p:nvGrpSpPr>
            <p:cNvPr id="12" name="Group 11">
              <a:extLst>
                <a:ext uri="{FF2B5EF4-FFF2-40B4-BE49-F238E27FC236}">
                  <a16:creationId xmlns:a16="http://schemas.microsoft.com/office/drawing/2014/main" id="{D32E4BBE-0029-BF00-8A0F-066860AEE383}"/>
                </a:ext>
              </a:extLst>
            </p:cNvPr>
            <p:cNvGrpSpPr/>
            <p:nvPr/>
          </p:nvGrpSpPr>
          <p:grpSpPr>
            <a:xfrm>
              <a:off x="10348691" y="3363174"/>
              <a:ext cx="185052" cy="1926780"/>
              <a:chOff x="10293705" y="3341312"/>
              <a:chExt cx="185052" cy="1926780"/>
            </a:xfrm>
          </p:grpSpPr>
          <p:sp>
            <p:nvSpPr>
              <p:cNvPr id="13" name="Rectangle 12">
                <a:extLst>
                  <a:ext uri="{FF2B5EF4-FFF2-40B4-BE49-F238E27FC236}">
                    <a16:creationId xmlns:a16="http://schemas.microsoft.com/office/drawing/2014/main" id="{378C154C-AEC2-E5E6-B522-3CFA9CB64CBA}"/>
                  </a:ext>
                </a:extLst>
              </p:cNvPr>
              <p:cNvSpPr/>
              <p:nvPr/>
            </p:nvSpPr>
            <p:spPr>
              <a:xfrm>
                <a:off x="10294079" y="4097762"/>
                <a:ext cx="184678" cy="323116"/>
              </a:xfrm>
              <a:prstGeom prst="rect">
                <a:avLst/>
              </a:prstGeom>
              <a:solidFill>
                <a:srgbClr val="01B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Rectangle 13">
                <a:extLst>
                  <a:ext uri="{FF2B5EF4-FFF2-40B4-BE49-F238E27FC236}">
                    <a16:creationId xmlns:a16="http://schemas.microsoft.com/office/drawing/2014/main" id="{CFBF2ADA-7076-2708-A4E3-B15080D0308E}"/>
                  </a:ext>
                </a:extLst>
              </p:cNvPr>
              <p:cNvSpPr/>
              <p:nvPr/>
            </p:nvSpPr>
            <p:spPr>
              <a:xfrm>
                <a:off x="10294079" y="4449329"/>
                <a:ext cx="184678" cy="818763"/>
              </a:xfrm>
              <a:prstGeom prst="rect">
                <a:avLst/>
              </a:prstGeom>
              <a:solidFill>
                <a:srgbClr val="00A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14">
                <a:extLst>
                  <a:ext uri="{FF2B5EF4-FFF2-40B4-BE49-F238E27FC236}">
                    <a16:creationId xmlns:a16="http://schemas.microsoft.com/office/drawing/2014/main" id="{197823E1-5B34-592B-7095-D75A19D7DC81}"/>
                  </a:ext>
                </a:extLst>
              </p:cNvPr>
              <p:cNvSpPr/>
              <p:nvPr/>
            </p:nvSpPr>
            <p:spPr>
              <a:xfrm>
                <a:off x="10293705" y="3635117"/>
                <a:ext cx="184678" cy="438328"/>
              </a:xfrm>
              <a:prstGeom prst="rect">
                <a:avLst/>
              </a:prstGeom>
              <a:solidFill>
                <a:srgbClr val="10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a:extLst>
                  <a:ext uri="{FF2B5EF4-FFF2-40B4-BE49-F238E27FC236}">
                    <a16:creationId xmlns:a16="http://schemas.microsoft.com/office/drawing/2014/main" id="{EFF66075-095E-FC1B-E856-56B96CD0A763}"/>
                  </a:ext>
                </a:extLst>
              </p:cNvPr>
              <p:cNvSpPr/>
              <p:nvPr/>
            </p:nvSpPr>
            <p:spPr>
              <a:xfrm>
                <a:off x="10293705" y="3472963"/>
                <a:ext cx="184678" cy="141100"/>
              </a:xfrm>
              <a:prstGeom prst="rect">
                <a:avLst/>
              </a:prstGeom>
              <a:solidFill>
                <a:srgbClr val="008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B95C713B-0FBB-8133-A496-B1ED3418B10D}"/>
                  </a:ext>
                </a:extLst>
              </p:cNvPr>
              <p:cNvSpPr/>
              <p:nvPr/>
            </p:nvSpPr>
            <p:spPr>
              <a:xfrm>
                <a:off x="10293705" y="3341312"/>
                <a:ext cx="184678" cy="112171"/>
              </a:xfrm>
              <a:prstGeom prst="rect">
                <a:avLst/>
              </a:prstGeom>
              <a:solidFill>
                <a:srgbClr val="26A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18" name="TextBox 17">
              <a:extLst>
                <a:ext uri="{FF2B5EF4-FFF2-40B4-BE49-F238E27FC236}">
                  <a16:creationId xmlns:a16="http://schemas.microsoft.com/office/drawing/2014/main" id="{1E0BC7A4-253E-1262-B68F-EF07C3477F1F}"/>
                </a:ext>
              </a:extLst>
            </p:cNvPr>
            <p:cNvSpPr txBox="1"/>
            <p:nvPr/>
          </p:nvSpPr>
          <p:spPr>
            <a:xfrm>
              <a:off x="10267491" y="5280206"/>
              <a:ext cx="885179" cy="215444"/>
            </a:xfrm>
            <a:prstGeom prst="rect">
              <a:avLst/>
            </a:prstGeom>
            <a:noFill/>
          </p:spPr>
          <p:txBody>
            <a:bodyPr wrap="none" rtlCol="0">
              <a:spAutoFit/>
            </a:bodyPr>
            <a:lstStyle/>
            <a:p>
              <a:r>
                <a:rPr lang="en-US" sz="800" dirty="0">
                  <a:solidFill>
                    <a:srgbClr val="102B48"/>
                  </a:solidFill>
                  <a:latin typeface="Roboto" panose="02000000000000000000" pitchFamily="2" charset="0"/>
                  <a:ea typeface="Roboto" panose="02000000000000000000" pitchFamily="2" charset="0"/>
                </a:rPr>
                <a:t>GHG [ MtCO</a:t>
              </a:r>
              <a:r>
                <a:rPr lang="en-US" sz="800" baseline="-25000" dirty="0">
                  <a:solidFill>
                    <a:srgbClr val="102B48"/>
                  </a:solidFill>
                  <a:latin typeface="Roboto" panose="02000000000000000000" pitchFamily="2" charset="0"/>
                  <a:ea typeface="Roboto" panose="02000000000000000000" pitchFamily="2" charset="0"/>
                </a:rPr>
                <a:t>2</a:t>
              </a:r>
              <a:r>
                <a:rPr lang="en-US" sz="800" dirty="0">
                  <a:solidFill>
                    <a:srgbClr val="102B48"/>
                  </a:solidFill>
                  <a:latin typeface="Roboto" panose="02000000000000000000" pitchFamily="2" charset="0"/>
                  <a:ea typeface="Roboto" panose="02000000000000000000" pitchFamily="2" charset="0"/>
                </a:rPr>
                <a:t>e ]</a:t>
              </a:r>
            </a:p>
          </p:txBody>
        </p:sp>
        <p:cxnSp>
          <p:nvCxnSpPr>
            <p:cNvPr id="20" name="Straight Connector 19">
              <a:extLst>
                <a:ext uri="{FF2B5EF4-FFF2-40B4-BE49-F238E27FC236}">
                  <a16:creationId xmlns:a16="http://schemas.microsoft.com/office/drawing/2014/main" id="{9A37A77B-C13E-22C3-FECB-B9D97ED4CBDD}"/>
                </a:ext>
              </a:extLst>
            </p:cNvPr>
            <p:cNvCxnSpPr>
              <a:cxnSpLocks/>
            </p:cNvCxnSpPr>
            <p:nvPr/>
          </p:nvCxnSpPr>
          <p:spPr>
            <a:xfrm>
              <a:off x="10511637" y="3379480"/>
              <a:ext cx="198443" cy="0"/>
            </a:xfrm>
            <a:prstGeom prst="line">
              <a:avLst/>
            </a:prstGeom>
            <a:ln>
              <a:solidFill>
                <a:srgbClr val="26A8E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C5CA4F-A06B-2B84-EB57-20A5B886EAB9}"/>
                </a:ext>
              </a:extLst>
            </p:cNvPr>
            <p:cNvCxnSpPr>
              <a:cxnSpLocks/>
            </p:cNvCxnSpPr>
            <p:nvPr/>
          </p:nvCxnSpPr>
          <p:spPr>
            <a:xfrm>
              <a:off x="10511638" y="3598731"/>
              <a:ext cx="198442" cy="0"/>
            </a:xfrm>
            <a:prstGeom prst="line">
              <a:avLst/>
            </a:prstGeom>
            <a:ln>
              <a:solidFill>
                <a:srgbClr val="008298"/>
              </a:solidFill>
            </a:ln>
          </p:spPr>
          <p:style>
            <a:lnRef idx="1">
              <a:schemeClr val="accent1"/>
            </a:lnRef>
            <a:fillRef idx="0">
              <a:schemeClr val="accent1"/>
            </a:fillRef>
            <a:effectRef idx="0">
              <a:schemeClr val="accent1"/>
            </a:effectRef>
            <a:fontRef idx="minor">
              <a:schemeClr val="tx1"/>
            </a:fontRef>
          </p:style>
        </p:cxnSp>
      </p:grpSp>
      <p:cxnSp>
        <p:nvCxnSpPr>
          <p:cNvPr id="4" name="Straight Arrow Connector 3">
            <a:extLst>
              <a:ext uri="{FF2B5EF4-FFF2-40B4-BE49-F238E27FC236}">
                <a16:creationId xmlns:a16="http://schemas.microsoft.com/office/drawing/2014/main" id="{08308D4D-951D-EB11-E87E-1B78E4A464FC}"/>
              </a:ext>
            </a:extLst>
          </p:cNvPr>
          <p:cNvCxnSpPr/>
          <p:nvPr/>
        </p:nvCxnSpPr>
        <p:spPr>
          <a:xfrm flipV="1">
            <a:off x="10140642" y="894080"/>
            <a:ext cx="0" cy="197104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30AD341A-ADB9-CFBC-131A-8FFF5563379D}"/>
              </a:ext>
            </a:extLst>
          </p:cNvPr>
          <p:cNvSpPr txBox="1">
            <a:spLocks/>
          </p:cNvSpPr>
          <p:nvPr/>
        </p:nvSpPr>
        <p:spPr>
          <a:xfrm>
            <a:off x="10403971" y="1693611"/>
            <a:ext cx="7665751" cy="518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ontserrat" panose="00000500000000000000" pitchFamily="2" charset="0"/>
              </a:rPr>
              <a:t>51% </a:t>
            </a:r>
          </a:p>
        </p:txBody>
      </p:sp>
    </p:spTree>
    <p:extLst>
      <p:ext uri="{BB962C8B-B14F-4D97-AF65-F5344CB8AC3E}">
        <p14:creationId xmlns:p14="http://schemas.microsoft.com/office/powerpoint/2010/main" val="1265203839"/>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39E827-612D-9459-48A0-E6700D7F9C82}"/>
              </a:ext>
            </a:extLst>
          </p:cNvPr>
          <p:cNvSpPr/>
          <p:nvPr/>
        </p:nvSpPr>
        <p:spPr>
          <a:xfrm>
            <a:off x="0" y="0"/>
            <a:ext cx="12192000" cy="6858000"/>
          </a:xfrm>
          <a:prstGeom prst="rect">
            <a:avLst/>
          </a:prstGeom>
          <a:solidFill>
            <a:srgbClr val="0182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1" name="Content Placeholder 15">
            <a:extLst>
              <a:ext uri="{FF2B5EF4-FFF2-40B4-BE49-F238E27FC236}">
                <a16:creationId xmlns:a16="http://schemas.microsoft.com/office/drawing/2014/main" id="{A1C3E3B5-CC9D-5D08-6D74-C978FDCCFC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06200"/>
            <a:ext cx="12192000" cy="1066800"/>
          </a:xfrm>
          <a:prstGeom prst="rect">
            <a:avLst/>
          </a:prstGeom>
        </p:spPr>
      </p:pic>
      <p:sp>
        <p:nvSpPr>
          <p:cNvPr id="22" name="Title 3">
            <a:extLst>
              <a:ext uri="{FF2B5EF4-FFF2-40B4-BE49-F238E27FC236}">
                <a16:creationId xmlns:a16="http://schemas.microsoft.com/office/drawing/2014/main" id="{D698C843-443B-F661-9DEE-A102F3D3C3FC}"/>
              </a:ext>
            </a:extLst>
          </p:cNvPr>
          <p:cNvSpPr>
            <a:spLocks noGrp="1"/>
          </p:cNvSpPr>
          <p:nvPr>
            <p:ph type="title"/>
          </p:nvPr>
        </p:nvSpPr>
        <p:spPr>
          <a:xfrm>
            <a:off x="3668505" y="6339600"/>
            <a:ext cx="6657314" cy="393950"/>
          </a:xfrm>
        </p:spPr>
        <p:txBody>
          <a:bodyPr>
            <a:noAutofit/>
          </a:bodyPr>
          <a:lstStyle/>
          <a:p>
            <a:r>
              <a:rPr lang="en-US" sz="2200" b="0" dirty="0">
                <a:latin typeface="Montserrat SemiBold" panose="00000700000000000000" pitchFamily="2" charset="0"/>
              </a:rPr>
              <a:t>Three-part strategy</a:t>
            </a:r>
          </a:p>
        </p:txBody>
      </p:sp>
      <p:grpSp>
        <p:nvGrpSpPr>
          <p:cNvPr id="19" name="Group 18">
            <a:extLst>
              <a:ext uri="{FF2B5EF4-FFF2-40B4-BE49-F238E27FC236}">
                <a16:creationId xmlns:a16="http://schemas.microsoft.com/office/drawing/2014/main" id="{6B00CAAD-18DF-A1BD-8AC9-F9119B486034}"/>
              </a:ext>
            </a:extLst>
          </p:cNvPr>
          <p:cNvGrpSpPr/>
          <p:nvPr/>
        </p:nvGrpSpPr>
        <p:grpSpPr>
          <a:xfrm>
            <a:off x="1056187" y="1189062"/>
            <a:ext cx="1869664" cy="1869664"/>
            <a:chOff x="403563" y="572978"/>
            <a:chExt cx="3526398" cy="3526398"/>
          </a:xfrm>
        </p:grpSpPr>
        <p:sp>
          <p:nvSpPr>
            <p:cNvPr id="7" name="Oval 6">
              <a:extLst>
                <a:ext uri="{FF2B5EF4-FFF2-40B4-BE49-F238E27FC236}">
                  <a16:creationId xmlns:a16="http://schemas.microsoft.com/office/drawing/2014/main" id="{4AA67BAF-5275-DB2A-B4C7-85F58452A0CA}"/>
                </a:ext>
              </a:extLst>
            </p:cNvPr>
            <p:cNvSpPr/>
            <p:nvPr/>
          </p:nvSpPr>
          <p:spPr>
            <a:xfrm>
              <a:off x="1113727" y="920934"/>
              <a:ext cx="2790701" cy="2790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Graphic 10" descr="Badge 1 with solid fill">
              <a:extLst>
                <a:ext uri="{FF2B5EF4-FFF2-40B4-BE49-F238E27FC236}">
                  <a16:creationId xmlns:a16="http://schemas.microsoft.com/office/drawing/2014/main" id="{C577D718-7102-1AA3-84E2-E49E40B28A2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3563" y="572978"/>
              <a:ext cx="3526398" cy="3526398"/>
            </a:xfrm>
            <a:prstGeom prst="rect">
              <a:avLst/>
            </a:prstGeom>
          </p:spPr>
        </p:pic>
      </p:grpSp>
      <p:grpSp>
        <p:nvGrpSpPr>
          <p:cNvPr id="18" name="Group 17">
            <a:extLst>
              <a:ext uri="{FF2B5EF4-FFF2-40B4-BE49-F238E27FC236}">
                <a16:creationId xmlns:a16="http://schemas.microsoft.com/office/drawing/2014/main" id="{114053C0-BF60-103C-1708-8248BA7415A4}"/>
              </a:ext>
            </a:extLst>
          </p:cNvPr>
          <p:cNvGrpSpPr/>
          <p:nvPr/>
        </p:nvGrpSpPr>
        <p:grpSpPr>
          <a:xfrm>
            <a:off x="5052445" y="1189062"/>
            <a:ext cx="1869664" cy="1869664"/>
            <a:chOff x="3761036" y="522875"/>
            <a:chExt cx="3526398" cy="3526398"/>
          </a:xfrm>
        </p:grpSpPr>
        <p:sp>
          <p:nvSpPr>
            <p:cNvPr id="8" name="Oval 7">
              <a:extLst>
                <a:ext uri="{FF2B5EF4-FFF2-40B4-BE49-F238E27FC236}">
                  <a16:creationId xmlns:a16="http://schemas.microsoft.com/office/drawing/2014/main" id="{3A513B92-9226-DCD2-1709-81AE7BDAC41A}"/>
                </a:ext>
              </a:extLst>
            </p:cNvPr>
            <p:cNvSpPr/>
            <p:nvPr/>
          </p:nvSpPr>
          <p:spPr>
            <a:xfrm>
              <a:off x="4471712" y="907119"/>
              <a:ext cx="2790701" cy="2790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Graphic 12" descr="Badge with solid fill">
              <a:extLst>
                <a:ext uri="{FF2B5EF4-FFF2-40B4-BE49-F238E27FC236}">
                  <a16:creationId xmlns:a16="http://schemas.microsoft.com/office/drawing/2014/main" id="{49C3F957-E77C-2C54-27E8-BD2BDBA3869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61036" y="522875"/>
              <a:ext cx="3526398" cy="3526398"/>
            </a:xfrm>
            <a:prstGeom prst="rect">
              <a:avLst/>
            </a:prstGeom>
          </p:spPr>
        </p:pic>
      </p:grpSp>
      <p:grpSp>
        <p:nvGrpSpPr>
          <p:cNvPr id="17" name="Group 16">
            <a:extLst>
              <a:ext uri="{FF2B5EF4-FFF2-40B4-BE49-F238E27FC236}">
                <a16:creationId xmlns:a16="http://schemas.microsoft.com/office/drawing/2014/main" id="{7E7DD8C8-A7B5-E663-2F41-ABE78D222FBA}"/>
              </a:ext>
            </a:extLst>
          </p:cNvPr>
          <p:cNvGrpSpPr/>
          <p:nvPr/>
        </p:nvGrpSpPr>
        <p:grpSpPr>
          <a:xfrm>
            <a:off x="8936356" y="1189062"/>
            <a:ext cx="1899633" cy="1899633"/>
            <a:chOff x="7251733" y="524822"/>
            <a:chExt cx="3582923" cy="3582923"/>
          </a:xfrm>
        </p:grpSpPr>
        <p:sp>
          <p:nvSpPr>
            <p:cNvPr id="9" name="Oval 8">
              <a:extLst>
                <a:ext uri="{FF2B5EF4-FFF2-40B4-BE49-F238E27FC236}">
                  <a16:creationId xmlns:a16="http://schemas.microsoft.com/office/drawing/2014/main" id="{E1358DEB-A290-C7CF-5A2F-13D881CFFBCA}"/>
                </a:ext>
              </a:extLst>
            </p:cNvPr>
            <p:cNvSpPr/>
            <p:nvPr/>
          </p:nvSpPr>
          <p:spPr>
            <a:xfrm>
              <a:off x="8000865" y="920934"/>
              <a:ext cx="2790701" cy="2790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Graphic 14" descr="Badge 3 with solid fill">
              <a:extLst>
                <a:ext uri="{FF2B5EF4-FFF2-40B4-BE49-F238E27FC236}">
                  <a16:creationId xmlns:a16="http://schemas.microsoft.com/office/drawing/2014/main" id="{8500E22B-5D36-F90E-DC7C-2270F550763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251733" y="524822"/>
              <a:ext cx="3582923" cy="3582923"/>
            </a:xfrm>
            <a:prstGeom prst="rect">
              <a:avLst/>
            </a:prstGeom>
          </p:spPr>
        </p:pic>
      </p:grpSp>
      <p:sp>
        <p:nvSpPr>
          <p:cNvPr id="20" name="TextBox 19">
            <a:extLst>
              <a:ext uri="{FF2B5EF4-FFF2-40B4-BE49-F238E27FC236}">
                <a16:creationId xmlns:a16="http://schemas.microsoft.com/office/drawing/2014/main" id="{279E67E4-3693-449E-410B-7336B03E0984}"/>
              </a:ext>
            </a:extLst>
          </p:cNvPr>
          <p:cNvSpPr txBox="1"/>
          <p:nvPr/>
        </p:nvSpPr>
        <p:spPr>
          <a:xfrm>
            <a:off x="1054353" y="4967086"/>
            <a:ext cx="2102916" cy="646331"/>
          </a:xfrm>
          <a:prstGeom prst="rect">
            <a:avLst/>
          </a:prstGeom>
          <a:noFill/>
        </p:spPr>
        <p:txBody>
          <a:bodyPr wrap="square" rtlCol="0">
            <a:spAutoFit/>
          </a:bodyPr>
          <a:lstStyle/>
          <a:p>
            <a:r>
              <a:rPr lang="en-US" sz="1200" dirty="0" err="1">
                <a:solidFill>
                  <a:schemeClr val="bg1"/>
                </a:solidFill>
                <a:latin typeface="Montserrat" panose="00000500000000000000" pitchFamily="2" charset="0"/>
              </a:rPr>
              <a:t>Prioritise</a:t>
            </a:r>
            <a:r>
              <a:rPr lang="en-US" sz="1200" dirty="0">
                <a:solidFill>
                  <a:schemeClr val="bg1"/>
                </a:solidFill>
                <a:latin typeface="Montserrat" panose="00000500000000000000" pitchFamily="2" charset="0"/>
              </a:rPr>
              <a:t> Environmental </a:t>
            </a:r>
          </a:p>
          <a:p>
            <a:r>
              <a:rPr lang="en-US" sz="1200" dirty="0">
                <a:solidFill>
                  <a:schemeClr val="bg1"/>
                </a:solidFill>
                <a:latin typeface="Montserrat" panose="00000500000000000000" pitchFamily="2" charset="0"/>
              </a:rPr>
              <a:t>&amp; Social needs to 2030</a:t>
            </a:r>
            <a:r>
              <a:rPr lang="en-IE" sz="1200" dirty="0">
                <a:solidFill>
                  <a:schemeClr val="bg1"/>
                </a:solidFill>
                <a:latin typeface="Montserrat" panose="00000500000000000000" pitchFamily="2" charset="0"/>
              </a:rPr>
              <a:t> f</a:t>
            </a:r>
            <a:r>
              <a:rPr lang="en-US" sz="1200" dirty="0">
                <a:solidFill>
                  <a:schemeClr val="bg1"/>
                </a:solidFill>
                <a:latin typeface="Montserrat" panose="00000500000000000000" pitchFamily="2" charset="0"/>
              </a:rPr>
              <a:t>or ALL projects </a:t>
            </a:r>
          </a:p>
        </p:txBody>
      </p:sp>
      <p:sp>
        <p:nvSpPr>
          <p:cNvPr id="23" name="TextBox 22">
            <a:extLst>
              <a:ext uri="{FF2B5EF4-FFF2-40B4-BE49-F238E27FC236}">
                <a16:creationId xmlns:a16="http://schemas.microsoft.com/office/drawing/2014/main" id="{C70A7698-2BEB-AC81-5335-CF06F4D3415A}"/>
              </a:ext>
            </a:extLst>
          </p:cNvPr>
          <p:cNvSpPr txBox="1"/>
          <p:nvPr/>
        </p:nvSpPr>
        <p:spPr>
          <a:xfrm>
            <a:off x="4820461" y="3249187"/>
            <a:ext cx="2983489" cy="707886"/>
          </a:xfrm>
          <a:prstGeom prst="rect">
            <a:avLst/>
          </a:prstGeom>
          <a:noFill/>
        </p:spPr>
        <p:txBody>
          <a:bodyPr wrap="square" rtlCol="0">
            <a:spAutoFit/>
          </a:bodyPr>
          <a:lstStyle/>
          <a:p>
            <a:r>
              <a:rPr lang="en-US" sz="4000" b="1" dirty="0" err="1">
                <a:solidFill>
                  <a:schemeClr val="bg1"/>
                </a:solidFill>
                <a:latin typeface="Montserrat" panose="00000500000000000000" pitchFamily="2" charset="0"/>
              </a:rPr>
              <a:t>Optimise</a:t>
            </a:r>
            <a:r>
              <a:rPr lang="en-US" dirty="0">
                <a:solidFill>
                  <a:schemeClr val="bg1"/>
                </a:solidFill>
                <a:latin typeface="Montserrat" panose="00000500000000000000" pitchFamily="2" charset="0"/>
              </a:rPr>
              <a:t> </a:t>
            </a:r>
          </a:p>
        </p:txBody>
      </p:sp>
      <p:sp>
        <p:nvSpPr>
          <p:cNvPr id="24" name="TextBox 23">
            <a:extLst>
              <a:ext uri="{FF2B5EF4-FFF2-40B4-BE49-F238E27FC236}">
                <a16:creationId xmlns:a16="http://schemas.microsoft.com/office/drawing/2014/main" id="{34A3C362-4710-F0E5-9CBF-9DA0D7269FD9}"/>
              </a:ext>
            </a:extLst>
          </p:cNvPr>
          <p:cNvSpPr txBox="1"/>
          <p:nvPr/>
        </p:nvSpPr>
        <p:spPr>
          <a:xfrm>
            <a:off x="8443286" y="4967086"/>
            <a:ext cx="2885774" cy="646331"/>
          </a:xfrm>
          <a:prstGeom prst="rect">
            <a:avLst/>
          </a:prstGeom>
          <a:noFill/>
        </p:spPr>
        <p:txBody>
          <a:bodyPr wrap="square" rtlCol="0">
            <a:spAutoFit/>
          </a:bodyPr>
          <a:lstStyle/>
          <a:p>
            <a:r>
              <a:rPr lang="en-US" sz="1200" dirty="0">
                <a:solidFill>
                  <a:schemeClr val="bg1"/>
                </a:solidFill>
                <a:latin typeface="Montserrat" panose="00000500000000000000" pitchFamily="2" charset="0"/>
              </a:rPr>
              <a:t>Reduce the carbon intensity </a:t>
            </a:r>
          </a:p>
          <a:p>
            <a:r>
              <a:rPr lang="en-US" sz="1200" dirty="0">
                <a:solidFill>
                  <a:schemeClr val="bg1"/>
                </a:solidFill>
                <a:latin typeface="Montserrat" panose="00000500000000000000" pitchFamily="2" charset="0"/>
              </a:rPr>
              <a:t>of  the remaining construction </a:t>
            </a:r>
          </a:p>
          <a:p>
            <a:r>
              <a:rPr lang="en-US" sz="1200" dirty="0">
                <a:solidFill>
                  <a:schemeClr val="bg1"/>
                </a:solidFill>
                <a:latin typeface="Montserrat" panose="00000500000000000000" pitchFamily="2" charset="0"/>
              </a:rPr>
              <a:t>by  a </a:t>
            </a:r>
            <a:r>
              <a:rPr lang="en-US" sz="1200" u="sng" dirty="0">
                <a:solidFill>
                  <a:schemeClr val="bg1"/>
                </a:solidFill>
                <a:latin typeface="Montserrat" panose="00000500000000000000" pitchFamily="2" charset="0"/>
              </a:rPr>
              <a:t>minimum</a:t>
            </a:r>
            <a:r>
              <a:rPr lang="en-US" sz="1200" dirty="0">
                <a:solidFill>
                  <a:schemeClr val="bg1"/>
                </a:solidFill>
                <a:latin typeface="Montserrat" panose="00000500000000000000" pitchFamily="2" charset="0"/>
              </a:rPr>
              <a:t> 50% (one scenario)</a:t>
            </a:r>
            <a:endParaRPr lang="en-IE" sz="1200" dirty="0">
              <a:solidFill>
                <a:schemeClr val="bg1"/>
              </a:solidFill>
              <a:latin typeface="Montserrat" panose="00000500000000000000" pitchFamily="2" charset="0"/>
            </a:endParaRPr>
          </a:p>
        </p:txBody>
      </p:sp>
      <p:sp>
        <p:nvSpPr>
          <p:cNvPr id="27" name="TextBox 26">
            <a:extLst>
              <a:ext uri="{FF2B5EF4-FFF2-40B4-BE49-F238E27FC236}">
                <a16:creationId xmlns:a16="http://schemas.microsoft.com/office/drawing/2014/main" id="{DC1ABC28-B086-31D3-D42A-EB1BE7ACD677}"/>
              </a:ext>
            </a:extLst>
          </p:cNvPr>
          <p:cNvSpPr txBox="1"/>
          <p:nvPr/>
        </p:nvSpPr>
        <p:spPr>
          <a:xfrm>
            <a:off x="923008" y="3249187"/>
            <a:ext cx="2983489" cy="707886"/>
          </a:xfrm>
          <a:prstGeom prst="rect">
            <a:avLst/>
          </a:prstGeom>
          <a:noFill/>
        </p:spPr>
        <p:txBody>
          <a:bodyPr wrap="square" rtlCol="0">
            <a:spAutoFit/>
          </a:bodyPr>
          <a:lstStyle/>
          <a:p>
            <a:r>
              <a:rPr lang="en-US" sz="4000" b="1" dirty="0">
                <a:solidFill>
                  <a:schemeClr val="bg1"/>
                </a:solidFill>
                <a:latin typeface="Montserrat" panose="00000500000000000000" pitchFamily="2" charset="0"/>
              </a:rPr>
              <a:t>Prioritise</a:t>
            </a:r>
            <a:r>
              <a:rPr lang="en-US" dirty="0">
                <a:solidFill>
                  <a:schemeClr val="bg1"/>
                </a:solidFill>
                <a:latin typeface="Montserrat" panose="00000500000000000000" pitchFamily="2" charset="0"/>
              </a:rPr>
              <a:t> </a:t>
            </a:r>
          </a:p>
        </p:txBody>
      </p:sp>
      <p:sp>
        <p:nvSpPr>
          <p:cNvPr id="28" name="TextBox 27">
            <a:extLst>
              <a:ext uri="{FF2B5EF4-FFF2-40B4-BE49-F238E27FC236}">
                <a16:creationId xmlns:a16="http://schemas.microsoft.com/office/drawing/2014/main" id="{B4E667E4-01E9-CEDE-B554-3A2D5B3E0B03}"/>
              </a:ext>
            </a:extLst>
          </p:cNvPr>
          <p:cNvSpPr txBox="1"/>
          <p:nvPr/>
        </p:nvSpPr>
        <p:spPr>
          <a:xfrm>
            <a:off x="4999436" y="4967086"/>
            <a:ext cx="2983489" cy="461665"/>
          </a:xfrm>
          <a:prstGeom prst="rect">
            <a:avLst/>
          </a:prstGeom>
          <a:noFill/>
        </p:spPr>
        <p:txBody>
          <a:bodyPr wrap="square" rtlCol="0">
            <a:spAutoFit/>
          </a:bodyPr>
          <a:lstStyle/>
          <a:p>
            <a:r>
              <a:rPr lang="en-US" sz="1200" dirty="0">
                <a:solidFill>
                  <a:schemeClr val="bg1"/>
                </a:solidFill>
                <a:latin typeface="Montserrat" panose="00000500000000000000" pitchFamily="2" charset="0"/>
              </a:rPr>
              <a:t>Optimise the use of our </a:t>
            </a:r>
          </a:p>
          <a:p>
            <a:r>
              <a:rPr lang="en-US" sz="1200" dirty="0">
                <a:solidFill>
                  <a:schemeClr val="bg1"/>
                </a:solidFill>
                <a:latin typeface="Montserrat" panose="00000500000000000000" pitchFamily="2" charset="0"/>
              </a:rPr>
              <a:t>existing building stock</a:t>
            </a:r>
            <a:endParaRPr lang="en-IE" sz="1200" dirty="0">
              <a:solidFill>
                <a:schemeClr val="bg1"/>
              </a:solidFill>
              <a:latin typeface="Montserrat" panose="00000500000000000000" pitchFamily="2" charset="0"/>
            </a:endParaRPr>
          </a:p>
        </p:txBody>
      </p:sp>
      <p:sp>
        <p:nvSpPr>
          <p:cNvPr id="29" name="TextBox 28">
            <a:extLst>
              <a:ext uri="{FF2B5EF4-FFF2-40B4-BE49-F238E27FC236}">
                <a16:creationId xmlns:a16="http://schemas.microsoft.com/office/drawing/2014/main" id="{82A12112-7C42-BD4D-F769-92BB3BFF5C73}"/>
              </a:ext>
            </a:extLst>
          </p:cNvPr>
          <p:cNvSpPr txBox="1"/>
          <p:nvPr/>
        </p:nvSpPr>
        <p:spPr>
          <a:xfrm>
            <a:off x="8283904" y="3249187"/>
            <a:ext cx="3999717" cy="707886"/>
          </a:xfrm>
          <a:prstGeom prst="rect">
            <a:avLst/>
          </a:prstGeom>
          <a:noFill/>
        </p:spPr>
        <p:txBody>
          <a:bodyPr wrap="square" rtlCol="0">
            <a:spAutoFit/>
          </a:bodyPr>
          <a:lstStyle/>
          <a:p>
            <a:r>
              <a:rPr lang="en-US" sz="4000" b="1" dirty="0">
                <a:solidFill>
                  <a:schemeClr val="bg1"/>
                </a:solidFill>
                <a:latin typeface="Montserrat" panose="00000500000000000000" pitchFamily="2" charset="0"/>
              </a:rPr>
              <a:t>Reduce 50%</a:t>
            </a:r>
            <a:r>
              <a:rPr lang="en-US" dirty="0">
                <a:solidFill>
                  <a:schemeClr val="bg1"/>
                </a:solidFill>
                <a:latin typeface="Montserrat" panose="00000500000000000000" pitchFamily="2" charset="0"/>
              </a:rPr>
              <a:t> </a:t>
            </a:r>
          </a:p>
        </p:txBody>
      </p:sp>
    </p:spTree>
    <p:extLst>
      <p:ext uri="{BB962C8B-B14F-4D97-AF65-F5344CB8AC3E}">
        <p14:creationId xmlns:p14="http://schemas.microsoft.com/office/powerpoint/2010/main" val="392449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5">
            <a:extLst>
              <a:ext uri="{FF2B5EF4-FFF2-40B4-BE49-F238E27FC236}">
                <a16:creationId xmlns:a16="http://schemas.microsoft.com/office/drawing/2014/main" id="{C0657C68-E013-B412-2115-222540B3D8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01801"/>
            <a:ext cx="12192000" cy="1066800"/>
          </a:xfrm>
          <a:prstGeom prst="rect">
            <a:avLst/>
          </a:prstGeom>
        </p:spPr>
      </p:pic>
      <p:pic>
        <p:nvPicPr>
          <p:cNvPr id="12" name="Picture 11" descr="A screenshot of a computer&#10;&#10;Description automatically generated with medium confidence">
            <a:extLst>
              <a:ext uri="{FF2B5EF4-FFF2-40B4-BE49-F238E27FC236}">
                <a16:creationId xmlns:a16="http://schemas.microsoft.com/office/drawing/2014/main" id="{0868FD04-105B-A939-72FB-71D9D717A0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605" y="5752368"/>
            <a:ext cx="9496777" cy="559932"/>
          </a:xfrm>
          <a:prstGeom prst="rect">
            <a:avLst/>
          </a:prstGeom>
        </p:spPr>
      </p:pic>
      <p:pic>
        <p:nvPicPr>
          <p:cNvPr id="5" name="Picture 4">
            <a:extLst>
              <a:ext uri="{FF2B5EF4-FFF2-40B4-BE49-F238E27FC236}">
                <a16:creationId xmlns:a16="http://schemas.microsoft.com/office/drawing/2014/main" id="{77E609E1-ACE7-3055-E6E1-B4FEE5C1D864}"/>
              </a:ext>
            </a:extLst>
          </p:cNvPr>
          <p:cNvPicPr>
            <a:picLocks noChangeAspect="1"/>
          </p:cNvPicPr>
          <p:nvPr/>
        </p:nvPicPr>
        <p:blipFill>
          <a:blip r:embed="rId5"/>
          <a:stretch>
            <a:fillRect/>
          </a:stretch>
        </p:blipFill>
        <p:spPr>
          <a:xfrm>
            <a:off x="663905" y="69530"/>
            <a:ext cx="10172178" cy="5701049"/>
          </a:xfrm>
          <a:prstGeom prst="rect">
            <a:avLst/>
          </a:prstGeom>
        </p:spPr>
      </p:pic>
      <p:sp>
        <p:nvSpPr>
          <p:cNvPr id="3" name="TextBox 2">
            <a:extLst>
              <a:ext uri="{FF2B5EF4-FFF2-40B4-BE49-F238E27FC236}">
                <a16:creationId xmlns:a16="http://schemas.microsoft.com/office/drawing/2014/main" id="{E052FE34-1FF9-9069-2219-08D68223D2FE}"/>
              </a:ext>
            </a:extLst>
          </p:cNvPr>
          <p:cNvSpPr txBox="1"/>
          <p:nvPr/>
        </p:nvSpPr>
        <p:spPr>
          <a:xfrm>
            <a:off x="3794553" y="6357583"/>
            <a:ext cx="4817344"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200" i="0" u="none" strike="noStrike" kern="1200" cap="none" spc="0" normalizeH="0" baseline="0" noProof="0" dirty="0">
                <a:ln>
                  <a:noFill/>
                </a:ln>
                <a:solidFill>
                  <a:prstClr val="black"/>
                </a:solidFill>
                <a:effectLst/>
                <a:uLnTx/>
                <a:uFillTx/>
                <a:latin typeface="Montserrat SemiBold" panose="00000700000000000000" pitchFamily="2" charset="0"/>
              </a:rPr>
              <a:t>Building a ZERO Carbon Ireland</a:t>
            </a:r>
          </a:p>
        </p:txBody>
      </p:sp>
    </p:spTree>
    <p:extLst>
      <p:ext uri="{BB962C8B-B14F-4D97-AF65-F5344CB8AC3E}">
        <p14:creationId xmlns:p14="http://schemas.microsoft.com/office/powerpoint/2010/main" val="3817830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fe772f-00cf-4dad-b0cb-913608da9119">
      <Terms xmlns="http://schemas.microsoft.com/office/infopath/2007/PartnerControls"/>
    </lcf76f155ced4ddcb4097134ff3c332f>
    <TaxCatchAll xmlns="c5f555a3-b848-4bea-9c8d-34a4da0e43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5" ma:contentTypeDescription="Create a new document." ma:contentTypeScope="" ma:versionID="6a950228ecda8bbf0459858aeb39ae50">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d7c0eaa83d08b7f8f69d0fe19b67691a"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AAFEB-316B-4F28-97F3-D8F5D07F4001}">
  <ds:schemaRefs>
    <ds:schemaRef ds:uri="http://schemas.microsoft.com/office/2006/metadata/properties"/>
    <ds:schemaRef ds:uri="http://schemas.microsoft.com/office/infopath/2007/PartnerControls"/>
    <ds:schemaRef ds:uri="57fe772f-00cf-4dad-b0cb-913608da9119"/>
    <ds:schemaRef ds:uri="c5f555a3-b848-4bea-9c8d-34a4da0e4343"/>
  </ds:schemaRefs>
</ds:datastoreItem>
</file>

<file path=customXml/itemProps2.xml><?xml version="1.0" encoding="utf-8"?>
<ds:datastoreItem xmlns:ds="http://schemas.openxmlformats.org/officeDocument/2006/customXml" ds:itemID="{006F2DE9-35FC-4F64-9710-FE5A8928D039}">
  <ds:schemaRefs>
    <ds:schemaRef ds:uri="http://schemas.microsoft.com/sharepoint/v3/contenttype/forms"/>
  </ds:schemaRefs>
</ds:datastoreItem>
</file>

<file path=customXml/itemProps3.xml><?xml version="1.0" encoding="utf-8"?>
<ds:datastoreItem xmlns:ds="http://schemas.openxmlformats.org/officeDocument/2006/customXml" ds:itemID="{2C5A0630-68AE-45D5-9019-17246C403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e772f-00cf-4dad-b0cb-913608da9119"/>
    <ds:schemaRef ds:uri="c5f555a3-b848-4bea-9c8d-34a4da0e4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Breitbild</PresentationFormat>
  <Paragraphs>217</Paragraphs>
  <Slides>24</Slides>
  <Notes>16</Notes>
  <HiddenSlides>0</HiddenSlides>
  <MMClips>0</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24</vt:i4>
      </vt:variant>
    </vt:vector>
  </HeadingPairs>
  <TitlesOfParts>
    <vt:vector size="39" baseType="lpstr">
      <vt:lpstr>Arial</vt:lpstr>
      <vt:lpstr>Arial Nova Cond</vt:lpstr>
      <vt:lpstr>Bahnschrift SemiLight Condensed</vt:lpstr>
      <vt:lpstr>Calibri</vt:lpstr>
      <vt:lpstr>Calibri Light</vt:lpstr>
      <vt:lpstr>Century Gothic</vt:lpstr>
      <vt:lpstr>Dosis</vt:lpstr>
      <vt:lpstr>Montserrat</vt:lpstr>
      <vt:lpstr>Montserrat Light</vt:lpstr>
      <vt:lpstr>Montserrat Medium</vt:lpstr>
      <vt:lpstr>Montserrat SemiBold</vt:lpstr>
      <vt:lpstr>MuseoSans-300</vt:lpstr>
      <vt:lpstr>Roboto</vt:lpstr>
      <vt:lpstr>Source Sans Pro</vt:lpstr>
      <vt:lpstr>Office Theme</vt:lpstr>
      <vt:lpstr>EPBD – Benefits for Ireland</vt:lpstr>
      <vt:lpstr>PowerPoint-Präsentation</vt:lpstr>
      <vt:lpstr>PowerPoint-Präsentation</vt:lpstr>
      <vt:lpstr>PowerPoint-Präsentation</vt:lpstr>
      <vt:lpstr>PowerPoint-Präsentation</vt:lpstr>
      <vt:lpstr>Business as usual : Embodied Carbon {EC} will double </vt:lpstr>
      <vt:lpstr>Combining additional strategies</vt:lpstr>
      <vt:lpstr>Three-part strategy</vt:lpstr>
      <vt:lpstr>PowerPoint-Präsentation</vt:lpstr>
      <vt:lpstr>PowerPoint-Präsentation</vt:lpstr>
      <vt:lpstr>PowerPoint-Präsentation</vt:lpstr>
      <vt:lpstr>PowerPoint-Präsentation</vt:lpstr>
      <vt:lpstr>PowerPoint-Präsentation</vt:lpstr>
      <vt:lpstr>Early indicative results from #INDICATE</vt:lpstr>
      <vt:lpstr>Carbon hotspots from materials  - Ireland</vt:lpstr>
      <vt:lpstr>Why Typology + planning impacts embodied carbon!</vt:lpstr>
      <vt:lpstr>PowerPoint-Präsentation</vt:lpstr>
      <vt:lpstr>PowerPoint-Präsentation</vt:lpstr>
      <vt:lpstr>PowerPoint-Präsentation</vt:lpstr>
      <vt:lpstr>PowerPoint-Präsentation</vt:lpstr>
      <vt:lpstr>BUSI2030 TEAM</vt:lpstr>
      <vt:lpstr>SKILLS CHALLENGES: Status Quo Report: Findings</vt:lpstr>
      <vt:lpstr>SKILLS SOLUTIONS: 4 Key Themes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Advantages of leasing a printer include123: Low upfront cost, which is appealing for small businesses with limited capital1. Your printer will never be obsolete. When it starts to wear out, you can trade it in for a new one1. Leasing makes very expensive/highly specialized printers more accessible1. Easy monthly payments2. Initial cost savings2. Fixed monthly costs2. Tax deduction2. Maintenance and repairs are taken care of2. Access to better technology2. More frequent upgrades2. Consumables and extras bundling2. Keep equipment fresh3. Preserve working capital3. Create a fixed cost3. Bundled equipment and consumables3.</dc:title>
  <dc:creator>Giovanni</dc:creator>
  <cp:lastModifiedBy>Jan Geiss</cp:lastModifiedBy>
  <cp:revision>177</cp:revision>
  <cp:lastPrinted>2023-11-02T17:46:58Z</cp:lastPrinted>
  <dcterms:created xsi:type="dcterms:W3CDTF">2023-09-28T16:21:56Z</dcterms:created>
  <dcterms:modified xsi:type="dcterms:W3CDTF">2024-05-23T07:09:51Z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0x01010063BA515A7BAE2A43BBCEEFC8DB246324</vt:lpwstr>
  </property>
  <property fmtid="{D5CDD505-2E9C-101B-9397-08002B2CF9AE}" pid="3" name="MediaServiceImageTags">
    <vt:lpwstr/>
  </property>
</Properties>
</file>