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4"/>
  </p:sldMasterIdLst>
  <p:notesMasterIdLst>
    <p:notesMasterId r:id="rId26"/>
  </p:notesMasterIdLst>
  <p:sldIdLst>
    <p:sldId id="256" r:id="rId5"/>
    <p:sldId id="292" r:id="rId6"/>
    <p:sldId id="300" r:id="rId7"/>
    <p:sldId id="364" r:id="rId8"/>
    <p:sldId id="301" r:id="rId9"/>
    <p:sldId id="462" r:id="rId10"/>
    <p:sldId id="429" r:id="rId11"/>
    <p:sldId id="463" r:id="rId12"/>
    <p:sldId id="290" r:id="rId13"/>
    <p:sldId id="457" r:id="rId14"/>
    <p:sldId id="458" r:id="rId15"/>
    <p:sldId id="459" r:id="rId16"/>
    <p:sldId id="460" r:id="rId17"/>
    <p:sldId id="431" r:id="rId18"/>
    <p:sldId id="350" r:id="rId19"/>
    <p:sldId id="438" r:id="rId20"/>
    <p:sldId id="432" r:id="rId21"/>
    <p:sldId id="442" r:id="rId22"/>
    <p:sldId id="461" r:id="rId23"/>
    <p:sldId id="419" r:id="rId24"/>
    <p:sldId id="415" r:id="rId2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Light" panose="00000400000000000000" pitchFamily="2" charset="0"/>
      <p:regular r:id="rId31"/>
      <p:bold r:id="rId32"/>
      <p:italic r:id="rId33"/>
      <p:boldItalic r:id="rId34"/>
    </p:embeddedFont>
    <p:embeddedFont>
      <p:font typeface="Raleway" panose="020B05030301010600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242"/>
    <a:srgbClr val="22572C"/>
    <a:srgbClr val="F9C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3464C5-C6A7-4064-B94D-5118EE67A961}" v="1" dt="2024-05-23T07:20:01.143"/>
  </p1510:revLst>
</p1510:revInfo>
</file>

<file path=ppt/tableStyles.xml><?xml version="1.0" encoding="utf-8"?>
<a:tblStyleLst xmlns:a="http://schemas.openxmlformats.org/drawingml/2006/main" def="{9E75C888-D13C-4F04-A0A8-709BC2F43DA2}">
  <a:tblStyle styleId="{9E75C888-D13C-4F04-A0A8-709BC2F43D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8" d="100"/>
          <a:sy n="178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a P McGeehan" userId="S::priscila.p.mcgeehan_irishsolarenergy.org#ext#@greenstrategycb.onmicrosoft.com::f5169118-32e9-4e03-be4f-c78c332700f6" providerId="AD" clId="Web-{500E94BF-9D5F-779F-7B0D-47FE1CFA734D}"/>
    <pc:docChg chg="modSld">
      <pc:chgData name="Priscila P McGeehan" userId="S::priscila.p.mcgeehan_irishsolarenergy.org#ext#@greenstrategycb.onmicrosoft.com::f5169118-32e9-4e03-be4f-c78c332700f6" providerId="AD" clId="Web-{500E94BF-9D5F-779F-7B0D-47FE1CFA734D}" dt="2024-05-01T13:55:39.463" v="3"/>
      <pc:docMkLst>
        <pc:docMk/>
      </pc:docMkLst>
      <pc:sldChg chg="modSp">
        <pc:chgData name="Priscila P McGeehan" userId="S::priscila.p.mcgeehan_irishsolarenergy.org#ext#@greenstrategycb.onmicrosoft.com::f5169118-32e9-4e03-be4f-c78c332700f6" providerId="AD" clId="Web-{500E94BF-9D5F-779F-7B0D-47FE1CFA734D}" dt="2024-05-01T13:55:39.463" v="3"/>
        <pc:sldMkLst>
          <pc:docMk/>
          <pc:sldMk cId="0" sldId="258"/>
        </pc:sldMkLst>
        <pc:graphicFrameChg chg="mod modGraphic">
          <ac:chgData name="Priscila P McGeehan" userId="S::priscila.p.mcgeehan_irishsolarenergy.org#ext#@greenstrategycb.onmicrosoft.com::f5169118-32e9-4e03-be4f-c78c332700f6" providerId="AD" clId="Web-{500E94BF-9D5F-779F-7B0D-47FE1CFA734D}" dt="2024-05-01T13:55:39.463" v="3"/>
          <ac:graphicFrameMkLst>
            <pc:docMk/>
            <pc:sldMk cId="0" sldId="258"/>
            <ac:graphicFrameMk id="2" creationId="{403341FC-E6C7-4F8B-A9D7-B288B5CE63F4}"/>
          </ac:graphicFrameMkLst>
        </pc:graphicFrameChg>
      </pc:sldChg>
    </pc:docChg>
  </pc:docChgLst>
  <pc:docChgLst>
    <pc:chgData name="Conall Bolger" userId="95546e07-19d7-406a-bb6d-81bb36658eed" providerId="ADAL" clId="{BFEBC16E-3871-45D2-BC51-20E62DF73391}"/>
    <pc:docChg chg="custSel modSld">
      <pc:chgData name="Conall Bolger" userId="95546e07-19d7-406a-bb6d-81bb36658eed" providerId="ADAL" clId="{BFEBC16E-3871-45D2-BC51-20E62DF73391}" dt="2023-03-22T15:56:53.629" v="2" actId="21"/>
      <pc:docMkLst>
        <pc:docMk/>
      </pc:docMkLst>
      <pc:sldChg chg="modSp mod">
        <pc:chgData name="Conall Bolger" userId="95546e07-19d7-406a-bb6d-81bb36658eed" providerId="ADAL" clId="{BFEBC16E-3871-45D2-BC51-20E62DF73391}" dt="2022-08-29T18:24:37.415" v="0" actId="12"/>
        <pc:sldMkLst>
          <pc:docMk/>
          <pc:sldMk cId="0" sldId="266"/>
        </pc:sldMkLst>
        <pc:spChg chg="mod">
          <ac:chgData name="Conall Bolger" userId="95546e07-19d7-406a-bb6d-81bb36658eed" providerId="ADAL" clId="{BFEBC16E-3871-45D2-BC51-20E62DF73391}" dt="2022-08-29T18:24:37.415" v="0" actId="12"/>
          <ac:spMkLst>
            <pc:docMk/>
            <pc:sldMk cId="0" sldId="266"/>
            <ac:spMk id="715" creationId="{00000000-0000-0000-0000-000000000000}"/>
          </ac:spMkLst>
        </pc:spChg>
      </pc:sldChg>
      <pc:sldChg chg="addSp delSp modSp mod">
        <pc:chgData name="Conall Bolger" userId="95546e07-19d7-406a-bb6d-81bb36658eed" providerId="ADAL" clId="{BFEBC16E-3871-45D2-BC51-20E62DF73391}" dt="2023-03-22T15:56:53.629" v="2" actId="21"/>
        <pc:sldMkLst>
          <pc:docMk/>
          <pc:sldMk cId="100756063" sldId="288"/>
        </pc:sldMkLst>
        <pc:spChg chg="add del mod">
          <ac:chgData name="Conall Bolger" userId="95546e07-19d7-406a-bb6d-81bb36658eed" providerId="ADAL" clId="{BFEBC16E-3871-45D2-BC51-20E62DF73391}" dt="2023-03-22T15:56:53.629" v="2" actId="21"/>
          <ac:spMkLst>
            <pc:docMk/>
            <pc:sldMk cId="100756063" sldId="288"/>
            <ac:spMk id="2" creationId="{3418DA87-399F-9A4C-1383-FD4DD4334850}"/>
          </ac:spMkLst>
        </pc:spChg>
      </pc:sldChg>
    </pc:docChg>
  </pc:docChgLst>
  <pc:docChgLst>
    <pc:chgData name="Maria Hallinan" userId="S::maria.hallinan_irishsolarenergy.org#ext#@greenstrategycb.onmicrosoft.com::0cd57869-1c36-42c4-8ac9-d48ad0e871d1" providerId="AD" clId="Web-{6B6E2B71-41A0-38E3-A878-0ECEC9332EF5}"/>
    <pc:docChg chg="addSld delSld">
      <pc:chgData name="Maria Hallinan" userId="S::maria.hallinan_irishsolarenergy.org#ext#@greenstrategycb.onmicrosoft.com::0cd57869-1c36-42c4-8ac9-d48ad0e871d1" providerId="AD" clId="Web-{6B6E2B71-41A0-38E3-A878-0ECEC9332EF5}" dt="2024-05-20T09:36:17.777" v="1"/>
      <pc:docMkLst>
        <pc:docMk/>
      </pc:docMkLst>
      <pc:sldChg chg="new del">
        <pc:chgData name="Maria Hallinan" userId="S::maria.hallinan_irishsolarenergy.org#ext#@greenstrategycb.onmicrosoft.com::0cd57869-1c36-42c4-8ac9-d48ad0e871d1" providerId="AD" clId="Web-{6B6E2B71-41A0-38E3-A878-0ECEC9332EF5}" dt="2024-05-20T09:36:17.777" v="1"/>
        <pc:sldMkLst>
          <pc:docMk/>
          <pc:sldMk cId="3131804259" sldId="462"/>
        </pc:sldMkLst>
      </pc:sldChg>
    </pc:docChg>
  </pc:docChgLst>
  <pc:docChgLst>
    <pc:chgData name="Priscila P McGeehan" userId="S::priscila.p.mcgeehan_irishsolarenergy.org#ext#@greenstrategycb.onmicrosoft.com::f5169118-32e9-4e03-be4f-c78c332700f6" providerId="AD" clId="Web-{F52BC16D-C005-5FEE-0860-4B4EE3C7B92F}"/>
    <pc:docChg chg="modSld">
      <pc:chgData name="Priscila P McGeehan" userId="S::priscila.p.mcgeehan_irishsolarenergy.org#ext#@greenstrategycb.onmicrosoft.com::f5169118-32e9-4e03-be4f-c78c332700f6" providerId="AD" clId="Web-{F52BC16D-C005-5FEE-0860-4B4EE3C7B92F}" dt="2024-05-20T15:09:00.908" v="9" actId="1076"/>
      <pc:docMkLst>
        <pc:docMk/>
      </pc:docMkLst>
      <pc:sldChg chg="modSp">
        <pc:chgData name="Priscila P McGeehan" userId="S::priscila.p.mcgeehan_irishsolarenergy.org#ext#@greenstrategycb.onmicrosoft.com::f5169118-32e9-4e03-be4f-c78c332700f6" providerId="AD" clId="Web-{F52BC16D-C005-5FEE-0860-4B4EE3C7B92F}" dt="2024-05-20T15:08:43.751" v="8" actId="14100"/>
        <pc:sldMkLst>
          <pc:docMk/>
          <pc:sldMk cId="2763650622" sldId="364"/>
        </pc:sldMkLst>
        <pc:picChg chg="mod">
          <ac:chgData name="Priscila P McGeehan" userId="S::priscila.p.mcgeehan_irishsolarenergy.org#ext#@greenstrategycb.onmicrosoft.com::f5169118-32e9-4e03-be4f-c78c332700f6" providerId="AD" clId="Web-{F52BC16D-C005-5FEE-0860-4B4EE3C7B92F}" dt="2024-05-20T15:08:43.751" v="8" actId="14100"/>
          <ac:picMkLst>
            <pc:docMk/>
            <pc:sldMk cId="2763650622" sldId="364"/>
            <ac:picMk id="8" creationId="{64250128-3C9F-9B78-2144-DA8F5396BEEE}"/>
          </ac:picMkLst>
        </pc:picChg>
      </pc:sldChg>
      <pc:sldChg chg="modSp">
        <pc:chgData name="Priscila P McGeehan" userId="S::priscila.p.mcgeehan_irishsolarenergy.org#ext#@greenstrategycb.onmicrosoft.com::f5169118-32e9-4e03-be4f-c78c332700f6" providerId="AD" clId="Web-{F52BC16D-C005-5FEE-0860-4B4EE3C7B92F}" dt="2024-05-20T15:09:00.908" v="9" actId="1076"/>
        <pc:sldMkLst>
          <pc:docMk/>
          <pc:sldMk cId="2079450187" sldId="419"/>
        </pc:sldMkLst>
        <pc:spChg chg="mod">
          <ac:chgData name="Priscila P McGeehan" userId="S::priscila.p.mcgeehan_irishsolarenergy.org#ext#@greenstrategycb.onmicrosoft.com::f5169118-32e9-4e03-be4f-c78c332700f6" providerId="AD" clId="Web-{F52BC16D-C005-5FEE-0860-4B4EE3C7B92F}" dt="2024-05-20T15:09:00.908" v="9" actId="1076"/>
          <ac:spMkLst>
            <pc:docMk/>
            <pc:sldMk cId="2079450187" sldId="419"/>
            <ac:spMk id="12" creationId="{EB74CAB5-5A42-ABE6-D1D6-6A3888B54BC3}"/>
          </ac:spMkLst>
        </pc:spChg>
        <pc:spChg chg="mod">
          <ac:chgData name="Priscila P McGeehan" userId="S::priscila.p.mcgeehan_irishsolarenergy.org#ext#@greenstrategycb.onmicrosoft.com::f5169118-32e9-4e03-be4f-c78c332700f6" providerId="AD" clId="Web-{F52BC16D-C005-5FEE-0860-4B4EE3C7B92F}" dt="2024-05-20T15:07:31.030" v="4"/>
          <ac:spMkLst>
            <pc:docMk/>
            <pc:sldMk cId="2079450187" sldId="419"/>
            <ac:spMk id="41" creationId="{5A198783-7247-CB07-D278-5926EC361D91}"/>
          </ac:spMkLst>
        </pc:spChg>
        <pc:picChg chg="mod">
          <ac:chgData name="Priscila P McGeehan" userId="S::priscila.p.mcgeehan_irishsolarenergy.org#ext#@greenstrategycb.onmicrosoft.com::f5169118-32e9-4e03-be4f-c78c332700f6" providerId="AD" clId="Web-{F52BC16D-C005-5FEE-0860-4B4EE3C7B92F}" dt="2024-05-20T15:07:50.421" v="5" actId="1076"/>
          <ac:picMkLst>
            <pc:docMk/>
            <pc:sldMk cId="2079450187" sldId="419"/>
            <ac:picMk id="3" creationId="{6B88B570-4783-8551-9AEA-35B276F1DEC5}"/>
          </ac:picMkLst>
        </pc:picChg>
        <pc:picChg chg="mod">
          <ac:chgData name="Priscila P McGeehan" userId="S::priscila.p.mcgeehan_irishsolarenergy.org#ext#@greenstrategycb.onmicrosoft.com::f5169118-32e9-4e03-be4f-c78c332700f6" providerId="AD" clId="Web-{F52BC16D-C005-5FEE-0860-4B4EE3C7B92F}" dt="2024-05-20T15:07:14.014" v="0"/>
          <ac:picMkLst>
            <pc:docMk/>
            <pc:sldMk cId="2079450187" sldId="419"/>
            <ac:picMk id="37" creationId="{50CD78BC-2CC3-7E93-5766-07F89FC83B3D}"/>
          </ac:picMkLst>
        </pc:picChg>
        <pc:picChg chg="mod">
          <ac:chgData name="Priscila P McGeehan" userId="S::priscila.p.mcgeehan_irishsolarenergy.org#ext#@greenstrategycb.onmicrosoft.com::f5169118-32e9-4e03-be4f-c78c332700f6" providerId="AD" clId="Web-{F52BC16D-C005-5FEE-0860-4B4EE3C7B92F}" dt="2024-05-20T15:07:17.389" v="1"/>
          <ac:picMkLst>
            <pc:docMk/>
            <pc:sldMk cId="2079450187" sldId="419"/>
            <ac:picMk id="39" creationId="{BC0754FB-2BB7-B301-7413-E0138262A60D}"/>
          </ac:picMkLst>
        </pc:picChg>
        <pc:picChg chg="mod">
          <ac:chgData name="Priscila P McGeehan" userId="S::priscila.p.mcgeehan_irishsolarenergy.org#ext#@greenstrategycb.onmicrosoft.com::f5169118-32e9-4e03-be4f-c78c332700f6" providerId="AD" clId="Web-{F52BC16D-C005-5FEE-0860-4B4EE3C7B92F}" dt="2024-05-20T15:07:19.920" v="2"/>
          <ac:picMkLst>
            <pc:docMk/>
            <pc:sldMk cId="2079450187" sldId="419"/>
            <ac:picMk id="40" creationId="{01C4ABE7-970D-4785-946D-5E31616F815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MWs</c:v>
                </c:pt>
              </c:strCache>
            </c:strRef>
          </c:tx>
          <c:dPt>
            <c:idx val="0"/>
            <c:bubble3D val="0"/>
            <c:spPr>
              <a:solidFill>
                <a:srgbClr val="F9C63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A1-4F4F-B8C4-FF59628217EB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A1-4F4F-B8C4-FF59628217EB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A1-4F4F-B8C4-FF59628217EB}"/>
              </c:ext>
            </c:extLst>
          </c:dPt>
          <c:dPt>
            <c:idx val="3"/>
            <c:bubble3D val="0"/>
            <c:spPr>
              <a:solidFill>
                <a:srgbClr val="22572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A1-4F4F-B8C4-FF59628217EB}"/>
              </c:ext>
            </c:extLst>
          </c:dPt>
          <c:dPt>
            <c:idx val="4"/>
            <c:bubble3D val="0"/>
            <c:spPr>
              <a:solidFill>
                <a:srgbClr val="7DC24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DA1-4F4F-B8C4-FF59628217E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2257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DA1-4F4F-B8C4-FF59628217E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22572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DA1-4F4F-B8C4-FF5962821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RESS</c:v>
                </c:pt>
                <c:pt idx="1">
                  <c:v>Grid + planning</c:v>
                </c:pt>
                <c:pt idx="2">
                  <c:v>Grid + in planning</c:v>
                </c:pt>
                <c:pt idx="3">
                  <c:v>Planning consented</c:v>
                </c:pt>
                <c:pt idx="4">
                  <c:v>In planning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1998</c:v>
                </c:pt>
                <c:pt idx="1">
                  <c:v>5764</c:v>
                </c:pt>
                <c:pt idx="2">
                  <c:v>205</c:v>
                </c:pt>
                <c:pt idx="3">
                  <c:v>1058</c:v>
                </c:pt>
                <c:pt idx="4">
                  <c:v>1721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1-4F4F-B8C4-FF5962821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7DC2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98-48FC-BCB6-30260B986B6D}"/>
              </c:ext>
            </c:extLst>
          </c:dPt>
          <c:dPt>
            <c:idx val="8"/>
            <c:invertIfNegative val="0"/>
            <c:bubble3D val="0"/>
            <c:spPr>
              <a:solidFill>
                <a:srgbClr val="F9C6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498-48FC-BCB6-30260B986B6D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934</c:v>
                </c:pt>
                <c:pt idx="1">
                  <c:v>1422</c:v>
                </c:pt>
                <c:pt idx="2">
                  <c:v>2904</c:v>
                </c:pt>
                <c:pt idx="3">
                  <c:v>4350</c:v>
                </c:pt>
                <c:pt idx="4">
                  <c:v>5283</c:v>
                </c:pt>
                <c:pt idx="5">
                  <c:v>5220</c:v>
                </c:pt>
                <c:pt idx="6">
                  <c:v>7693</c:v>
                </c:pt>
                <c:pt idx="7">
                  <c:v>17000</c:v>
                </c:pt>
                <c:pt idx="8">
                  <c:v>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8-48FC-BCB6-30260B986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3349376"/>
        <c:axId val="1745012735"/>
      </c:barChart>
      <c:catAx>
        <c:axId val="8933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45012735"/>
        <c:crosses val="autoZero"/>
        <c:auto val="1"/>
        <c:lblAlgn val="ctr"/>
        <c:lblOffset val="100"/>
        <c:noMultiLvlLbl val="0"/>
      </c:catAx>
      <c:valAx>
        <c:axId val="1745012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/>
                  <a:t> Annual installations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93349376"/>
        <c:crosses val="autoZero"/>
        <c:crossBetween val="between"/>
      </c:valAx>
      <c:spPr>
        <a:gradFill>
          <a:gsLst>
            <a:gs pos="37000">
              <a:srgbClr val="002060"/>
            </a:gs>
            <a:gs pos="0">
              <a:srgbClr val="0070C0"/>
            </a:gs>
            <a:gs pos="74000">
              <a:schemeClr val="tx1">
                <a:lumMod val="75000"/>
                <a:lumOff val="2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Non-exporting</c:v>
                </c:pt>
              </c:strCache>
            </c:strRef>
          </c:tx>
          <c:spPr>
            <a:solidFill>
              <a:srgbClr val="22572C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E-4B79-9382-35ADA0186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Microgen</c:v>
                </c:pt>
              </c:strCache>
            </c:strRef>
          </c:tx>
          <c:spPr>
            <a:solidFill>
              <a:srgbClr val="7DC242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187</c:v>
                </c:pt>
                <c:pt idx="1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E-4B79-9382-35ADA0186F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Minigen (&lt;50kW)</c:v>
                </c:pt>
              </c:strCache>
            </c:strRef>
          </c:tx>
          <c:spPr>
            <a:solidFill>
              <a:srgbClr val="F9C63C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3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0E-4B79-9382-35ADA0186F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SSG (50kW-200kW)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0E-4B79-9382-35ADA0186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9381984"/>
        <c:axId val="332503775"/>
      </c:barChart>
      <c:catAx>
        <c:axId val="7993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2503775"/>
        <c:crosses val="autoZero"/>
        <c:auto val="1"/>
        <c:lblAlgn val="ctr"/>
        <c:lblOffset val="100"/>
        <c:noMultiLvlLbl val="0"/>
      </c:catAx>
      <c:valAx>
        <c:axId val="33250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/>
                  <a:t>MWs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938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7460194990166"/>
          <c:y val="4.2402931834948511E-2"/>
          <c:w val="0.86971945745154677"/>
          <c:h val="0.809142242807089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Non-exporting</c:v>
                </c:pt>
              </c:strCache>
            </c:strRef>
          </c:tx>
          <c:spPr>
            <a:solidFill>
              <a:srgbClr val="22572C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7DC2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4F9-4507-8D7A-55BA084B8EB7}"/>
              </c:ext>
            </c:extLst>
          </c:dPt>
          <c:dPt>
            <c:idx val="3"/>
            <c:invertIfNegative val="0"/>
            <c:bubble3D val="0"/>
            <c:spPr>
              <a:solidFill>
                <a:srgbClr val="F9C6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F9-4507-8D7A-55BA084B8EB7}"/>
              </c:ext>
            </c:extLst>
          </c:dPt>
          <c:dPt>
            <c:idx val="4"/>
            <c:invertIfNegative val="0"/>
            <c:bubble3D val="0"/>
            <c:spPr>
              <a:solidFill>
                <a:srgbClr val="7DC24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4F9-4507-8D7A-55BA084B8EB7}"/>
              </c:ext>
            </c:extLst>
          </c:dPt>
          <c:dPt>
            <c:idx val="5"/>
            <c:invertIfNegative val="0"/>
            <c:bubble3D val="0"/>
            <c:spPr>
              <a:solidFill>
                <a:srgbClr val="F9C6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4F9-4507-8D7A-55BA084B8EB7}"/>
              </c:ext>
            </c:extLst>
          </c:dPt>
          <c:cat>
            <c:strRef>
              <c:f>Sheet1!$A$2:$A$7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2025 target</c:v>
                </c:pt>
                <c:pt idx="3">
                  <c:v>2025 (ISEA forecast)</c:v>
                </c:pt>
                <c:pt idx="4">
                  <c:v>2030 target</c:v>
                </c:pt>
                <c:pt idx="5">
                  <c:v>2030 (ISEA forecast)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245</c:v>
                </c:pt>
                <c:pt idx="1">
                  <c:v>578.5</c:v>
                </c:pt>
                <c:pt idx="2">
                  <c:v>1000</c:v>
                </c:pt>
                <c:pt idx="3">
                  <c:v>1130</c:v>
                </c:pt>
                <c:pt idx="4">
                  <c:v>2500</c:v>
                </c:pt>
                <c:pt idx="5">
                  <c:v>3413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E-4B79-9382-35ADA0186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9381984"/>
        <c:axId val="332503775"/>
      </c:barChart>
      <c:catAx>
        <c:axId val="79938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2503775"/>
        <c:crosses val="autoZero"/>
        <c:auto val="1"/>
        <c:lblAlgn val="ctr"/>
        <c:lblOffset val="100"/>
        <c:noMultiLvlLbl val="0"/>
      </c:catAx>
      <c:valAx>
        <c:axId val="33250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 dirty="0"/>
                  <a:t>MWs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938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Sheet1!$A$2:$A$8</cx:f>
        <cx:lvl ptCount="7">
          <cx:pt idx="0">RESS 1 awarded</cx:pt>
          <cx:pt idx="1">Not delivered </cx:pt>
          <cx:pt idx="2">RESS 2 awarded</cx:pt>
          <cx:pt idx="3">RESS 3 awarded</cx:pt>
          <cx:pt idx="4">RESS 4 possible</cx:pt>
          <cx:pt idx="5">RESS 5 possible</cx:pt>
          <cx:pt idx="6">Gap to 2030</cx:pt>
        </cx:lvl>
      </cx:strDim>
      <cx:numDim type="val">
        <cx:f>Sheet1!$B$2:$B$8</cx:f>
        <cx:lvl ptCount="7" formatCode="General">
          <cx:pt idx="0">796.29999999999995</cx:pt>
          <cx:pt idx="1">-176.30000000000001</cx:pt>
          <cx:pt idx="2">1534.0999999999999</cx:pt>
          <cx:pt idx="3">497.60000000000002</cx:pt>
          <cx:pt idx="4">1250</cx:pt>
          <cx:pt idx="5">1250</cx:pt>
          <cx:pt idx="6">348.30000000000018</cx:pt>
        </cx:lvl>
      </cx:numDim>
    </cx:data>
  </cx:chartData>
  <cx:chart>
    <cx:plotArea>
      <cx:plotAreaRegion>
        <cx:series layoutId="waterfall" uniqueId="{1BBDA5FB-3B8F-4520-A8DB-800E30B32A37}">
          <cx:tx>
            <cx:txData>
              <cx:f>Sheet1!$B$1</cx:f>
              <cx:v>Series1</cx:v>
            </cx:txData>
          </cx:tx>
          <cx:dataPt idx="0">
            <cx:spPr>
              <a:solidFill>
                <a:srgbClr val="22572C"/>
              </a:solidFill>
            </cx:spPr>
          </cx:dataPt>
          <cx:dataPt idx="1">
            <cx:spPr>
              <a:solidFill>
                <a:srgbClr val="C00000"/>
              </a:solidFill>
            </cx:spPr>
          </cx:dataPt>
          <cx:dataPt idx="2">
            <cx:spPr>
              <a:solidFill>
                <a:srgbClr val="22572C"/>
              </a:solidFill>
            </cx:spPr>
          </cx:dataPt>
          <cx:dataPt idx="3">
            <cx:spPr>
              <a:solidFill>
                <a:srgbClr val="22572C"/>
              </a:solidFill>
            </cx:spPr>
          </cx:dataPt>
          <cx:dataPt idx="4">
            <cx:spPr>
              <a:solidFill>
                <a:srgbClr val="7DC242"/>
              </a:solidFill>
            </cx:spPr>
          </cx:dataPt>
          <cx:dataPt idx="5">
            <cx:spPr>
              <a:solidFill>
                <a:srgbClr val="7DC242"/>
              </a:solidFill>
            </cx:spPr>
          </cx:dataPt>
          <cx:dataPt idx="6">
            <cx:spPr>
              <a:solidFill>
                <a:srgbClr val="F9C63C"/>
              </a:solidFill>
            </cx:spPr>
          </cx:dataPt>
          <cx:dataId val="0"/>
          <cx:layoutPr>
            <cx:subtotals>
              <cx:idx val="0"/>
            </cx:subtotals>
          </cx:layoutPr>
        </cx:series>
      </cx:plotAreaRegion>
      <cx:axis id="0">
        <cx:catScaling gapWidth="0.5"/>
        <cx:tickLabels/>
      </cx:axis>
      <cx:axis id="1">
        <cx:valScaling/>
        <cx:title>
          <cx:tx>
            <cx:txData>
              <cx:v>MWs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en-US" sz="1197" b="0" i="0" u="none" strike="noStrike" baseline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Raleway"/>
                </a:rPr>
                <a:t>MWs</a:t>
              </a:r>
            </a:p>
          </cx:txPr>
        </cx:title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Raleway" panose="020B0003030101060003" pitchFamily="34" charset="0"/>
        <a:ea typeface="Raleway" panose="020B0003030101060003" pitchFamily="34" charset="0"/>
        <a:cs typeface="Arial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014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763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925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846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C242">
                <a:alpha val="9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6411896" y="1"/>
            <a:ext cx="2735556" cy="3310890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C242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C242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pic>
        <p:nvPicPr>
          <p:cNvPr id="92" name="Picture 9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F02651-55B4-447B-8513-3364242C97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895" y="3501450"/>
            <a:ext cx="3021984" cy="15109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7DC24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Raleway" panose="020B00030301010600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3"/>
          <p:cNvSpPr txBox="1">
            <a:spLocks noGrp="1"/>
          </p:cNvSpPr>
          <p:nvPr>
            <p:ph type="subTitle" idx="1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  <a:latin typeface="Raleway" panose="020B00030301010600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grpSp>
        <p:nvGrpSpPr>
          <p:cNvPr id="59" name="Google Shape;24;p2">
            <a:extLst>
              <a:ext uri="{FF2B5EF4-FFF2-40B4-BE49-F238E27FC236}">
                <a16:creationId xmlns:a16="http://schemas.microsoft.com/office/drawing/2014/main" id="{38D173D5-7F39-405C-A95C-A4020298B788}"/>
              </a:ext>
            </a:extLst>
          </p:cNvPr>
          <p:cNvGrpSpPr/>
          <p:nvPr userDrawn="1"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60" name="Google Shape;25;p2">
              <a:extLst>
                <a:ext uri="{FF2B5EF4-FFF2-40B4-BE49-F238E27FC236}">
                  <a16:creationId xmlns:a16="http://schemas.microsoft.com/office/drawing/2014/main" id="{28C43880-0441-4832-80D0-BD957D7DA3C5}"/>
                </a:ext>
              </a:extLst>
            </p:cNvPr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1" name="Google Shape;26;p2">
              <a:extLst>
                <a:ext uri="{FF2B5EF4-FFF2-40B4-BE49-F238E27FC236}">
                  <a16:creationId xmlns:a16="http://schemas.microsoft.com/office/drawing/2014/main" id="{741F8ABE-9B8E-44AA-A074-7C56F447CC6E}"/>
                </a:ext>
              </a:extLst>
            </p:cNvPr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2" name="Google Shape;27;p2">
              <a:extLst>
                <a:ext uri="{FF2B5EF4-FFF2-40B4-BE49-F238E27FC236}">
                  <a16:creationId xmlns:a16="http://schemas.microsoft.com/office/drawing/2014/main" id="{707B2100-109F-4F8C-A3E7-81DCCA39973A}"/>
                </a:ext>
              </a:extLst>
            </p:cNvPr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3" name="Google Shape;28;p2">
              <a:extLst>
                <a:ext uri="{FF2B5EF4-FFF2-40B4-BE49-F238E27FC236}">
                  <a16:creationId xmlns:a16="http://schemas.microsoft.com/office/drawing/2014/main" id="{5A58D10C-8657-435C-AFB7-C513320AD060}"/>
                </a:ext>
              </a:extLst>
            </p:cNvPr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4" name="Google Shape;29;p2">
              <a:extLst>
                <a:ext uri="{FF2B5EF4-FFF2-40B4-BE49-F238E27FC236}">
                  <a16:creationId xmlns:a16="http://schemas.microsoft.com/office/drawing/2014/main" id="{8E326C0B-5D8A-4765-B444-9EB70EAF3BB4}"/>
                </a:ext>
              </a:extLst>
            </p:cNvPr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5" name="Google Shape;30;p2">
              <a:extLst>
                <a:ext uri="{FF2B5EF4-FFF2-40B4-BE49-F238E27FC236}">
                  <a16:creationId xmlns:a16="http://schemas.microsoft.com/office/drawing/2014/main" id="{8B3A8EC7-660A-4A6B-81C0-286E5616C180}"/>
                </a:ext>
              </a:extLst>
            </p:cNvPr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6" name="Google Shape;31;p2">
              <a:extLst>
                <a:ext uri="{FF2B5EF4-FFF2-40B4-BE49-F238E27FC236}">
                  <a16:creationId xmlns:a16="http://schemas.microsoft.com/office/drawing/2014/main" id="{E6BCC443-34CA-4BEC-A21D-62C1ADCCC9A5}"/>
                </a:ext>
              </a:extLst>
            </p:cNvPr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7" name="Google Shape;32;p2">
              <a:extLst>
                <a:ext uri="{FF2B5EF4-FFF2-40B4-BE49-F238E27FC236}">
                  <a16:creationId xmlns:a16="http://schemas.microsoft.com/office/drawing/2014/main" id="{B981A621-0E03-4D44-B9DE-A8736A57F759}"/>
                </a:ext>
              </a:extLst>
            </p:cNvPr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8" name="Google Shape;33;p2">
              <a:extLst>
                <a:ext uri="{FF2B5EF4-FFF2-40B4-BE49-F238E27FC236}">
                  <a16:creationId xmlns:a16="http://schemas.microsoft.com/office/drawing/2014/main" id="{49C3BDFA-2E13-4722-A8B6-4F621160CD0E}"/>
                </a:ext>
              </a:extLst>
            </p:cNvPr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9" name="Google Shape;34;p2">
              <a:extLst>
                <a:ext uri="{FF2B5EF4-FFF2-40B4-BE49-F238E27FC236}">
                  <a16:creationId xmlns:a16="http://schemas.microsoft.com/office/drawing/2014/main" id="{4FDDF873-963B-4A25-860C-1732C2C55BE3}"/>
                </a:ext>
              </a:extLst>
            </p:cNvPr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0" name="Google Shape;35;p2">
              <a:extLst>
                <a:ext uri="{FF2B5EF4-FFF2-40B4-BE49-F238E27FC236}">
                  <a16:creationId xmlns:a16="http://schemas.microsoft.com/office/drawing/2014/main" id="{998E5AB3-F2CB-482C-8DE8-E13B8569C998}"/>
                </a:ext>
              </a:extLst>
            </p:cNvPr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1" name="Google Shape;36;p2">
              <a:extLst>
                <a:ext uri="{FF2B5EF4-FFF2-40B4-BE49-F238E27FC236}">
                  <a16:creationId xmlns:a16="http://schemas.microsoft.com/office/drawing/2014/main" id="{F974AD56-EBD8-4535-AFB8-CF2DFAD61F26}"/>
                </a:ext>
              </a:extLst>
            </p:cNvPr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2" name="Google Shape;37;p2">
              <a:extLst>
                <a:ext uri="{FF2B5EF4-FFF2-40B4-BE49-F238E27FC236}">
                  <a16:creationId xmlns:a16="http://schemas.microsoft.com/office/drawing/2014/main" id="{5B31A133-7B0F-4F2D-AFFE-B3549B71BCF4}"/>
                </a:ext>
              </a:extLst>
            </p:cNvPr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3" name="Google Shape;38;p2">
              <a:extLst>
                <a:ext uri="{FF2B5EF4-FFF2-40B4-BE49-F238E27FC236}">
                  <a16:creationId xmlns:a16="http://schemas.microsoft.com/office/drawing/2014/main" id="{3496AC73-F275-445C-8B75-63114F78DDE3}"/>
                </a:ext>
              </a:extLst>
            </p:cNvPr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4" name="Google Shape;39;p2">
              <a:extLst>
                <a:ext uri="{FF2B5EF4-FFF2-40B4-BE49-F238E27FC236}">
                  <a16:creationId xmlns:a16="http://schemas.microsoft.com/office/drawing/2014/main" id="{6EAA1E19-023C-4B38-9E1A-862AC55A09F1}"/>
                </a:ext>
              </a:extLst>
            </p:cNvPr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5" name="Google Shape;40;p2">
              <a:extLst>
                <a:ext uri="{FF2B5EF4-FFF2-40B4-BE49-F238E27FC236}">
                  <a16:creationId xmlns:a16="http://schemas.microsoft.com/office/drawing/2014/main" id="{02469879-A726-4608-9B17-B2E22CF0623A}"/>
                </a:ext>
              </a:extLst>
            </p:cNvPr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6" name="Google Shape;41;p2">
              <a:extLst>
                <a:ext uri="{FF2B5EF4-FFF2-40B4-BE49-F238E27FC236}">
                  <a16:creationId xmlns:a16="http://schemas.microsoft.com/office/drawing/2014/main" id="{F4620FC1-0368-437F-BB8B-6A30BF055F87}"/>
                </a:ext>
              </a:extLst>
            </p:cNvPr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7" name="Google Shape;42;p2">
              <a:extLst>
                <a:ext uri="{FF2B5EF4-FFF2-40B4-BE49-F238E27FC236}">
                  <a16:creationId xmlns:a16="http://schemas.microsoft.com/office/drawing/2014/main" id="{EAA31A67-1AFF-4DC2-8B54-C5EB3898D99B}"/>
                </a:ext>
              </a:extLst>
            </p:cNvPr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8" name="Google Shape;43;p2">
              <a:extLst>
                <a:ext uri="{FF2B5EF4-FFF2-40B4-BE49-F238E27FC236}">
                  <a16:creationId xmlns:a16="http://schemas.microsoft.com/office/drawing/2014/main" id="{A72E0832-DEE6-4BEC-95D8-539B1631FE89}"/>
                </a:ext>
              </a:extLst>
            </p:cNvPr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79" name="Google Shape;44;p2">
              <a:extLst>
                <a:ext uri="{FF2B5EF4-FFF2-40B4-BE49-F238E27FC236}">
                  <a16:creationId xmlns:a16="http://schemas.microsoft.com/office/drawing/2014/main" id="{02EEA310-7A81-4DD8-B3F8-44E40EFD2F7B}"/>
                </a:ext>
              </a:extLst>
            </p:cNvPr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0" name="Google Shape;45;p2">
              <a:extLst>
                <a:ext uri="{FF2B5EF4-FFF2-40B4-BE49-F238E27FC236}">
                  <a16:creationId xmlns:a16="http://schemas.microsoft.com/office/drawing/2014/main" id="{61E56DC7-8C10-4628-9E6F-24AF65A713C1}"/>
                </a:ext>
              </a:extLst>
            </p:cNvPr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1" name="Google Shape;46;p2">
              <a:extLst>
                <a:ext uri="{FF2B5EF4-FFF2-40B4-BE49-F238E27FC236}">
                  <a16:creationId xmlns:a16="http://schemas.microsoft.com/office/drawing/2014/main" id="{4795D923-577F-434F-AA5D-6E17D6436CB9}"/>
                </a:ext>
              </a:extLst>
            </p:cNvPr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2" name="Google Shape;47;p2">
              <a:extLst>
                <a:ext uri="{FF2B5EF4-FFF2-40B4-BE49-F238E27FC236}">
                  <a16:creationId xmlns:a16="http://schemas.microsoft.com/office/drawing/2014/main" id="{971621E7-A34B-4E71-B205-6DED950CF22C}"/>
                </a:ext>
              </a:extLst>
            </p:cNvPr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3" name="Google Shape;48;p2">
              <a:extLst>
                <a:ext uri="{FF2B5EF4-FFF2-40B4-BE49-F238E27FC236}">
                  <a16:creationId xmlns:a16="http://schemas.microsoft.com/office/drawing/2014/main" id="{D11A6A65-BCE1-44E6-BF5B-169F5B12FC60}"/>
                </a:ext>
              </a:extLst>
            </p:cNvPr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4" name="Google Shape;49;p2">
              <a:extLst>
                <a:ext uri="{FF2B5EF4-FFF2-40B4-BE49-F238E27FC236}">
                  <a16:creationId xmlns:a16="http://schemas.microsoft.com/office/drawing/2014/main" id="{EA0C2E88-2303-4973-80CD-FB0265E9BE7D}"/>
                </a:ext>
              </a:extLst>
            </p:cNvPr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5" name="Google Shape;50;p2">
              <a:extLst>
                <a:ext uri="{FF2B5EF4-FFF2-40B4-BE49-F238E27FC236}">
                  <a16:creationId xmlns:a16="http://schemas.microsoft.com/office/drawing/2014/main" id="{3E9B2553-1A60-44A9-8F83-C2BBB38C6DC6}"/>
                </a:ext>
              </a:extLst>
            </p:cNvPr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6" name="Google Shape;51;p2">
              <a:extLst>
                <a:ext uri="{FF2B5EF4-FFF2-40B4-BE49-F238E27FC236}">
                  <a16:creationId xmlns:a16="http://schemas.microsoft.com/office/drawing/2014/main" id="{ED8C7983-5855-4060-9A43-0468CD9E7239}"/>
                </a:ext>
              </a:extLst>
            </p:cNvPr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7" name="Google Shape;52;p2">
              <a:extLst>
                <a:ext uri="{FF2B5EF4-FFF2-40B4-BE49-F238E27FC236}">
                  <a16:creationId xmlns:a16="http://schemas.microsoft.com/office/drawing/2014/main" id="{912949A9-B511-48F9-98D7-00B1A682B224}"/>
                </a:ext>
              </a:extLst>
            </p:cNvPr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8" name="Google Shape;53;p2">
              <a:extLst>
                <a:ext uri="{FF2B5EF4-FFF2-40B4-BE49-F238E27FC236}">
                  <a16:creationId xmlns:a16="http://schemas.microsoft.com/office/drawing/2014/main" id="{B043230D-D307-4B0B-9B00-9F59D6B01B41}"/>
                </a:ext>
              </a:extLst>
            </p:cNvPr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89" name="Google Shape;54;p2">
              <a:extLst>
                <a:ext uri="{FF2B5EF4-FFF2-40B4-BE49-F238E27FC236}">
                  <a16:creationId xmlns:a16="http://schemas.microsoft.com/office/drawing/2014/main" id="{72FE69F4-B408-45CB-AF05-CD55624D258A}"/>
                </a:ext>
              </a:extLst>
            </p:cNvPr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90" name="Google Shape;55;p2">
              <a:extLst>
                <a:ext uri="{FF2B5EF4-FFF2-40B4-BE49-F238E27FC236}">
                  <a16:creationId xmlns:a16="http://schemas.microsoft.com/office/drawing/2014/main" id="{B1487EF7-30C0-4FA5-B652-70770AC25068}"/>
                </a:ext>
              </a:extLst>
            </p:cNvPr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91" name="Google Shape;56;p2">
              <a:extLst>
                <a:ext uri="{FF2B5EF4-FFF2-40B4-BE49-F238E27FC236}">
                  <a16:creationId xmlns:a16="http://schemas.microsoft.com/office/drawing/2014/main" id="{61E6AEED-228B-4C66-AC49-E997C4336066}"/>
                </a:ext>
              </a:extLst>
            </p:cNvPr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92" name="Google Shape;57;p2">
              <a:extLst>
                <a:ext uri="{FF2B5EF4-FFF2-40B4-BE49-F238E27FC236}">
                  <a16:creationId xmlns:a16="http://schemas.microsoft.com/office/drawing/2014/main" id="{24C2C365-BB2B-4270-A43B-27A33CDC3025}"/>
                </a:ext>
              </a:extLst>
            </p:cNvPr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50" name="Google Shape;58;p2">
              <a:extLst>
                <a:ext uri="{FF2B5EF4-FFF2-40B4-BE49-F238E27FC236}">
                  <a16:creationId xmlns:a16="http://schemas.microsoft.com/office/drawing/2014/main" id="{99E5E92D-EDD0-4559-AC84-340020C1F525}"/>
                </a:ext>
              </a:extLst>
            </p:cNvPr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51" name="Google Shape;59;p2">
              <a:extLst>
                <a:ext uri="{FF2B5EF4-FFF2-40B4-BE49-F238E27FC236}">
                  <a16:creationId xmlns:a16="http://schemas.microsoft.com/office/drawing/2014/main" id="{19DA95EE-BD22-4A55-A6C7-2D5BE61DC370}"/>
                </a:ext>
              </a:extLst>
            </p:cNvPr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52" name="Google Shape;60;p2">
              <a:extLst>
                <a:ext uri="{FF2B5EF4-FFF2-40B4-BE49-F238E27FC236}">
                  <a16:creationId xmlns:a16="http://schemas.microsoft.com/office/drawing/2014/main" id="{2B1B2782-25A4-4249-8277-0EE39CD7A0E3}"/>
                </a:ext>
              </a:extLst>
            </p:cNvPr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53" name="Google Shape;61;p2">
              <a:extLst>
                <a:ext uri="{FF2B5EF4-FFF2-40B4-BE49-F238E27FC236}">
                  <a16:creationId xmlns:a16="http://schemas.microsoft.com/office/drawing/2014/main" id="{2B4B058C-41E0-4E2A-85A4-D42E6AE41726}"/>
                </a:ext>
              </a:extLst>
            </p:cNvPr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54" name="Google Shape;62;p2">
              <a:extLst>
                <a:ext uri="{FF2B5EF4-FFF2-40B4-BE49-F238E27FC236}">
                  <a16:creationId xmlns:a16="http://schemas.microsoft.com/office/drawing/2014/main" id="{FFB0B494-2F5C-4ECD-BDE1-F0D7F0F04E43}"/>
                </a:ext>
              </a:extLst>
            </p:cNvPr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55" name="Google Shape;63;p2">
              <a:extLst>
                <a:ext uri="{FF2B5EF4-FFF2-40B4-BE49-F238E27FC236}">
                  <a16:creationId xmlns:a16="http://schemas.microsoft.com/office/drawing/2014/main" id="{F13FB170-E973-4738-8323-7DD1470A6851}"/>
                </a:ext>
              </a:extLst>
            </p:cNvPr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56" name="Google Shape;64;p2">
              <a:extLst>
                <a:ext uri="{FF2B5EF4-FFF2-40B4-BE49-F238E27FC236}">
                  <a16:creationId xmlns:a16="http://schemas.microsoft.com/office/drawing/2014/main" id="{C2F84309-9075-4D9C-AB08-8EFEF22A2D89}"/>
                </a:ext>
              </a:extLst>
            </p:cNvPr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57" name="Google Shape;65;p2">
              <a:extLst>
                <a:ext uri="{FF2B5EF4-FFF2-40B4-BE49-F238E27FC236}">
                  <a16:creationId xmlns:a16="http://schemas.microsoft.com/office/drawing/2014/main" id="{4FF5FD28-A8FD-4E32-A412-B10AB8721C30}"/>
                </a:ext>
              </a:extLst>
            </p:cNvPr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58" name="Google Shape;66;p2">
              <a:extLst>
                <a:ext uri="{FF2B5EF4-FFF2-40B4-BE49-F238E27FC236}">
                  <a16:creationId xmlns:a16="http://schemas.microsoft.com/office/drawing/2014/main" id="{B6016777-8B3A-46A4-8A91-349D638EA363}"/>
                </a:ext>
              </a:extLst>
            </p:cNvPr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59" name="Google Shape;67;p2">
              <a:extLst>
                <a:ext uri="{FF2B5EF4-FFF2-40B4-BE49-F238E27FC236}">
                  <a16:creationId xmlns:a16="http://schemas.microsoft.com/office/drawing/2014/main" id="{B90CB4DD-83D7-438C-99BA-6DF6D57E9721}"/>
                </a:ext>
              </a:extLst>
            </p:cNvPr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60" name="Google Shape;68;p2">
              <a:extLst>
                <a:ext uri="{FF2B5EF4-FFF2-40B4-BE49-F238E27FC236}">
                  <a16:creationId xmlns:a16="http://schemas.microsoft.com/office/drawing/2014/main" id="{18D242FA-0CD1-4332-BE25-4D8E4910D1D5}"/>
                </a:ext>
              </a:extLst>
            </p:cNvPr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61" name="Google Shape;69;p2">
              <a:extLst>
                <a:ext uri="{FF2B5EF4-FFF2-40B4-BE49-F238E27FC236}">
                  <a16:creationId xmlns:a16="http://schemas.microsoft.com/office/drawing/2014/main" id="{D71F4384-5E25-4C0D-BC38-02888DEF750C}"/>
                </a:ext>
              </a:extLst>
            </p:cNvPr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62" name="Google Shape;70;p2">
              <a:extLst>
                <a:ext uri="{FF2B5EF4-FFF2-40B4-BE49-F238E27FC236}">
                  <a16:creationId xmlns:a16="http://schemas.microsoft.com/office/drawing/2014/main" id="{B7C688AE-5BA6-48DA-8A10-788DB79E0DCE}"/>
                </a:ext>
              </a:extLst>
            </p:cNvPr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63" name="Google Shape;71;p2">
              <a:extLst>
                <a:ext uri="{FF2B5EF4-FFF2-40B4-BE49-F238E27FC236}">
                  <a16:creationId xmlns:a16="http://schemas.microsoft.com/office/drawing/2014/main" id="{4D09B5A1-65D1-42C7-884B-E41FB3597E71}"/>
                </a:ext>
              </a:extLst>
            </p:cNvPr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64" name="Google Shape;72;p2">
              <a:extLst>
                <a:ext uri="{FF2B5EF4-FFF2-40B4-BE49-F238E27FC236}">
                  <a16:creationId xmlns:a16="http://schemas.microsoft.com/office/drawing/2014/main" id="{419E3363-5B62-448E-A0FF-EA32032F68BC}"/>
                </a:ext>
              </a:extLst>
            </p:cNvPr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C242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65" name="Google Shape;73;p2">
              <a:extLst>
                <a:ext uri="{FF2B5EF4-FFF2-40B4-BE49-F238E27FC236}">
                  <a16:creationId xmlns:a16="http://schemas.microsoft.com/office/drawing/2014/main" id="{450D5238-58E1-48F6-A054-19823000F83F}"/>
                </a:ext>
              </a:extLst>
            </p:cNvPr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66" name="Google Shape;74;p2">
              <a:extLst>
                <a:ext uri="{FF2B5EF4-FFF2-40B4-BE49-F238E27FC236}">
                  <a16:creationId xmlns:a16="http://schemas.microsoft.com/office/drawing/2014/main" id="{DEAF2F60-CE02-4AAB-A2CE-B85611CD08CB}"/>
                </a:ext>
              </a:extLst>
            </p:cNvPr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67" name="Google Shape;75;p2">
              <a:extLst>
                <a:ext uri="{FF2B5EF4-FFF2-40B4-BE49-F238E27FC236}">
                  <a16:creationId xmlns:a16="http://schemas.microsoft.com/office/drawing/2014/main" id="{F72D2C19-6EE8-40CC-94E8-EFFA7D416DCE}"/>
                </a:ext>
              </a:extLst>
            </p:cNvPr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68" name="Google Shape;76;p2">
              <a:extLst>
                <a:ext uri="{FF2B5EF4-FFF2-40B4-BE49-F238E27FC236}">
                  <a16:creationId xmlns:a16="http://schemas.microsoft.com/office/drawing/2014/main" id="{4C170C9A-3E19-4F30-84C5-50BFED779474}"/>
                </a:ext>
              </a:extLst>
            </p:cNvPr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69" name="Google Shape;77;p2">
              <a:extLst>
                <a:ext uri="{FF2B5EF4-FFF2-40B4-BE49-F238E27FC236}">
                  <a16:creationId xmlns:a16="http://schemas.microsoft.com/office/drawing/2014/main" id="{940B6C58-70E2-4EA8-B6F2-E80A1F632EB7}"/>
                </a:ext>
              </a:extLst>
            </p:cNvPr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170" name="Google Shape;78;p2">
              <a:extLst>
                <a:ext uri="{FF2B5EF4-FFF2-40B4-BE49-F238E27FC236}">
                  <a16:creationId xmlns:a16="http://schemas.microsoft.com/office/drawing/2014/main" id="{3C7C9572-6D8D-46BE-9993-31668FDE868B}"/>
                </a:ext>
              </a:extLst>
            </p:cNvPr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sp>
        <p:nvSpPr>
          <p:cNvPr id="95" name="Google Shape;534;p11">
            <a:extLst>
              <a:ext uri="{FF2B5EF4-FFF2-40B4-BE49-F238E27FC236}">
                <a16:creationId xmlns:a16="http://schemas.microsoft.com/office/drawing/2014/main" id="{F441FA2B-6D49-481A-BCC3-C451366B32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aleway" panose="020B0003030101060003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‹Nr.›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aleway" panose="020B0003030101060003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246" name="Google Shape;246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>
                <a:latin typeface="Raleway" panose="020B0003030101060003" pitchFamily="34" charset="0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42" name="Google Shape;10;p2">
            <a:extLst>
              <a:ext uri="{FF2B5EF4-FFF2-40B4-BE49-F238E27FC236}">
                <a16:creationId xmlns:a16="http://schemas.microsoft.com/office/drawing/2014/main" id="{C7F84EDD-746E-431A-A042-4F0BCA3E0154}"/>
              </a:ext>
            </a:extLst>
          </p:cNvPr>
          <p:cNvGrpSpPr/>
          <p:nvPr userDrawn="1"/>
        </p:nvGrpSpPr>
        <p:grpSpPr>
          <a:xfrm>
            <a:off x="7373442" y="3878287"/>
            <a:ext cx="1770558" cy="1274974"/>
            <a:chOff x="608719" y="-11"/>
            <a:chExt cx="2429759" cy="1609289"/>
          </a:xfrm>
        </p:grpSpPr>
        <p:sp>
          <p:nvSpPr>
            <p:cNvPr id="43" name="Google Shape;11;p2">
              <a:extLst>
                <a:ext uri="{FF2B5EF4-FFF2-40B4-BE49-F238E27FC236}">
                  <a16:creationId xmlns:a16="http://schemas.microsoft.com/office/drawing/2014/main" id="{760D1D41-C88B-4195-8B5B-6A8B52D663C3}"/>
                </a:ext>
              </a:extLst>
            </p:cNvPr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4" name="Google Shape;12;p2">
              <a:extLst>
                <a:ext uri="{FF2B5EF4-FFF2-40B4-BE49-F238E27FC236}">
                  <a16:creationId xmlns:a16="http://schemas.microsoft.com/office/drawing/2014/main" id="{F2F6CDCA-8901-43A6-8DAA-2275918A467F}"/>
                </a:ext>
              </a:extLst>
            </p:cNvPr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5" name="Google Shape;13;p2">
              <a:extLst>
                <a:ext uri="{FF2B5EF4-FFF2-40B4-BE49-F238E27FC236}">
                  <a16:creationId xmlns:a16="http://schemas.microsoft.com/office/drawing/2014/main" id="{E78F17CC-5706-44C9-BC9F-D4C17A442E3B}"/>
                </a:ext>
              </a:extLst>
            </p:cNvPr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C242">
                <a:alpha val="9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6" name="Google Shape;14;p2">
              <a:extLst>
                <a:ext uri="{FF2B5EF4-FFF2-40B4-BE49-F238E27FC236}">
                  <a16:creationId xmlns:a16="http://schemas.microsoft.com/office/drawing/2014/main" id="{03BDCFFC-4862-40A0-92FC-F9E38C26B0BC}"/>
                </a:ext>
              </a:extLst>
            </p:cNvPr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7" name="Google Shape;15;p2">
              <a:extLst>
                <a:ext uri="{FF2B5EF4-FFF2-40B4-BE49-F238E27FC236}">
                  <a16:creationId xmlns:a16="http://schemas.microsoft.com/office/drawing/2014/main" id="{200798D5-0FF6-4859-929B-70C576F62FBE}"/>
                </a:ext>
              </a:extLst>
            </p:cNvPr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8" name="Google Shape;16;p2">
              <a:extLst>
                <a:ext uri="{FF2B5EF4-FFF2-40B4-BE49-F238E27FC236}">
                  <a16:creationId xmlns:a16="http://schemas.microsoft.com/office/drawing/2014/main" id="{C4BBD09D-DA0C-4F2B-A90B-B3347A39B6FE}"/>
                </a:ext>
              </a:extLst>
            </p:cNvPr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9" name="Google Shape;17;p2">
              <a:extLst>
                <a:ext uri="{FF2B5EF4-FFF2-40B4-BE49-F238E27FC236}">
                  <a16:creationId xmlns:a16="http://schemas.microsoft.com/office/drawing/2014/main" id="{4C9B0D3B-AF32-4ADD-8D90-29B1A524F951}"/>
                </a:ext>
              </a:extLst>
            </p:cNvPr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" name="Google Shape;18;p2">
              <a:extLst>
                <a:ext uri="{FF2B5EF4-FFF2-40B4-BE49-F238E27FC236}">
                  <a16:creationId xmlns:a16="http://schemas.microsoft.com/office/drawing/2014/main" id="{934C5B97-3AC4-40E4-9516-96FBB734C93F}"/>
                </a:ext>
              </a:extLst>
            </p:cNvPr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1" name="Google Shape;19;p2">
              <a:extLst>
                <a:ext uri="{FF2B5EF4-FFF2-40B4-BE49-F238E27FC236}">
                  <a16:creationId xmlns:a16="http://schemas.microsoft.com/office/drawing/2014/main" id="{6DDE24A3-0F5E-452A-8492-071DB93A6953}"/>
                </a:ext>
              </a:extLst>
            </p:cNvPr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" name="Google Shape;20;p2">
              <a:extLst>
                <a:ext uri="{FF2B5EF4-FFF2-40B4-BE49-F238E27FC236}">
                  <a16:creationId xmlns:a16="http://schemas.microsoft.com/office/drawing/2014/main" id="{7E7E40FD-8C54-4F13-A6B7-B03B7FB97580}"/>
                </a:ext>
              </a:extLst>
            </p:cNvPr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3" name="Google Shape;21;p2">
              <a:extLst>
                <a:ext uri="{FF2B5EF4-FFF2-40B4-BE49-F238E27FC236}">
                  <a16:creationId xmlns:a16="http://schemas.microsoft.com/office/drawing/2014/main" id="{BBCB763D-23A1-4262-AE4A-7268BEB62245}"/>
                </a:ext>
              </a:extLst>
            </p:cNvPr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4" name="Google Shape;22;p2">
              <a:extLst>
                <a:ext uri="{FF2B5EF4-FFF2-40B4-BE49-F238E27FC236}">
                  <a16:creationId xmlns:a16="http://schemas.microsoft.com/office/drawing/2014/main" id="{A93C18A3-8E97-438A-8294-0BE944643875}"/>
                </a:ext>
              </a:extLst>
            </p:cNvPr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55" name="Google Shape;79;p2">
            <a:extLst>
              <a:ext uri="{FF2B5EF4-FFF2-40B4-BE49-F238E27FC236}">
                <a16:creationId xmlns:a16="http://schemas.microsoft.com/office/drawing/2014/main" id="{DB9ACD9C-47C1-4525-A19F-323607F6CE5C}"/>
              </a:ext>
            </a:extLst>
          </p:cNvPr>
          <p:cNvGrpSpPr/>
          <p:nvPr userDrawn="1"/>
        </p:nvGrpSpPr>
        <p:grpSpPr>
          <a:xfrm rot="10800000" flipH="1">
            <a:off x="-617365" y="0"/>
            <a:ext cx="2429755" cy="1286712"/>
            <a:chOff x="6714243" y="3860093"/>
            <a:chExt cx="2429755" cy="1286712"/>
          </a:xfrm>
        </p:grpSpPr>
        <p:sp>
          <p:nvSpPr>
            <p:cNvPr id="56" name="Google Shape;80;p2">
              <a:extLst>
                <a:ext uri="{FF2B5EF4-FFF2-40B4-BE49-F238E27FC236}">
                  <a16:creationId xmlns:a16="http://schemas.microsoft.com/office/drawing/2014/main" id="{DBA71FB4-7542-40AC-A943-AEC2746C11B3}"/>
                </a:ext>
              </a:extLst>
            </p:cNvPr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7" name="Google Shape;81;p2">
              <a:extLst>
                <a:ext uri="{FF2B5EF4-FFF2-40B4-BE49-F238E27FC236}">
                  <a16:creationId xmlns:a16="http://schemas.microsoft.com/office/drawing/2014/main" id="{34943328-E822-4EE6-B1C1-393A841A82FB}"/>
                </a:ext>
              </a:extLst>
            </p:cNvPr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8" name="Google Shape;82;p2">
              <a:extLst>
                <a:ext uri="{FF2B5EF4-FFF2-40B4-BE49-F238E27FC236}">
                  <a16:creationId xmlns:a16="http://schemas.microsoft.com/office/drawing/2014/main" id="{AC795D8F-1812-4B37-91C8-7248A130A95E}"/>
                </a:ext>
              </a:extLst>
            </p:cNvPr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9" name="Google Shape;83;p2">
              <a:extLst>
                <a:ext uri="{FF2B5EF4-FFF2-40B4-BE49-F238E27FC236}">
                  <a16:creationId xmlns:a16="http://schemas.microsoft.com/office/drawing/2014/main" id="{A3656A68-4241-4490-A3EA-6CD37DB586F1}"/>
                </a:ext>
              </a:extLst>
            </p:cNvPr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0" name="Google Shape;84;p2">
              <a:extLst>
                <a:ext uri="{FF2B5EF4-FFF2-40B4-BE49-F238E27FC236}">
                  <a16:creationId xmlns:a16="http://schemas.microsoft.com/office/drawing/2014/main" id="{47575EE5-6BE6-4323-9168-38584A89EBC2}"/>
                </a:ext>
              </a:extLst>
            </p:cNvPr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C242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1" name="Google Shape;85;p2">
              <a:extLst>
                <a:ext uri="{FF2B5EF4-FFF2-40B4-BE49-F238E27FC236}">
                  <a16:creationId xmlns:a16="http://schemas.microsoft.com/office/drawing/2014/main" id="{DD286509-BC4A-4BE3-A601-3C0C0A946C90}"/>
                </a:ext>
              </a:extLst>
            </p:cNvPr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2" name="Google Shape;86;p2">
              <a:extLst>
                <a:ext uri="{FF2B5EF4-FFF2-40B4-BE49-F238E27FC236}">
                  <a16:creationId xmlns:a16="http://schemas.microsoft.com/office/drawing/2014/main" id="{EBA8281C-B605-4B39-8C87-3C8553080A11}"/>
                </a:ext>
              </a:extLst>
            </p:cNvPr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3" name="Google Shape;87;p2">
              <a:extLst>
                <a:ext uri="{FF2B5EF4-FFF2-40B4-BE49-F238E27FC236}">
                  <a16:creationId xmlns:a16="http://schemas.microsoft.com/office/drawing/2014/main" id="{8C3360EE-9B11-4E25-A8FD-62787E9258E7}"/>
                </a:ext>
              </a:extLst>
            </p:cNvPr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4" name="Google Shape;88;p2">
              <a:extLst>
                <a:ext uri="{FF2B5EF4-FFF2-40B4-BE49-F238E27FC236}">
                  <a16:creationId xmlns:a16="http://schemas.microsoft.com/office/drawing/2014/main" id="{A5F872E2-247B-4023-A106-43F1D045BAE8}"/>
                </a:ext>
              </a:extLst>
            </p:cNvPr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5" name="Google Shape;89;p2">
              <a:extLst>
                <a:ext uri="{FF2B5EF4-FFF2-40B4-BE49-F238E27FC236}">
                  <a16:creationId xmlns:a16="http://schemas.microsoft.com/office/drawing/2014/main" id="{C2EA9DEB-DAEA-49E0-9162-C926EF15AAC1}"/>
                </a:ext>
              </a:extLst>
            </p:cNvPr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6" name="Google Shape;90;p2">
              <a:extLst>
                <a:ext uri="{FF2B5EF4-FFF2-40B4-BE49-F238E27FC236}">
                  <a16:creationId xmlns:a16="http://schemas.microsoft.com/office/drawing/2014/main" id="{A97F65D1-BC4D-49B7-9161-2426DCFC0962}"/>
                </a:ext>
              </a:extLst>
            </p:cNvPr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7" name="Google Shape;91;p2">
              <a:extLst>
                <a:ext uri="{FF2B5EF4-FFF2-40B4-BE49-F238E27FC236}">
                  <a16:creationId xmlns:a16="http://schemas.microsoft.com/office/drawing/2014/main" id="{3DE37E9F-E465-4310-812B-2B6803F7D40E}"/>
                </a:ext>
              </a:extLst>
            </p:cNvPr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AD735C0-75B3-4A59-8476-7BD9A0BFD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610" y="17088"/>
            <a:ext cx="1592580" cy="796290"/>
          </a:xfrm>
          <a:prstGeom prst="rect">
            <a:avLst/>
          </a:prstGeom>
        </p:spPr>
      </p:pic>
      <p:sp>
        <p:nvSpPr>
          <p:cNvPr id="33" name="Google Shape;534;p11">
            <a:extLst>
              <a:ext uri="{FF2B5EF4-FFF2-40B4-BE49-F238E27FC236}">
                <a16:creationId xmlns:a16="http://schemas.microsoft.com/office/drawing/2014/main" id="{865070DC-E432-4AB0-802F-53DF2A1758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aleway" panose="020B0003030101060003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‹Nr.›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6"/>
          <p:cNvGrpSpPr/>
          <p:nvPr/>
        </p:nvGrpSpPr>
        <p:grpSpPr>
          <a:xfrm>
            <a:off x="4894945" y="-11"/>
            <a:ext cx="4251603" cy="5146815"/>
            <a:chOff x="4894945" y="-11"/>
            <a:chExt cx="4251603" cy="5146815"/>
          </a:xfrm>
        </p:grpSpPr>
        <p:sp>
          <p:nvSpPr>
            <p:cNvPr id="250" name="Google Shape;250;p6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DC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63C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7DC24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DC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bg1">
                <a:alpha val="25099"/>
              </a:schemeClr>
            </a:solidFill>
            <a:ln w="6350">
              <a:solidFill>
                <a:srgbClr val="F9C63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7DC242">
                <a:alpha val="57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257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22572C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502772" y="643313"/>
              <a:ext cx="3643776" cy="3860168"/>
            </a:xfrm>
            <a:custGeom>
              <a:avLst/>
              <a:gdLst/>
              <a:ahLst/>
              <a:cxnLst/>
              <a:rect l="l" t="t" r="r" b="b"/>
              <a:pathLst>
                <a:path w="122449" h="120217" extrusionOk="0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22572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sp>
        <p:nvSpPr>
          <p:cNvPr id="300" name="Google Shape;300;p6"/>
          <p:cNvSpPr txBox="1">
            <a:spLocks noGrp="1"/>
          </p:cNvSpPr>
          <p:nvPr>
            <p:ph type="title"/>
          </p:nvPr>
        </p:nvSpPr>
        <p:spPr>
          <a:xfrm>
            <a:off x="742725" y="1652750"/>
            <a:ext cx="38922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aleway" panose="020B00030301010600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301" name="Google Shape;301;p6"/>
          <p:cNvSpPr txBox="1">
            <a:spLocks noGrp="1"/>
          </p:cNvSpPr>
          <p:nvPr>
            <p:ph type="body" idx="1"/>
          </p:nvPr>
        </p:nvSpPr>
        <p:spPr>
          <a:xfrm>
            <a:off x="742725" y="2227229"/>
            <a:ext cx="3892200" cy="22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◂"/>
              <a:defRPr sz="2000">
                <a:latin typeface="Raleway" panose="020B0003030101060003" pitchFamily="34" charset="0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dirty="0"/>
          </a:p>
        </p:txBody>
      </p:sp>
      <p:grpSp>
        <p:nvGrpSpPr>
          <p:cNvPr id="57" name="Google Shape;10;p2">
            <a:extLst>
              <a:ext uri="{FF2B5EF4-FFF2-40B4-BE49-F238E27FC236}">
                <a16:creationId xmlns:a16="http://schemas.microsoft.com/office/drawing/2014/main" id="{CD6795E1-F93A-42A1-8232-DE4D8E105271}"/>
              </a:ext>
            </a:extLst>
          </p:cNvPr>
          <p:cNvGrpSpPr/>
          <p:nvPr userDrawn="1"/>
        </p:nvGrpSpPr>
        <p:grpSpPr>
          <a:xfrm>
            <a:off x="0" y="-11"/>
            <a:ext cx="1770558" cy="1274974"/>
            <a:chOff x="608719" y="-11"/>
            <a:chExt cx="2429759" cy="1609289"/>
          </a:xfrm>
        </p:grpSpPr>
        <p:sp>
          <p:nvSpPr>
            <p:cNvPr id="58" name="Google Shape;11;p2">
              <a:extLst>
                <a:ext uri="{FF2B5EF4-FFF2-40B4-BE49-F238E27FC236}">
                  <a16:creationId xmlns:a16="http://schemas.microsoft.com/office/drawing/2014/main" id="{2E7EE088-67EF-46A0-8289-E24CB01168AA}"/>
                </a:ext>
              </a:extLst>
            </p:cNvPr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9" name="Google Shape;12;p2">
              <a:extLst>
                <a:ext uri="{FF2B5EF4-FFF2-40B4-BE49-F238E27FC236}">
                  <a16:creationId xmlns:a16="http://schemas.microsoft.com/office/drawing/2014/main" id="{E7FF6579-D873-4229-991D-32E35F847B1F}"/>
                </a:ext>
              </a:extLst>
            </p:cNvPr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0" name="Google Shape;13;p2">
              <a:extLst>
                <a:ext uri="{FF2B5EF4-FFF2-40B4-BE49-F238E27FC236}">
                  <a16:creationId xmlns:a16="http://schemas.microsoft.com/office/drawing/2014/main" id="{18B4A95A-5A9E-4D0C-99BC-5971EBBDE8DB}"/>
                </a:ext>
              </a:extLst>
            </p:cNvPr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C242">
                <a:alpha val="98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1" name="Google Shape;14;p2">
              <a:extLst>
                <a:ext uri="{FF2B5EF4-FFF2-40B4-BE49-F238E27FC236}">
                  <a16:creationId xmlns:a16="http://schemas.microsoft.com/office/drawing/2014/main" id="{BBF3D74C-F655-45D8-86CC-831E8F2D4543}"/>
                </a:ext>
              </a:extLst>
            </p:cNvPr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2" name="Google Shape;15;p2">
              <a:extLst>
                <a:ext uri="{FF2B5EF4-FFF2-40B4-BE49-F238E27FC236}">
                  <a16:creationId xmlns:a16="http://schemas.microsoft.com/office/drawing/2014/main" id="{49794162-14BF-4E7E-BD1B-A966E6C50CDD}"/>
                </a:ext>
              </a:extLst>
            </p:cNvPr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3" name="Google Shape;16;p2">
              <a:extLst>
                <a:ext uri="{FF2B5EF4-FFF2-40B4-BE49-F238E27FC236}">
                  <a16:creationId xmlns:a16="http://schemas.microsoft.com/office/drawing/2014/main" id="{6269A0DB-86DA-4FC5-9B2C-DF38DB9387D6}"/>
                </a:ext>
              </a:extLst>
            </p:cNvPr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4" name="Google Shape;17;p2">
              <a:extLst>
                <a:ext uri="{FF2B5EF4-FFF2-40B4-BE49-F238E27FC236}">
                  <a16:creationId xmlns:a16="http://schemas.microsoft.com/office/drawing/2014/main" id="{E2603576-F602-4683-A019-CAE24D6274B9}"/>
                </a:ext>
              </a:extLst>
            </p:cNvPr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5" name="Google Shape;18;p2">
              <a:extLst>
                <a:ext uri="{FF2B5EF4-FFF2-40B4-BE49-F238E27FC236}">
                  <a16:creationId xmlns:a16="http://schemas.microsoft.com/office/drawing/2014/main" id="{97407525-C343-4EAB-A572-E59A0DF37A63}"/>
                </a:ext>
              </a:extLst>
            </p:cNvPr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6" name="Google Shape;19;p2">
              <a:extLst>
                <a:ext uri="{FF2B5EF4-FFF2-40B4-BE49-F238E27FC236}">
                  <a16:creationId xmlns:a16="http://schemas.microsoft.com/office/drawing/2014/main" id="{5498318C-965F-47B0-9613-E139114E3E71}"/>
                </a:ext>
              </a:extLst>
            </p:cNvPr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7" name="Google Shape;20;p2">
              <a:extLst>
                <a:ext uri="{FF2B5EF4-FFF2-40B4-BE49-F238E27FC236}">
                  <a16:creationId xmlns:a16="http://schemas.microsoft.com/office/drawing/2014/main" id="{76A57C77-5EF3-4474-8E71-4AACA8659AED}"/>
                </a:ext>
              </a:extLst>
            </p:cNvPr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8" name="Google Shape;21;p2">
              <a:extLst>
                <a:ext uri="{FF2B5EF4-FFF2-40B4-BE49-F238E27FC236}">
                  <a16:creationId xmlns:a16="http://schemas.microsoft.com/office/drawing/2014/main" id="{9FF5ABA7-1D4B-4845-ABC6-5480A38DBD31}"/>
                </a:ext>
              </a:extLst>
            </p:cNvPr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69" name="Google Shape;22;p2">
              <a:extLst>
                <a:ext uri="{FF2B5EF4-FFF2-40B4-BE49-F238E27FC236}">
                  <a16:creationId xmlns:a16="http://schemas.microsoft.com/office/drawing/2014/main" id="{2AB7DC32-AC1F-4E5C-AF50-E4935F647C67}"/>
                </a:ext>
              </a:extLst>
            </p:cNvPr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sp>
        <p:nvSpPr>
          <p:cNvPr id="54" name="Google Shape;534;p11">
            <a:extLst>
              <a:ext uri="{FF2B5EF4-FFF2-40B4-BE49-F238E27FC236}">
                <a16:creationId xmlns:a16="http://schemas.microsoft.com/office/drawing/2014/main" id="{40235089-1249-4DE5-93D2-B09574C95A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aleway" panose="020B0003030101060003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‹Nr.›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8"/>
          <p:cNvGrpSpPr/>
          <p:nvPr/>
        </p:nvGrpSpPr>
        <p:grpSpPr>
          <a:xfrm>
            <a:off x="6694686" y="3862219"/>
            <a:ext cx="2429755" cy="1286711"/>
            <a:chOff x="6714243" y="3860093"/>
            <a:chExt cx="2429755" cy="1286711"/>
          </a:xfrm>
        </p:grpSpPr>
        <p:sp>
          <p:nvSpPr>
            <p:cNvPr id="348" name="Google Shape;348;p8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3C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257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DC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7DC242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360" name="Google Shape;360;p8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1" name="Google Shape;361;p8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0"/>
              </a:srgbClr>
            </a:solidFill>
            <a:ln w="6350">
              <a:solidFill>
                <a:srgbClr val="22572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63C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bg1">
                <a:alpha val="2509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>
                <a:alpha val="73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7DC242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22572C">
                <a:alpha val="5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sp>
        <p:nvSpPr>
          <p:cNvPr id="384" name="Google Shape;384;p8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aleway" panose="020B0003030101060003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385" name="Google Shape;385;p8"/>
          <p:cNvSpPr txBox="1">
            <a:spLocks noGrp="1"/>
          </p:cNvSpPr>
          <p:nvPr>
            <p:ph type="body" idx="1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>
                <a:latin typeface="Raleway" panose="020B0003030101060003" pitchFamily="34" charset="0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2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>
                <a:latin typeface="Raleway" panose="020B0003030101060003" pitchFamily="34" charset="0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87" name="Google Shape;387;p8"/>
          <p:cNvSpPr txBox="1">
            <a:spLocks noGrp="1"/>
          </p:cNvSpPr>
          <p:nvPr>
            <p:ph type="body" idx="3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>
                <a:latin typeface="Raleway" panose="020B0003030101060003" pitchFamily="34" charset="0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pic>
        <p:nvPicPr>
          <p:cNvPr id="43" name="Picture 4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36F3890-0D6B-4FC2-AF67-831DE96313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610" y="17088"/>
            <a:ext cx="1592580" cy="796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11"/>
          <p:cNvGrpSpPr/>
          <p:nvPr/>
        </p:nvGrpSpPr>
        <p:grpSpPr>
          <a:xfrm>
            <a:off x="6714245" y="3856739"/>
            <a:ext cx="2429755" cy="1286712"/>
            <a:chOff x="6714243" y="3860093"/>
            <a:chExt cx="2429755" cy="1286712"/>
          </a:xfrm>
        </p:grpSpPr>
        <p:sp>
          <p:nvSpPr>
            <p:cNvPr id="498" name="Google Shape;498;p11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3C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257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9C63C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510" name="Google Shape;510;p11"/>
          <p:cNvGrpSpPr/>
          <p:nvPr userDrawn="1"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511" name="Google Shape;511;p11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2572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6" name="Google Shape;526;p11"/>
            <p:cNvSpPr/>
            <p:nvPr userDrawn="1"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9C63C">
                <a:alpha val="57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7DC242">
                <a:alpha val="53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F9C63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7DC2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7DC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9C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aleway" panose="020B0003030101060003" pitchFamily="34" charset="0"/>
              </a:endParaRPr>
            </a:p>
          </p:txBody>
        </p:sp>
      </p:grpSp>
      <p:sp>
        <p:nvSpPr>
          <p:cNvPr id="534" name="Google Shape;534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aleway" panose="020B0003030101060003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‹Nr.›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_2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5268A50-ED24-4069-BFFE-B3DFBCADC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" y="5446"/>
            <a:ext cx="1592580" cy="7962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aleway" panose="020B0003030101060003" pitchFamily="34" charset="0"/>
          <a:ea typeface="Raleway" panose="020B00030301010600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Raleway" panose="020B0003030101060003" pitchFamily="34" charset="0"/>
          <a:ea typeface="Raleway" panose="020B0003030101060003" pitchFamily="34" charset="0"/>
          <a:cs typeface="Simple Outline Pat" panose="02010400000000000000" pitchFamily="2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svg"/><Relationship Id="rId3" Type="http://schemas.openxmlformats.org/officeDocument/2006/relationships/image" Target="../media/image106.jpeg"/><Relationship Id="rId7" Type="http://schemas.openxmlformats.org/officeDocument/2006/relationships/image" Target="../media/image110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9.svg"/><Relationship Id="rId5" Type="http://schemas.openxmlformats.org/officeDocument/2006/relationships/image" Target="../media/image108.png"/><Relationship Id="rId10" Type="http://schemas.openxmlformats.org/officeDocument/2006/relationships/image" Target="../media/image113.svg"/><Relationship Id="rId4" Type="http://schemas.openxmlformats.org/officeDocument/2006/relationships/image" Target="../media/image107.jpeg"/><Relationship Id="rId9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svg"/><Relationship Id="rId4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sv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sv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svg"/><Relationship Id="rId4" Type="http://schemas.openxmlformats.org/officeDocument/2006/relationships/image" Target="../media/image119.svg"/><Relationship Id="rId9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21" Type="http://schemas.openxmlformats.org/officeDocument/2006/relationships/image" Target="../media/image27.jpe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63" Type="http://schemas.openxmlformats.org/officeDocument/2006/relationships/image" Target="../media/image68.jpeg"/><Relationship Id="rId68" Type="http://schemas.openxmlformats.org/officeDocument/2006/relationships/image" Target="../media/image73.png"/><Relationship Id="rId84" Type="http://schemas.openxmlformats.org/officeDocument/2006/relationships/image" Target="../media/image89.jpeg"/><Relationship Id="rId89" Type="http://schemas.openxmlformats.org/officeDocument/2006/relationships/image" Target="../media/image94.jpeg"/><Relationship Id="rId16" Type="http://schemas.openxmlformats.org/officeDocument/2006/relationships/image" Target="../media/image22.png"/><Relationship Id="rId11" Type="http://schemas.openxmlformats.org/officeDocument/2006/relationships/image" Target="../media/image17.jpe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3" Type="http://schemas.openxmlformats.org/officeDocument/2006/relationships/image" Target="../media/image58.jpeg"/><Relationship Id="rId58" Type="http://schemas.openxmlformats.org/officeDocument/2006/relationships/image" Target="../media/image63.jpeg"/><Relationship Id="rId74" Type="http://schemas.openxmlformats.org/officeDocument/2006/relationships/image" Target="../media/image79.jpeg"/><Relationship Id="rId79" Type="http://schemas.openxmlformats.org/officeDocument/2006/relationships/image" Target="../media/image84.png"/><Relationship Id="rId5" Type="http://schemas.openxmlformats.org/officeDocument/2006/relationships/image" Target="../media/image11.jpeg"/><Relationship Id="rId90" Type="http://schemas.openxmlformats.org/officeDocument/2006/relationships/image" Target="../media/image9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jpeg"/><Relationship Id="rId56" Type="http://schemas.openxmlformats.org/officeDocument/2006/relationships/image" Target="../media/image61.png"/><Relationship Id="rId64" Type="http://schemas.openxmlformats.org/officeDocument/2006/relationships/image" Target="../media/image69.png"/><Relationship Id="rId69" Type="http://schemas.openxmlformats.org/officeDocument/2006/relationships/image" Target="../media/image74.png"/><Relationship Id="rId77" Type="http://schemas.openxmlformats.org/officeDocument/2006/relationships/image" Target="../media/image82.jpeg"/><Relationship Id="rId8" Type="http://schemas.openxmlformats.org/officeDocument/2006/relationships/image" Target="../media/image14.jpeg"/><Relationship Id="rId51" Type="http://schemas.openxmlformats.org/officeDocument/2006/relationships/image" Target="../media/image56.png"/><Relationship Id="rId72" Type="http://schemas.openxmlformats.org/officeDocument/2006/relationships/image" Target="../media/image77.png"/><Relationship Id="rId80" Type="http://schemas.openxmlformats.org/officeDocument/2006/relationships/image" Target="../media/image85.png"/><Relationship Id="rId85" Type="http://schemas.openxmlformats.org/officeDocument/2006/relationships/image" Target="../media/image90.png"/><Relationship Id="rId3" Type="http://schemas.openxmlformats.org/officeDocument/2006/relationships/image" Target="../media/image9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image" Target="../media/image30.jpe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jpeg"/><Relationship Id="rId67" Type="http://schemas.openxmlformats.org/officeDocument/2006/relationships/image" Target="../media/image72.jpeg"/><Relationship Id="rId20" Type="http://schemas.openxmlformats.org/officeDocument/2006/relationships/image" Target="../media/image26.jpe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62" Type="http://schemas.openxmlformats.org/officeDocument/2006/relationships/image" Target="../media/image67.jpeg"/><Relationship Id="rId70" Type="http://schemas.openxmlformats.org/officeDocument/2006/relationships/image" Target="../media/image75.png"/><Relationship Id="rId75" Type="http://schemas.openxmlformats.org/officeDocument/2006/relationships/image" Target="../media/image80.png"/><Relationship Id="rId83" Type="http://schemas.openxmlformats.org/officeDocument/2006/relationships/image" Target="../media/image88.png"/><Relationship Id="rId88" Type="http://schemas.openxmlformats.org/officeDocument/2006/relationships/image" Target="../media/image93.jpeg"/><Relationship Id="rId91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5" Type="http://schemas.openxmlformats.org/officeDocument/2006/relationships/image" Target="../media/image21.png"/><Relationship Id="rId23" Type="http://schemas.microsoft.com/office/2007/relationships/hdphoto" Target="../media/hdphoto1.wdp"/><Relationship Id="rId28" Type="http://schemas.openxmlformats.org/officeDocument/2006/relationships/image" Target="../media/image33.png"/><Relationship Id="rId36" Type="http://schemas.openxmlformats.org/officeDocument/2006/relationships/image" Target="../media/image41.jpeg"/><Relationship Id="rId49" Type="http://schemas.openxmlformats.org/officeDocument/2006/relationships/image" Target="../media/image54.jpeg"/><Relationship Id="rId57" Type="http://schemas.openxmlformats.org/officeDocument/2006/relationships/image" Target="../media/image62.png"/><Relationship Id="rId10" Type="http://schemas.openxmlformats.org/officeDocument/2006/relationships/image" Target="../media/image16.jpeg"/><Relationship Id="rId31" Type="http://schemas.openxmlformats.org/officeDocument/2006/relationships/image" Target="../media/image36.png"/><Relationship Id="rId44" Type="http://schemas.openxmlformats.org/officeDocument/2006/relationships/image" Target="../media/image49.jpe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jpeg"/><Relationship Id="rId73" Type="http://schemas.openxmlformats.org/officeDocument/2006/relationships/image" Target="../media/image78.png"/><Relationship Id="rId78" Type="http://schemas.openxmlformats.org/officeDocument/2006/relationships/image" Target="../media/image83.png"/><Relationship Id="rId81" Type="http://schemas.openxmlformats.org/officeDocument/2006/relationships/image" Target="../media/image86.png"/><Relationship Id="rId86" Type="http://schemas.openxmlformats.org/officeDocument/2006/relationships/image" Target="../media/image9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9" Type="http://schemas.openxmlformats.org/officeDocument/2006/relationships/image" Target="../media/image44.png"/><Relationship Id="rId34" Type="http://schemas.openxmlformats.org/officeDocument/2006/relationships/image" Target="../media/image39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6" Type="http://schemas.openxmlformats.org/officeDocument/2006/relationships/image" Target="../media/image81.png"/><Relationship Id="rId7" Type="http://schemas.openxmlformats.org/officeDocument/2006/relationships/image" Target="../media/image13.jpeg"/><Relationship Id="rId71" Type="http://schemas.openxmlformats.org/officeDocument/2006/relationships/image" Target="../media/image76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34.jpeg"/><Relationship Id="rId24" Type="http://schemas.openxmlformats.org/officeDocument/2006/relationships/image" Target="../media/image29.png"/><Relationship Id="rId40" Type="http://schemas.openxmlformats.org/officeDocument/2006/relationships/image" Target="../media/image45.png"/><Relationship Id="rId45" Type="http://schemas.openxmlformats.org/officeDocument/2006/relationships/image" Target="../media/image50.jpeg"/><Relationship Id="rId66" Type="http://schemas.openxmlformats.org/officeDocument/2006/relationships/image" Target="../media/image71.jpeg"/><Relationship Id="rId87" Type="http://schemas.openxmlformats.org/officeDocument/2006/relationships/image" Target="../media/image92.png"/><Relationship Id="rId61" Type="http://schemas.openxmlformats.org/officeDocument/2006/relationships/image" Target="../media/image66.png"/><Relationship Id="rId82" Type="http://schemas.openxmlformats.org/officeDocument/2006/relationships/image" Target="../media/image87.jpeg"/><Relationship Id="rId1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5F8AA5-B4B4-467E-8D14-722086E1362E}"/>
              </a:ext>
            </a:extLst>
          </p:cNvPr>
          <p:cNvSpPr txBox="1"/>
          <p:nvPr/>
        </p:nvSpPr>
        <p:spPr>
          <a:xfrm>
            <a:off x="1428750" y="1866900"/>
            <a:ext cx="6201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latin typeface="+mj-lt"/>
              </a:rPr>
              <a:t>Ireland’s solar revolution</a:t>
            </a:r>
          </a:p>
          <a:p>
            <a:endParaRPr lang="en-IE" sz="2400" dirty="0">
              <a:latin typeface="+mj-lt"/>
            </a:endParaRPr>
          </a:p>
          <a:p>
            <a:r>
              <a:rPr lang="en-IE" sz="2400" dirty="0">
                <a:latin typeface="+mj-lt"/>
              </a:rPr>
              <a:t>22 May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2B4BBB-3DF5-49D0-AECB-82BC0EB8A389}"/>
              </a:ext>
            </a:extLst>
          </p:cNvPr>
          <p:cNvSpPr/>
          <p:nvPr/>
        </p:nvSpPr>
        <p:spPr>
          <a:xfrm>
            <a:off x="1787979" y="2092687"/>
            <a:ext cx="4925337" cy="2010539"/>
          </a:xfrm>
          <a:prstGeom prst="rect">
            <a:avLst/>
          </a:prstGeom>
          <a:solidFill>
            <a:srgbClr val="F9C63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ea typeface="+mn-ea"/>
              <a:cs typeface="+mn-cs"/>
              <a:sym typeface="Arial"/>
            </a:endParaRPr>
          </a:p>
        </p:txBody>
      </p:sp>
      <p:sp>
        <p:nvSpPr>
          <p:cNvPr id="715" name="Google Shape;715;p24"/>
          <p:cNvSpPr txBox="1">
            <a:spLocks noGrp="1"/>
          </p:cNvSpPr>
          <p:nvPr>
            <p:ph type="title" idx="4294967295"/>
          </p:nvPr>
        </p:nvSpPr>
        <p:spPr>
          <a:xfrm>
            <a:off x="1869156" y="2942048"/>
            <a:ext cx="4762983" cy="9933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0" dirty="0">
                <a:solidFill>
                  <a:srgbClr val="22572C"/>
                </a:solidFill>
                <a:latin typeface="Raleway" panose="020B0003030101060003" pitchFamily="34" charset="0"/>
              </a:rPr>
              <a:t>Policy changes unlocked the solar sector making it the “fastest growing renewable power source in Ireland” </a:t>
            </a:r>
            <a:endParaRPr dirty="0">
              <a:solidFill>
                <a:srgbClr val="22572C"/>
              </a:solidFill>
              <a:latin typeface="Raleway" panose="020B0003030101060003" pitchFamily="34" charset="0"/>
            </a:endParaRPr>
          </a:p>
        </p:txBody>
      </p:sp>
      <p:sp>
        <p:nvSpPr>
          <p:cNvPr id="716" name="Google Shape;716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D0D59-8970-39AE-9748-013C0B4098BE}"/>
              </a:ext>
            </a:extLst>
          </p:cNvPr>
          <p:cNvSpPr txBox="1"/>
          <p:nvPr/>
        </p:nvSpPr>
        <p:spPr>
          <a:xfrm>
            <a:off x="7480896" y="0"/>
            <a:ext cx="236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Photo credit: </a:t>
            </a:r>
            <a:r>
              <a:rPr kumimoji="0" lang="en-IE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Statkraft</a:t>
            </a: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Quote: ESB Networks</a:t>
            </a:r>
          </a:p>
        </p:txBody>
      </p:sp>
    </p:spTree>
    <p:extLst>
      <p:ext uri="{BB962C8B-B14F-4D97-AF65-F5344CB8AC3E}">
        <p14:creationId xmlns:p14="http://schemas.microsoft.com/office/powerpoint/2010/main" val="12257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49F534B-D60E-5742-7D9C-1CD048D2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786" y="154962"/>
            <a:ext cx="5990027" cy="668100"/>
          </a:xfrm>
        </p:spPr>
        <p:txBody>
          <a:bodyPr/>
          <a:lstStyle/>
          <a:p>
            <a:r>
              <a:rPr lang="en-IE" dirty="0">
                <a:solidFill>
                  <a:srgbClr val="22572C"/>
                </a:solidFill>
              </a:rPr>
              <a:t>2022 – sectoral 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07CFF-E90D-4060-BFB7-59B4540ACDD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69439C9-8D5E-88B4-5DF5-31B2AD000A58}"/>
              </a:ext>
            </a:extLst>
          </p:cNvPr>
          <p:cNvGrpSpPr/>
          <p:nvPr/>
        </p:nvGrpSpPr>
        <p:grpSpPr>
          <a:xfrm>
            <a:off x="403696" y="1036959"/>
            <a:ext cx="8222715" cy="954107"/>
            <a:chOff x="403696" y="1036959"/>
            <a:chExt cx="8222715" cy="95410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811AFD-AB77-E2FD-B074-E6151292B979}"/>
                </a:ext>
              </a:extLst>
            </p:cNvPr>
            <p:cNvSpPr txBox="1"/>
            <p:nvPr/>
          </p:nvSpPr>
          <p:spPr>
            <a:xfrm>
              <a:off x="7054656" y="1036959"/>
              <a:ext cx="1571755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December ‘22</a:t>
              </a:r>
              <a:endPara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r>
                <a:rPr kumimoji="0" lang="en-I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2030 target </a:t>
              </a:r>
              <a:r>
                <a:rPr kumimoji="0" lang="en-IE" sz="1100" b="0" i="0" u="none" strike="noStrike" kern="0" cap="none" spc="0" normalizeH="0" baseline="0" noProof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increases to 8GW </a:t>
              </a:r>
              <a:r>
                <a:rPr kumimoji="0" lang="en-I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&amp; 5GW by 2025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482177-26F2-C7B3-EDFC-5CAC3E6E2B92}"/>
                </a:ext>
              </a:extLst>
            </p:cNvPr>
            <p:cNvSpPr txBox="1"/>
            <p:nvPr/>
          </p:nvSpPr>
          <p:spPr>
            <a:xfrm>
              <a:off x="403696" y="1036959"/>
              <a:ext cx="1571755" cy="6155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November ‘21</a:t>
              </a:r>
              <a:endPara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r>
                <a:rPr kumimoji="0" lang="en-I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2030 target of 1.5GW – 2.5GW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4D4B2B-D04F-19CF-1879-325430ED38D0}"/>
                </a:ext>
              </a:extLst>
            </p:cNvPr>
            <p:cNvSpPr txBox="1"/>
            <p:nvPr/>
          </p:nvSpPr>
          <p:spPr>
            <a:xfrm>
              <a:off x="4780160" y="1036959"/>
              <a:ext cx="1913936" cy="6155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Summer ‘22</a:t>
              </a:r>
              <a:endPara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r>
                <a:rPr kumimoji="0" lang="en-I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Suppliers offering export tariffs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4E111A-8886-EC5A-004F-FE612E10FD96}"/>
                </a:ext>
              </a:extLst>
            </p:cNvPr>
            <p:cNvSpPr txBox="1"/>
            <p:nvPr/>
          </p:nvSpPr>
          <p:spPr>
            <a:xfrm>
              <a:off x="2336011" y="1036959"/>
              <a:ext cx="2083589" cy="95410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June ‘22</a:t>
              </a:r>
              <a:endPara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r>
                <a:rPr kumimoji="0" lang="en-I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Solar awarded 1.5GW or 79% of capacity in RESS 2 auction. First auction with correction factor.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998F26-2BE0-582F-9B96-4989D2700DCC}"/>
              </a:ext>
            </a:extLst>
          </p:cNvPr>
          <p:cNvCxnSpPr>
            <a:cxnSpLocks/>
            <a:stCxn id="90" idx="7"/>
            <a:endCxn id="17" idx="2"/>
          </p:cNvCxnSpPr>
          <p:nvPr/>
        </p:nvCxnSpPr>
        <p:spPr>
          <a:xfrm flipV="1">
            <a:off x="619944" y="1652512"/>
            <a:ext cx="569630" cy="680265"/>
          </a:xfrm>
          <a:prstGeom prst="line">
            <a:avLst/>
          </a:prstGeom>
          <a:ln>
            <a:solidFill>
              <a:srgbClr val="F9C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449646-F5CD-6FDF-4AF9-DACEFE782579}"/>
              </a:ext>
            </a:extLst>
          </p:cNvPr>
          <p:cNvCxnSpPr>
            <a:stCxn id="62" idx="0"/>
            <a:endCxn id="20" idx="2"/>
          </p:cNvCxnSpPr>
          <p:nvPr/>
        </p:nvCxnSpPr>
        <p:spPr>
          <a:xfrm flipV="1">
            <a:off x="5053695" y="1652512"/>
            <a:ext cx="683433" cy="610752"/>
          </a:xfrm>
          <a:prstGeom prst="line">
            <a:avLst/>
          </a:prstGeom>
          <a:ln>
            <a:solidFill>
              <a:srgbClr val="F9C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A68BC7-97AD-57B9-931E-D0EBA0AB800B}"/>
              </a:ext>
            </a:extLst>
          </p:cNvPr>
          <p:cNvCxnSpPr>
            <a:cxnSpLocks/>
            <a:stCxn id="56" idx="1"/>
            <a:endCxn id="33" idx="2"/>
          </p:cNvCxnSpPr>
          <p:nvPr/>
        </p:nvCxnSpPr>
        <p:spPr>
          <a:xfrm flipH="1" flipV="1">
            <a:off x="7840534" y="1991066"/>
            <a:ext cx="504287" cy="341711"/>
          </a:xfrm>
          <a:prstGeom prst="line">
            <a:avLst/>
          </a:prstGeom>
          <a:ln>
            <a:solidFill>
              <a:srgbClr val="F9C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BE077A-3741-C991-C88D-9B6E143CAE6B}"/>
              </a:ext>
            </a:extLst>
          </p:cNvPr>
          <p:cNvCxnSpPr>
            <a:cxnSpLocks/>
            <a:stCxn id="43" idx="0"/>
            <a:endCxn id="21" idx="2"/>
          </p:cNvCxnSpPr>
          <p:nvPr/>
        </p:nvCxnSpPr>
        <p:spPr>
          <a:xfrm flipH="1" flipV="1">
            <a:off x="3377806" y="1991066"/>
            <a:ext cx="383256" cy="272198"/>
          </a:xfrm>
          <a:prstGeom prst="line">
            <a:avLst/>
          </a:prstGeom>
          <a:ln>
            <a:solidFill>
              <a:srgbClr val="F9C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69A5ABA-79E5-2987-8A2F-24B4AFA0FB2E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6003003" y="2737927"/>
            <a:ext cx="561249" cy="272197"/>
          </a:xfrm>
          <a:prstGeom prst="line">
            <a:avLst/>
          </a:prstGeom>
          <a:ln>
            <a:solidFill>
              <a:srgbClr val="F9C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17D4945-5607-2B4A-AC40-3BF675757D8E}"/>
              </a:ext>
            </a:extLst>
          </p:cNvPr>
          <p:cNvGrpSpPr/>
          <p:nvPr/>
        </p:nvGrpSpPr>
        <p:grpSpPr>
          <a:xfrm>
            <a:off x="214794" y="2263263"/>
            <a:ext cx="8545759" cy="474664"/>
            <a:chOff x="258938" y="2718878"/>
            <a:chExt cx="8545759" cy="474664"/>
          </a:xfrm>
        </p:grpSpPr>
        <p:sp>
          <p:nvSpPr>
            <p:cNvPr id="88" name="Rounded Rectangle 16">
              <a:extLst>
                <a:ext uri="{FF2B5EF4-FFF2-40B4-BE49-F238E27FC236}">
                  <a16:creationId xmlns:a16="http://schemas.microsoft.com/office/drawing/2014/main" id="{283431EC-A642-9939-B434-4DB552822E4D}"/>
                </a:ext>
              </a:extLst>
            </p:cNvPr>
            <p:cNvSpPr/>
            <p:nvPr/>
          </p:nvSpPr>
          <p:spPr>
            <a:xfrm rot="16200000">
              <a:off x="4413627" y="-1316669"/>
              <a:ext cx="236381" cy="8545758"/>
            </a:xfrm>
            <a:prstGeom prst="roundRect">
              <a:avLst>
                <a:gd name="adj" fmla="val 50000"/>
              </a:avLst>
            </a:prstGeom>
            <a:solidFill>
              <a:srgbClr val="7DC242"/>
            </a:solidFill>
            <a:ln w="12700" cap="flat" cmpd="sng" algn="ctr">
              <a:solidFill>
                <a:srgbClr val="F9C63C"/>
              </a:solidFill>
              <a:prstDash val="solid"/>
              <a:miter lim="800000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A07F4A3-7488-CEE6-C3D3-3B3927D99973}"/>
                </a:ext>
              </a:extLst>
            </p:cNvPr>
            <p:cNvGrpSpPr/>
            <p:nvPr/>
          </p:nvGrpSpPr>
          <p:grpSpPr>
            <a:xfrm>
              <a:off x="258938" y="2718879"/>
              <a:ext cx="474663" cy="474663"/>
              <a:chOff x="258938" y="2707034"/>
              <a:chExt cx="474663" cy="47466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9A76438-2949-407D-1826-DCE79CDBE0C8}"/>
                  </a:ext>
                </a:extLst>
              </p:cNvPr>
              <p:cNvSpPr/>
              <p:nvPr/>
            </p:nvSpPr>
            <p:spPr>
              <a:xfrm>
                <a:off x="258938" y="2707034"/>
                <a:ext cx="474663" cy="474663"/>
              </a:xfrm>
              <a:prstGeom prst="ellipse">
                <a:avLst/>
              </a:prstGeom>
              <a:solidFill>
                <a:srgbClr val="D8D8D8"/>
              </a:solidFill>
              <a:ln w="44450" cap="flat" cmpd="sng" algn="ctr">
                <a:solidFill>
                  <a:srgbClr val="FFFFFF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1" name="Freeform 55">
                <a:extLst>
                  <a:ext uri="{FF2B5EF4-FFF2-40B4-BE49-F238E27FC236}">
                    <a16:creationId xmlns:a16="http://schemas.microsoft.com/office/drawing/2014/main" id="{136EF94B-1F4C-8B20-681E-3251E83918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247" y="2760331"/>
                <a:ext cx="262045" cy="368069"/>
              </a:xfrm>
              <a:custGeom>
                <a:avLst/>
                <a:gdLst>
                  <a:gd name="T0" fmla="*/ 227756 w 17094"/>
                  <a:gd name="T1" fmla="*/ 678001 h 22591"/>
                  <a:gd name="T2" fmla="*/ 200025 w 17094"/>
                  <a:gd name="T3" fmla="*/ 661202 h 22591"/>
                  <a:gd name="T4" fmla="*/ 134358 w 17094"/>
                  <a:gd name="T5" fmla="*/ 564229 h 22591"/>
                  <a:gd name="T6" fmla="*/ 1413 w 17094"/>
                  <a:gd name="T7" fmla="*/ 280372 h 22591"/>
                  <a:gd name="T8" fmla="*/ 0 w 17094"/>
                  <a:gd name="T9" fmla="*/ 252935 h 22591"/>
                  <a:gd name="T10" fmla="*/ 5003 w 17094"/>
                  <a:gd name="T11" fmla="*/ 201609 h 22591"/>
                  <a:gd name="T12" fmla="*/ 164944 w 17094"/>
                  <a:gd name="T13" fmla="*/ 12711 h 22591"/>
                  <a:gd name="T14" fmla="*/ 241042 w 17094"/>
                  <a:gd name="T15" fmla="*/ 0 h 22591"/>
                  <a:gd name="T16" fmla="*/ 290116 w 17094"/>
                  <a:gd name="T17" fmla="*/ 4988 h 22591"/>
                  <a:gd name="T18" fmla="*/ 437845 w 17094"/>
                  <a:gd name="T19" fmla="*/ 108182 h 22591"/>
                  <a:gd name="T20" fmla="*/ 474480 w 17094"/>
                  <a:gd name="T21" fmla="*/ 191873 h 22591"/>
                  <a:gd name="T22" fmla="*/ 481858 w 17094"/>
                  <a:gd name="T23" fmla="*/ 264595 h 22591"/>
                  <a:gd name="T24" fmla="*/ 476657 w 17094"/>
                  <a:gd name="T25" fmla="*/ 298552 h 22591"/>
                  <a:gd name="T26" fmla="*/ 409774 w 17094"/>
                  <a:gd name="T27" fmla="*/ 458301 h 22591"/>
                  <a:gd name="T28" fmla="*/ 309875 w 17094"/>
                  <a:gd name="T29" fmla="*/ 621926 h 22591"/>
                  <a:gd name="T30" fmla="*/ 267218 w 17094"/>
                  <a:gd name="T31" fmla="*/ 672501 h 22591"/>
                  <a:gd name="T32" fmla="*/ 242258 w 17094"/>
                  <a:gd name="T33" fmla="*/ 678662 h 22591"/>
                  <a:gd name="T34" fmla="*/ 227756 w 17094"/>
                  <a:gd name="T35" fmla="*/ 678001 h 22591"/>
                  <a:gd name="T36" fmla="*/ 259077 w 17094"/>
                  <a:gd name="T37" fmla="*/ 413255 h 22591"/>
                  <a:gd name="T38" fmla="*/ 290794 w 17094"/>
                  <a:gd name="T39" fmla="*/ 404901 h 22591"/>
                  <a:gd name="T40" fmla="*/ 378595 w 17094"/>
                  <a:gd name="T41" fmla="*/ 300896 h 22591"/>
                  <a:gd name="T42" fmla="*/ 382920 w 17094"/>
                  <a:gd name="T43" fmla="*/ 264325 h 22591"/>
                  <a:gd name="T44" fmla="*/ 376079 w 17094"/>
                  <a:gd name="T45" fmla="*/ 217025 h 22591"/>
                  <a:gd name="T46" fmla="*/ 254667 w 17094"/>
                  <a:gd name="T47" fmla="*/ 113321 h 22591"/>
                  <a:gd name="T48" fmla="*/ 217975 w 17094"/>
                  <a:gd name="T49" fmla="*/ 114372 h 22591"/>
                  <a:gd name="T50" fmla="*/ 149114 w 17094"/>
                  <a:gd name="T51" fmla="*/ 148149 h 22591"/>
                  <a:gd name="T52" fmla="*/ 99871 w 17094"/>
                  <a:gd name="T53" fmla="*/ 244221 h 22591"/>
                  <a:gd name="T54" fmla="*/ 100154 w 17094"/>
                  <a:gd name="T55" fmla="*/ 285029 h 22591"/>
                  <a:gd name="T56" fmla="*/ 127320 w 17094"/>
                  <a:gd name="T57" fmla="*/ 354476 h 22591"/>
                  <a:gd name="T58" fmla="*/ 150443 w 17094"/>
                  <a:gd name="T59" fmla="*/ 380049 h 22591"/>
                  <a:gd name="T60" fmla="*/ 221424 w 17094"/>
                  <a:gd name="T61" fmla="*/ 413195 h 22591"/>
                  <a:gd name="T62" fmla="*/ 259077 w 17094"/>
                  <a:gd name="T63" fmla="*/ 413255 h 22591"/>
                  <a:gd name="T64" fmla="*/ 231205 w 17094"/>
                  <a:gd name="T65" fmla="*/ 355829 h 22591"/>
                  <a:gd name="T66" fmla="*/ 200958 w 17094"/>
                  <a:gd name="T67" fmla="*/ 345401 h 22591"/>
                  <a:gd name="T68" fmla="*/ 179700 w 17094"/>
                  <a:gd name="T69" fmla="*/ 328422 h 22591"/>
                  <a:gd name="T70" fmla="*/ 155786 w 17094"/>
                  <a:gd name="T71" fmla="*/ 282445 h 22591"/>
                  <a:gd name="T72" fmla="*/ 155164 w 17094"/>
                  <a:gd name="T73" fmla="*/ 249450 h 22591"/>
                  <a:gd name="T74" fmla="*/ 209523 w 17094"/>
                  <a:gd name="T75" fmla="*/ 177418 h 22591"/>
                  <a:gd name="T76" fmla="*/ 235954 w 17094"/>
                  <a:gd name="T77" fmla="*/ 171979 h 22591"/>
                  <a:gd name="T78" fmla="*/ 265805 w 17094"/>
                  <a:gd name="T79" fmla="*/ 174804 h 22591"/>
                  <a:gd name="T80" fmla="*/ 292462 w 17094"/>
                  <a:gd name="T81" fmla="*/ 189469 h 22591"/>
                  <a:gd name="T82" fmla="*/ 312730 w 17094"/>
                  <a:gd name="T83" fmla="*/ 211826 h 22591"/>
                  <a:gd name="T84" fmla="*/ 325903 w 17094"/>
                  <a:gd name="T85" fmla="*/ 282115 h 22591"/>
                  <a:gd name="T86" fmla="*/ 257551 w 17094"/>
                  <a:gd name="T87" fmla="*/ 354296 h 22591"/>
                  <a:gd name="T88" fmla="*/ 231205 w 17094"/>
                  <a:gd name="T89" fmla="*/ 355829 h 225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094" h="22591">
                    <a:moveTo>
                      <a:pt x="8057" y="22562"/>
                    </a:moveTo>
                    <a:cubicBezTo>
                      <a:pt x="7686" y="22476"/>
                      <a:pt x="7353" y="22287"/>
                      <a:pt x="7076" y="22003"/>
                    </a:cubicBezTo>
                    <a:cubicBezTo>
                      <a:pt x="6766" y="21687"/>
                      <a:pt x="5833" y="20390"/>
                      <a:pt x="4753" y="18776"/>
                    </a:cubicBezTo>
                    <a:cubicBezTo>
                      <a:pt x="2011" y="14678"/>
                      <a:pt x="365" y="11371"/>
                      <a:pt x="50" y="9330"/>
                    </a:cubicBezTo>
                    <a:cubicBezTo>
                      <a:pt x="8" y="9059"/>
                      <a:pt x="0" y="8916"/>
                      <a:pt x="0" y="8417"/>
                    </a:cubicBezTo>
                    <a:cubicBezTo>
                      <a:pt x="0" y="7743"/>
                      <a:pt x="42" y="7339"/>
                      <a:pt x="177" y="6709"/>
                    </a:cubicBezTo>
                    <a:cubicBezTo>
                      <a:pt x="802" y="3793"/>
                      <a:pt x="2992" y="1360"/>
                      <a:pt x="5835" y="423"/>
                    </a:cubicBezTo>
                    <a:cubicBezTo>
                      <a:pt x="6756" y="119"/>
                      <a:pt x="7515" y="0"/>
                      <a:pt x="8527" y="0"/>
                    </a:cubicBezTo>
                    <a:cubicBezTo>
                      <a:pt x="9213" y="0"/>
                      <a:pt x="9718" y="48"/>
                      <a:pt x="10263" y="166"/>
                    </a:cubicBezTo>
                    <a:cubicBezTo>
                      <a:pt x="12390" y="626"/>
                      <a:pt x="14210" y="1822"/>
                      <a:pt x="15489" y="3600"/>
                    </a:cubicBezTo>
                    <a:cubicBezTo>
                      <a:pt x="16073" y="4412"/>
                      <a:pt x="16542" y="5421"/>
                      <a:pt x="16785" y="6385"/>
                    </a:cubicBezTo>
                    <a:cubicBezTo>
                      <a:pt x="16998" y="7231"/>
                      <a:pt x="17094" y="8117"/>
                      <a:pt x="17046" y="8805"/>
                    </a:cubicBezTo>
                    <a:cubicBezTo>
                      <a:pt x="17015" y="9246"/>
                      <a:pt x="16977" y="9481"/>
                      <a:pt x="16862" y="9935"/>
                    </a:cubicBezTo>
                    <a:cubicBezTo>
                      <a:pt x="16509" y="11327"/>
                      <a:pt x="15689" y="13168"/>
                      <a:pt x="14496" y="15251"/>
                    </a:cubicBezTo>
                    <a:cubicBezTo>
                      <a:pt x="13564" y="16879"/>
                      <a:pt x="12379" y="18704"/>
                      <a:pt x="10962" y="20696"/>
                    </a:cubicBezTo>
                    <a:cubicBezTo>
                      <a:pt x="10088" y="21925"/>
                      <a:pt x="9875" y="22163"/>
                      <a:pt x="9453" y="22379"/>
                    </a:cubicBezTo>
                    <a:cubicBezTo>
                      <a:pt x="9137" y="22542"/>
                      <a:pt x="9006" y="22572"/>
                      <a:pt x="8570" y="22584"/>
                    </a:cubicBezTo>
                    <a:cubicBezTo>
                      <a:pt x="8294" y="22591"/>
                      <a:pt x="8154" y="22585"/>
                      <a:pt x="8057" y="22562"/>
                    </a:cubicBezTo>
                    <a:close/>
                    <a:moveTo>
                      <a:pt x="9165" y="13752"/>
                    </a:moveTo>
                    <a:cubicBezTo>
                      <a:pt x="9466" y="13722"/>
                      <a:pt x="9953" y="13601"/>
                      <a:pt x="10287" y="13474"/>
                    </a:cubicBezTo>
                    <a:cubicBezTo>
                      <a:pt x="11839" y="12884"/>
                      <a:pt x="12993" y="11598"/>
                      <a:pt x="13393" y="10013"/>
                    </a:cubicBezTo>
                    <a:cubicBezTo>
                      <a:pt x="13509" y="9553"/>
                      <a:pt x="13546" y="9265"/>
                      <a:pt x="13546" y="8796"/>
                    </a:cubicBezTo>
                    <a:cubicBezTo>
                      <a:pt x="13546" y="8185"/>
                      <a:pt x="13480" y="7759"/>
                      <a:pt x="13304" y="7222"/>
                    </a:cubicBezTo>
                    <a:cubicBezTo>
                      <a:pt x="12672" y="5302"/>
                      <a:pt x="11036" y="3988"/>
                      <a:pt x="9009" y="3771"/>
                    </a:cubicBezTo>
                    <a:cubicBezTo>
                      <a:pt x="8694" y="3738"/>
                      <a:pt x="8003" y="3756"/>
                      <a:pt x="7711" y="3806"/>
                    </a:cubicBezTo>
                    <a:cubicBezTo>
                      <a:pt x="6809" y="3959"/>
                      <a:pt x="5973" y="4345"/>
                      <a:pt x="5275" y="4930"/>
                    </a:cubicBezTo>
                    <a:cubicBezTo>
                      <a:pt x="4331" y="5722"/>
                      <a:pt x="3704" y="6871"/>
                      <a:pt x="3533" y="8127"/>
                    </a:cubicBezTo>
                    <a:cubicBezTo>
                      <a:pt x="3489" y="8443"/>
                      <a:pt x="3495" y="9176"/>
                      <a:pt x="3543" y="9485"/>
                    </a:cubicBezTo>
                    <a:cubicBezTo>
                      <a:pt x="3677" y="10348"/>
                      <a:pt x="4001" y="11127"/>
                      <a:pt x="4504" y="11796"/>
                    </a:cubicBezTo>
                    <a:cubicBezTo>
                      <a:pt x="4669" y="12016"/>
                      <a:pt x="5092" y="12456"/>
                      <a:pt x="5322" y="12647"/>
                    </a:cubicBezTo>
                    <a:cubicBezTo>
                      <a:pt x="6021" y="13230"/>
                      <a:pt x="7012" y="13665"/>
                      <a:pt x="7833" y="13750"/>
                    </a:cubicBezTo>
                    <a:cubicBezTo>
                      <a:pt x="8096" y="13778"/>
                      <a:pt x="8898" y="13779"/>
                      <a:pt x="9165" y="13752"/>
                    </a:cubicBezTo>
                    <a:close/>
                    <a:moveTo>
                      <a:pt x="8179" y="11841"/>
                    </a:moveTo>
                    <a:cubicBezTo>
                      <a:pt x="7863" y="11803"/>
                      <a:pt x="7418" y="11658"/>
                      <a:pt x="7109" y="11494"/>
                    </a:cubicBezTo>
                    <a:cubicBezTo>
                      <a:pt x="6802" y="11331"/>
                      <a:pt x="6636" y="11207"/>
                      <a:pt x="6357" y="10929"/>
                    </a:cubicBezTo>
                    <a:cubicBezTo>
                      <a:pt x="5921" y="10495"/>
                      <a:pt x="5643" y="9994"/>
                      <a:pt x="5511" y="9399"/>
                    </a:cubicBezTo>
                    <a:cubicBezTo>
                      <a:pt x="5453" y="9139"/>
                      <a:pt x="5442" y="8582"/>
                      <a:pt x="5489" y="8301"/>
                    </a:cubicBezTo>
                    <a:cubicBezTo>
                      <a:pt x="5669" y="7212"/>
                      <a:pt x="6373" y="6335"/>
                      <a:pt x="7412" y="5904"/>
                    </a:cubicBezTo>
                    <a:cubicBezTo>
                      <a:pt x="7744" y="5767"/>
                      <a:pt x="7899" y="5737"/>
                      <a:pt x="8347" y="5723"/>
                    </a:cubicBezTo>
                    <a:cubicBezTo>
                      <a:pt x="8829" y="5707"/>
                      <a:pt x="9165" y="5737"/>
                      <a:pt x="9403" y="5817"/>
                    </a:cubicBezTo>
                    <a:cubicBezTo>
                      <a:pt x="9674" y="5908"/>
                      <a:pt x="10138" y="6147"/>
                      <a:pt x="10346" y="6305"/>
                    </a:cubicBezTo>
                    <a:cubicBezTo>
                      <a:pt x="10584" y="6484"/>
                      <a:pt x="10910" y="6823"/>
                      <a:pt x="11063" y="7049"/>
                    </a:cubicBezTo>
                    <a:cubicBezTo>
                      <a:pt x="11516" y="7721"/>
                      <a:pt x="11693" y="8608"/>
                      <a:pt x="11529" y="9388"/>
                    </a:cubicBezTo>
                    <a:cubicBezTo>
                      <a:pt x="11277" y="10590"/>
                      <a:pt x="10337" y="11523"/>
                      <a:pt x="9111" y="11790"/>
                    </a:cubicBezTo>
                    <a:cubicBezTo>
                      <a:pt x="8911" y="11834"/>
                      <a:pt x="8363" y="11864"/>
                      <a:pt x="8179" y="11841"/>
                    </a:cubicBezTo>
                    <a:close/>
                  </a:path>
                </a:pathLst>
              </a:custGeom>
              <a:solidFill>
                <a:srgbClr val="22572C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59DCEA9-DF37-72E3-AEE7-91C43EAF761E}"/>
                </a:ext>
              </a:extLst>
            </p:cNvPr>
            <p:cNvGrpSpPr/>
            <p:nvPr/>
          </p:nvGrpSpPr>
          <p:grpSpPr>
            <a:xfrm>
              <a:off x="8319452" y="2718879"/>
              <a:ext cx="474663" cy="474662"/>
              <a:chOff x="8319452" y="2709047"/>
              <a:chExt cx="474663" cy="47466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D658433-F070-B4BE-0047-E57E00485C91}"/>
                  </a:ext>
                </a:extLst>
              </p:cNvPr>
              <p:cNvSpPr/>
              <p:nvPr/>
            </p:nvSpPr>
            <p:spPr>
              <a:xfrm>
                <a:off x="8319452" y="2709047"/>
                <a:ext cx="474663" cy="474662"/>
              </a:xfrm>
              <a:prstGeom prst="ellipse">
                <a:avLst/>
              </a:prstGeom>
              <a:solidFill>
                <a:srgbClr val="D8D8D8"/>
              </a:solidFill>
              <a:ln w="44450" cap="flat" cmpd="sng" algn="ctr">
                <a:solidFill>
                  <a:srgbClr val="FFFFFF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59" name="Freeform 42">
                <a:extLst>
                  <a:ext uri="{FF2B5EF4-FFF2-40B4-BE49-F238E27FC236}">
                    <a16:creationId xmlns:a16="http://schemas.microsoft.com/office/drawing/2014/main" id="{86BB245C-4EF8-E2C0-7728-2FD94D0C92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96377" y="2831066"/>
                <a:ext cx="340305" cy="260567"/>
              </a:xfrm>
              <a:custGeom>
                <a:avLst/>
                <a:gdLst>
                  <a:gd name="T0" fmla="*/ 99042 w 20010"/>
                  <a:gd name="T1" fmla="*/ 272343 h 15426"/>
                  <a:gd name="T2" fmla="*/ 127610 w 20010"/>
                  <a:gd name="T3" fmla="*/ 234281 h 15426"/>
                  <a:gd name="T4" fmla="*/ 268578 w 20010"/>
                  <a:gd name="T5" fmla="*/ 248561 h 15426"/>
                  <a:gd name="T6" fmla="*/ 282843 w 20010"/>
                  <a:gd name="T7" fmla="*/ 281882 h 15426"/>
                  <a:gd name="T8" fmla="*/ 190943 w 20010"/>
                  <a:gd name="T9" fmla="*/ 291383 h 15426"/>
                  <a:gd name="T10" fmla="*/ 189 w 20010"/>
                  <a:gd name="T11" fmla="*/ 215336 h 15426"/>
                  <a:gd name="T12" fmla="*/ 84513 w 20010"/>
                  <a:gd name="T13" fmla="*/ 158083 h 15426"/>
                  <a:gd name="T14" fmla="*/ 39829 w 20010"/>
                  <a:gd name="T15" fmla="*/ 216280 h 15426"/>
                  <a:gd name="T16" fmla="*/ 99534 w 20010"/>
                  <a:gd name="T17" fmla="*/ 213957 h 15426"/>
                  <a:gd name="T18" fmla="*/ 143179 w 20010"/>
                  <a:gd name="T19" fmla="*/ 157459 h 15426"/>
                  <a:gd name="T20" fmla="*/ 183045 w 20010"/>
                  <a:gd name="T21" fmla="*/ 198373 h 15426"/>
                  <a:gd name="T22" fmla="*/ 99326 w 20010"/>
                  <a:gd name="T23" fmla="*/ 216280 h 15426"/>
                  <a:gd name="T24" fmla="*/ 199899 w 20010"/>
                  <a:gd name="T25" fmla="*/ 181600 h 15426"/>
                  <a:gd name="T26" fmla="*/ 276608 w 20010"/>
                  <a:gd name="T27" fmla="*/ 158158 h 15426"/>
                  <a:gd name="T28" fmla="*/ 241352 w 20010"/>
                  <a:gd name="T29" fmla="*/ 216280 h 15426"/>
                  <a:gd name="T30" fmla="*/ 300698 w 20010"/>
                  <a:gd name="T31" fmla="*/ 215166 h 15426"/>
                  <a:gd name="T32" fmla="*/ 294898 w 20010"/>
                  <a:gd name="T33" fmla="*/ 157459 h 15426"/>
                  <a:gd name="T34" fmla="*/ 377861 w 20010"/>
                  <a:gd name="T35" fmla="*/ 215166 h 15426"/>
                  <a:gd name="T36" fmla="*/ 300887 w 20010"/>
                  <a:gd name="T37" fmla="*/ 216280 h 15426"/>
                  <a:gd name="T38" fmla="*/ 21860 w 20010"/>
                  <a:gd name="T39" fmla="*/ 79939 h 15426"/>
                  <a:gd name="T40" fmla="*/ 91088 w 20010"/>
                  <a:gd name="T41" fmla="*/ 80543 h 15426"/>
                  <a:gd name="T42" fmla="*/ 50277 w 20010"/>
                  <a:gd name="T43" fmla="*/ 131506 h 15426"/>
                  <a:gd name="T44" fmla="*/ 109283 w 20010"/>
                  <a:gd name="T45" fmla="*/ 80373 h 15426"/>
                  <a:gd name="T46" fmla="*/ 181704 w 20010"/>
                  <a:gd name="T47" fmla="*/ 79599 h 15426"/>
                  <a:gd name="T48" fmla="*/ 182422 w 20010"/>
                  <a:gd name="T49" fmla="*/ 131506 h 15426"/>
                  <a:gd name="T50" fmla="*/ 199294 w 20010"/>
                  <a:gd name="T51" fmla="*/ 126576 h 15426"/>
                  <a:gd name="T52" fmla="*/ 233832 w 20010"/>
                  <a:gd name="T53" fmla="*/ 79599 h 15426"/>
                  <a:gd name="T54" fmla="*/ 273850 w 20010"/>
                  <a:gd name="T55" fmla="*/ 130731 h 15426"/>
                  <a:gd name="T56" fmla="*/ 199502 w 20010"/>
                  <a:gd name="T57" fmla="*/ 131506 h 15426"/>
                  <a:gd name="T58" fmla="*/ 289947 w 20010"/>
                  <a:gd name="T59" fmla="*/ 106761 h 15426"/>
                  <a:gd name="T60" fmla="*/ 321746 w 20010"/>
                  <a:gd name="T61" fmla="*/ 79599 h 15426"/>
                  <a:gd name="T62" fmla="*/ 364541 w 20010"/>
                  <a:gd name="T63" fmla="*/ 131506 h 15426"/>
                  <a:gd name="T64" fmla="*/ 25809 w 20010"/>
                  <a:gd name="T65" fmla="*/ 55458 h 15426"/>
                  <a:gd name="T66" fmla="*/ 98079 w 20010"/>
                  <a:gd name="T67" fmla="*/ 0 h 15426"/>
                  <a:gd name="T68" fmla="*/ 93317 w 20010"/>
                  <a:gd name="T69" fmla="*/ 54948 h 15426"/>
                  <a:gd name="T70" fmla="*/ 25601 w 20010"/>
                  <a:gd name="T71" fmla="*/ 56422 h 15426"/>
                  <a:gd name="T72" fmla="*/ 113062 w 20010"/>
                  <a:gd name="T73" fmla="*/ 28013 h 15426"/>
                  <a:gd name="T74" fmla="*/ 147978 w 20010"/>
                  <a:gd name="T75" fmla="*/ 0 h 15426"/>
                  <a:gd name="T76" fmla="*/ 181571 w 20010"/>
                  <a:gd name="T77" fmla="*/ 37287 h 15426"/>
                  <a:gd name="T78" fmla="*/ 111153 w 20010"/>
                  <a:gd name="T79" fmla="*/ 56422 h 15426"/>
                  <a:gd name="T80" fmla="*/ 197820 w 20010"/>
                  <a:gd name="T81" fmla="*/ 14450 h 15426"/>
                  <a:gd name="T82" fmla="*/ 261569 w 20010"/>
                  <a:gd name="T83" fmla="*/ 0 h 15426"/>
                  <a:gd name="T84" fmla="*/ 267010 w 20010"/>
                  <a:gd name="T85" fmla="*/ 56422 h 15426"/>
                  <a:gd name="T86" fmla="*/ 198255 w 20010"/>
                  <a:gd name="T87" fmla="*/ 42652 h 15426"/>
                  <a:gd name="T88" fmla="*/ 279386 w 20010"/>
                  <a:gd name="T89" fmla="*/ 0 h 15426"/>
                  <a:gd name="T90" fmla="*/ 343569 w 20010"/>
                  <a:gd name="T91" fmla="*/ 963 h 15426"/>
                  <a:gd name="T92" fmla="*/ 284922 w 20010"/>
                  <a:gd name="T93" fmla="*/ 55931 h 1542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0010" h="15426">
                    <a:moveTo>
                      <a:pt x="5494" y="15174"/>
                    </a:moveTo>
                    <a:lnTo>
                      <a:pt x="5242" y="14922"/>
                    </a:lnTo>
                    <a:lnTo>
                      <a:pt x="5242" y="14418"/>
                    </a:lnTo>
                    <a:lnTo>
                      <a:pt x="5242" y="13914"/>
                    </a:lnTo>
                    <a:lnTo>
                      <a:pt x="5998" y="13159"/>
                    </a:lnTo>
                    <a:lnTo>
                      <a:pt x="6754" y="12403"/>
                    </a:lnTo>
                    <a:lnTo>
                      <a:pt x="10106" y="12403"/>
                    </a:lnTo>
                    <a:lnTo>
                      <a:pt x="13459" y="12403"/>
                    </a:lnTo>
                    <a:lnTo>
                      <a:pt x="14215" y="13159"/>
                    </a:lnTo>
                    <a:lnTo>
                      <a:pt x="14970" y="13915"/>
                    </a:lnTo>
                    <a:lnTo>
                      <a:pt x="14970" y="14419"/>
                    </a:lnTo>
                    <a:lnTo>
                      <a:pt x="14970" y="14923"/>
                    </a:lnTo>
                    <a:lnTo>
                      <a:pt x="14718" y="15174"/>
                    </a:lnTo>
                    <a:lnTo>
                      <a:pt x="14466" y="15426"/>
                    </a:lnTo>
                    <a:lnTo>
                      <a:pt x="10106" y="15426"/>
                    </a:lnTo>
                    <a:lnTo>
                      <a:pt x="5746" y="15426"/>
                    </a:lnTo>
                    <a:lnTo>
                      <a:pt x="5494" y="15174"/>
                    </a:lnTo>
                    <a:close/>
                    <a:moveTo>
                      <a:pt x="10" y="11400"/>
                    </a:moveTo>
                    <a:cubicBezTo>
                      <a:pt x="24" y="11334"/>
                      <a:pt x="497" y="8374"/>
                      <a:pt x="497" y="8352"/>
                    </a:cubicBezTo>
                    <a:cubicBezTo>
                      <a:pt x="497" y="8343"/>
                      <a:pt x="1328" y="8336"/>
                      <a:pt x="2485" y="8336"/>
                    </a:cubicBezTo>
                    <a:cubicBezTo>
                      <a:pt x="4378" y="8336"/>
                      <a:pt x="4473" y="8338"/>
                      <a:pt x="4473" y="8369"/>
                    </a:cubicBezTo>
                    <a:cubicBezTo>
                      <a:pt x="4473" y="8387"/>
                      <a:pt x="4415" y="9080"/>
                      <a:pt x="4345" y="9909"/>
                    </a:cubicBezTo>
                    <a:cubicBezTo>
                      <a:pt x="4274" y="10738"/>
                      <a:pt x="4216" y="11424"/>
                      <a:pt x="4216" y="11434"/>
                    </a:cubicBezTo>
                    <a:cubicBezTo>
                      <a:pt x="4216" y="11444"/>
                      <a:pt x="3382" y="11450"/>
                      <a:pt x="2108" y="11450"/>
                    </a:cubicBezTo>
                    <a:lnTo>
                      <a:pt x="0" y="11450"/>
                    </a:lnTo>
                    <a:lnTo>
                      <a:pt x="10" y="11400"/>
                    </a:lnTo>
                    <a:close/>
                    <a:moveTo>
                      <a:pt x="5268" y="11327"/>
                    </a:moveTo>
                    <a:cubicBezTo>
                      <a:pt x="5286" y="11141"/>
                      <a:pt x="5480" y="8445"/>
                      <a:pt x="5480" y="8386"/>
                    </a:cubicBezTo>
                    <a:lnTo>
                      <a:pt x="5480" y="8336"/>
                    </a:lnTo>
                    <a:lnTo>
                      <a:pt x="7578" y="8336"/>
                    </a:lnTo>
                    <a:lnTo>
                      <a:pt x="9676" y="8336"/>
                    </a:lnTo>
                    <a:lnTo>
                      <a:pt x="9676" y="8945"/>
                    </a:lnTo>
                    <a:cubicBezTo>
                      <a:pt x="9676" y="9280"/>
                      <a:pt x="9681" y="9981"/>
                      <a:pt x="9688" y="10502"/>
                    </a:cubicBezTo>
                    <a:lnTo>
                      <a:pt x="9700" y="11450"/>
                    </a:lnTo>
                    <a:lnTo>
                      <a:pt x="7478" y="11450"/>
                    </a:lnTo>
                    <a:lnTo>
                      <a:pt x="5257" y="11450"/>
                    </a:lnTo>
                    <a:lnTo>
                      <a:pt x="5268" y="11327"/>
                    </a:lnTo>
                    <a:close/>
                    <a:moveTo>
                      <a:pt x="10603" y="11171"/>
                    </a:moveTo>
                    <a:cubicBezTo>
                      <a:pt x="10597" y="11017"/>
                      <a:pt x="10587" y="10317"/>
                      <a:pt x="10580" y="9614"/>
                    </a:cubicBezTo>
                    <a:lnTo>
                      <a:pt x="10568" y="8336"/>
                    </a:lnTo>
                    <a:lnTo>
                      <a:pt x="12604" y="8336"/>
                    </a:lnTo>
                    <a:cubicBezTo>
                      <a:pt x="14631" y="8336"/>
                      <a:pt x="14640" y="8336"/>
                      <a:pt x="14640" y="8373"/>
                    </a:cubicBezTo>
                    <a:cubicBezTo>
                      <a:pt x="14640" y="8420"/>
                      <a:pt x="14911" y="11290"/>
                      <a:pt x="14924" y="11382"/>
                    </a:cubicBezTo>
                    <a:lnTo>
                      <a:pt x="14934" y="11450"/>
                    </a:lnTo>
                    <a:lnTo>
                      <a:pt x="12774" y="11450"/>
                    </a:lnTo>
                    <a:lnTo>
                      <a:pt x="10614" y="11450"/>
                    </a:lnTo>
                    <a:lnTo>
                      <a:pt x="10603" y="11171"/>
                    </a:lnTo>
                    <a:close/>
                    <a:moveTo>
                      <a:pt x="15915" y="11391"/>
                    </a:moveTo>
                    <a:cubicBezTo>
                      <a:pt x="15909" y="11358"/>
                      <a:pt x="15843" y="10697"/>
                      <a:pt x="15767" y="9921"/>
                    </a:cubicBezTo>
                    <a:cubicBezTo>
                      <a:pt x="15692" y="9145"/>
                      <a:pt x="15625" y="8471"/>
                      <a:pt x="15619" y="8423"/>
                    </a:cubicBezTo>
                    <a:lnTo>
                      <a:pt x="15608" y="8336"/>
                    </a:lnTo>
                    <a:lnTo>
                      <a:pt x="17561" y="8336"/>
                    </a:lnTo>
                    <a:cubicBezTo>
                      <a:pt x="18635" y="8336"/>
                      <a:pt x="19514" y="8340"/>
                      <a:pt x="19514" y="8346"/>
                    </a:cubicBezTo>
                    <a:cubicBezTo>
                      <a:pt x="19514" y="8356"/>
                      <a:pt x="19982" y="11294"/>
                      <a:pt x="19999" y="11391"/>
                    </a:cubicBezTo>
                    <a:lnTo>
                      <a:pt x="20010" y="11450"/>
                    </a:lnTo>
                    <a:lnTo>
                      <a:pt x="17967" y="11450"/>
                    </a:lnTo>
                    <a:lnTo>
                      <a:pt x="15925" y="11450"/>
                    </a:lnTo>
                    <a:lnTo>
                      <a:pt x="15915" y="11391"/>
                    </a:lnTo>
                    <a:close/>
                    <a:moveTo>
                      <a:pt x="728" y="6930"/>
                    </a:moveTo>
                    <a:cubicBezTo>
                      <a:pt x="739" y="6881"/>
                      <a:pt x="1157" y="4254"/>
                      <a:pt x="1157" y="4232"/>
                    </a:cubicBezTo>
                    <a:cubicBezTo>
                      <a:pt x="1157" y="4220"/>
                      <a:pt x="1772" y="4214"/>
                      <a:pt x="2989" y="4214"/>
                    </a:cubicBezTo>
                    <a:lnTo>
                      <a:pt x="4821" y="4214"/>
                    </a:lnTo>
                    <a:lnTo>
                      <a:pt x="4821" y="4264"/>
                    </a:lnTo>
                    <a:cubicBezTo>
                      <a:pt x="4821" y="4292"/>
                      <a:pt x="4771" y="4894"/>
                      <a:pt x="4711" y="5602"/>
                    </a:cubicBezTo>
                    <a:cubicBezTo>
                      <a:pt x="4650" y="6310"/>
                      <a:pt x="4601" y="6905"/>
                      <a:pt x="4601" y="6925"/>
                    </a:cubicBezTo>
                    <a:cubicBezTo>
                      <a:pt x="4601" y="6962"/>
                      <a:pt x="4590" y="6962"/>
                      <a:pt x="2661" y="6962"/>
                    </a:cubicBezTo>
                    <a:cubicBezTo>
                      <a:pt x="822" y="6962"/>
                      <a:pt x="721" y="6960"/>
                      <a:pt x="728" y="6930"/>
                    </a:cubicBezTo>
                    <a:close/>
                    <a:moveTo>
                      <a:pt x="5590" y="6948"/>
                    </a:moveTo>
                    <a:cubicBezTo>
                      <a:pt x="5589" y="6905"/>
                      <a:pt x="5777" y="4289"/>
                      <a:pt x="5784" y="4255"/>
                    </a:cubicBezTo>
                    <a:lnTo>
                      <a:pt x="5793" y="4214"/>
                    </a:lnTo>
                    <a:lnTo>
                      <a:pt x="7705" y="4214"/>
                    </a:lnTo>
                    <a:lnTo>
                      <a:pt x="9617" y="4214"/>
                    </a:lnTo>
                    <a:lnTo>
                      <a:pt x="9628" y="4365"/>
                    </a:lnTo>
                    <a:cubicBezTo>
                      <a:pt x="9633" y="4448"/>
                      <a:pt x="9642" y="5067"/>
                      <a:pt x="9646" y="5739"/>
                    </a:cubicBezTo>
                    <a:lnTo>
                      <a:pt x="9655" y="6962"/>
                    </a:lnTo>
                    <a:lnTo>
                      <a:pt x="7623" y="6962"/>
                    </a:lnTo>
                    <a:cubicBezTo>
                      <a:pt x="6505" y="6962"/>
                      <a:pt x="5590" y="6956"/>
                      <a:pt x="5590" y="6948"/>
                    </a:cubicBezTo>
                    <a:close/>
                    <a:moveTo>
                      <a:pt x="10548" y="6701"/>
                    </a:moveTo>
                    <a:cubicBezTo>
                      <a:pt x="10542" y="6557"/>
                      <a:pt x="10532" y="5939"/>
                      <a:pt x="10526" y="5327"/>
                    </a:cubicBezTo>
                    <a:lnTo>
                      <a:pt x="10515" y="4214"/>
                    </a:lnTo>
                    <a:lnTo>
                      <a:pt x="12376" y="4214"/>
                    </a:lnTo>
                    <a:lnTo>
                      <a:pt x="14237" y="4214"/>
                    </a:lnTo>
                    <a:lnTo>
                      <a:pt x="14245" y="4255"/>
                    </a:lnTo>
                    <a:cubicBezTo>
                      <a:pt x="14256" y="4306"/>
                      <a:pt x="14495" y="6864"/>
                      <a:pt x="14494" y="6921"/>
                    </a:cubicBezTo>
                    <a:lnTo>
                      <a:pt x="14494" y="6962"/>
                    </a:lnTo>
                    <a:lnTo>
                      <a:pt x="12526" y="6962"/>
                    </a:lnTo>
                    <a:lnTo>
                      <a:pt x="10559" y="6962"/>
                    </a:lnTo>
                    <a:lnTo>
                      <a:pt x="10548" y="6701"/>
                    </a:lnTo>
                    <a:close/>
                    <a:moveTo>
                      <a:pt x="15475" y="6939"/>
                    </a:moveTo>
                    <a:cubicBezTo>
                      <a:pt x="15471" y="6926"/>
                      <a:pt x="15413" y="6347"/>
                      <a:pt x="15346" y="5652"/>
                    </a:cubicBezTo>
                    <a:cubicBezTo>
                      <a:pt x="15278" y="4957"/>
                      <a:pt x="15219" y="4349"/>
                      <a:pt x="15213" y="4301"/>
                    </a:cubicBezTo>
                    <a:lnTo>
                      <a:pt x="15203" y="4214"/>
                    </a:lnTo>
                    <a:lnTo>
                      <a:pt x="17029" y="4214"/>
                    </a:lnTo>
                    <a:cubicBezTo>
                      <a:pt x="18033" y="4214"/>
                      <a:pt x="18854" y="4218"/>
                      <a:pt x="18854" y="4223"/>
                    </a:cubicBezTo>
                    <a:cubicBezTo>
                      <a:pt x="18854" y="4241"/>
                      <a:pt x="19276" y="6879"/>
                      <a:pt x="19285" y="6921"/>
                    </a:cubicBezTo>
                    <a:lnTo>
                      <a:pt x="19294" y="6962"/>
                    </a:lnTo>
                    <a:lnTo>
                      <a:pt x="17388" y="6962"/>
                    </a:lnTo>
                    <a:cubicBezTo>
                      <a:pt x="15879" y="6962"/>
                      <a:pt x="15481" y="6957"/>
                      <a:pt x="15475" y="6939"/>
                    </a:cubicBezTo>
                    <a:close/>
                    <a:moveTo>
                      <a:pt x="1366" y="2936"/>
                    </a:moveTo>
                    <a:cubicBezTo>
                      <a:pt x="1377" y="2884"/>
                      <a:pt x="1835" y="24"/>
                      <a:pt x="1835" y="9"/>
                    </a:cubicBezTo>
                    <a:cubicBezTo>
                      <a:pt x="1835" y="4"/>
                      <a:pt x="2590" y="0"/>
                      <a:pt x="3513" y="0"/>
                    </a:cubicBezTo>
                    <a:lnTo>
                      <a:pt x="5191" y="0"/>
                    </a:lnTo>
                    <a:lnTo>
                      <a:pt x="5180" y="106"/>
                    </a:lnTo>
                    <a:cubicBezTo>
                      <a:pt x="5173" y="164"/>
                      <a:pt x="5119" y="800"/>
                      <a:pt x="5059" y="1521"/>
                    </a:cubicBezTo>
                    <a:cubicBezTo>
                      <a:pt x="4998" y="2241"/>
                      <a:pt x="4944" y="2866"/>
                      <a:pt x="4939" y="2909"/>
                    </a:cubicBezTo>
                    <a:lnTo>
                      <a:pt x="4929" y="2987"/>
                    </a:lnTo>
                    <a:lnTo>
                      <a:pt x="3142" y="2987"/>
                    </a:lnTo>
                    <a:lnTo>
                      <a:pt x="1355" y="2987"/>
                    </a:lnTo>
                    <a:lnTo>
                      <a:pt x="1366" y="2936"/>
                    </a:lnTo>
                    <a:close/>
                    <a:moveTo>
                      <a:pt x="5883" y="2925"/>
                    </a:moveTo>
                    <a:cubicBezTo>
                      <a:pt x="5883" y="2892"/>
                      <a:pt x="5929" y="2242"/>
                      <a:pt x="5984" y="1483"/>
                    </a:cubicBezTo>
                    <a:cubicBezTo>
                      <a:pt x="6040" y="723"/>
                      <a:pt x="6085" y="78"/>
                      <a:pt x="6085" y="51"/>
                    </a:cubicBezTo>
                    <a:lnTo>
                      <a:pt x="6085" y="0"/>
                    </a:lnTo>
                    <a:lnTo>
                      <a:pt x="7832" y="0"/>
                    </a:lnTo>
                    <a:lnTo>
                      <a:pt x="9580" y="0"/>
                    </a:lnTo>
                    <a:lnTo>
                      <a:pt x="9591" y="481"/>
                    </a:lnTo>
                    <a:cubicBezTo>
                      <a:pt x="9597" y="746"/>
                      <a:pt x="9605" y="1418"/>
                      <a:pt x="9610" y="1974"/>
                    </a:cubicBezTo>
                    <a:lnTo>
                      <a:pt x="9619" y="2987"/>
                    </a:lnTo>
                    <a:lnTo>
                      <a:pt x="7751" y="2987"/>
                    </a:lnTo>
                    <a:lnTo>
                      <a:pt x="5883" y="2987"/>
                    </a:lnTo>
                    <a:lnTo>
                      <a:pt x="5883" y="2925"/>
                    </a:lnTo>
                    <a:close/>
                    <a:moveTo>
                      <a:pt x="10493" y="2258"/>
                    </a:moveTo>
                    <a:cubicBezTo>
                      <a:pt x="10487" y="1858"/>
                      <a:pt x="10477" y="1186"/>
                      <a:pt x="10470" y="765"/>
                    </a:cubicBezTo>
                    <a:lnTo>
                      <a:pt x="10459" y="0"/>
                    </a:lnTo>
                    <a:lnTo>
                      <a:pt x="12151" y="0"/>
                    </a:lnTo>
                    <a:lnTo>
                      <a:pt x="13844" y="0"/>
                    </a:lnTo>
                    <a:lnTo>
                      <a:pt x="13978" y="1434"/>
                    </a:lnTo>
                    <a:cubicBezTo>
                      <a:pt x="14052" y="2222"/>
                      <a:pt x="14116" y="2894"/>
                      <a:pt x="14122" y="2927"/>
                    </a:cubicBezTo>
                    <a:lnTo>
                      <a:pt x="14132" y="2987"/>
                    </a:lnTo>
                    <a:lnTo>
                      <a:pt x="12318" y="2987"/>
                    </a:lnTo>
                    <a:lnTo>
                      <a:pt x="10505" y="2987"/>
                    </a:lnTo>
                    <a:lnTo>
                      <a:pt x="10493" y="2258"/>
                    </a:lnTo>
                    <a:close/>
                    <a:moveTo>
                      <a:pt x="15080" y="2961"/>
                    </a:moveTo>
                    <a:cubicBezTo>
                      <a:pt x="15080" y="2924"/>
                      <a:pt x="14808" y="149"/>
                      <a:pt x="14796" y="69"/>
                    </a:cubicBezTo>
                    <a:lnTo>
                      <a:pt x="14787" y="0"/>
                    </a:lnTo>
                    <a:lnTo>
                      <a:pt x="16480" y="0"/>
                    </a:lnTo>
                    <a:lnTo>
                      <a:pt x="18173" y="0"/>
                    </a:lnTo>
                    <a:lnTo>
                      <a:pt x="18184" y="51"/>
                    </a:lnTo>
                    <a:cubicBezTo>
                      <a:pt x="18194" y="99"/>
                      <a:pt x="18653" y="2965"/>
                      <a:pt x="18653" y="2979"/>
                    </a:cubicBezTo>
                    <a:cubicBezTo>
                      <a:pt x="18653" y="2983"/>
                      <a:pt x="17849" y="2987"/>
                      <a:pt x="16866" y="2987"/>
                    </a:cubicBezTo>
                    <a:cubicBezTo>
                      <a:pt x="15364" y="2987"/>
                      <a:pt x="15080" y="2983"/>
                      <a:pt x="15080" y="2961"/>
                    </a:cubicBezTo>
                    <a:close/>
                  </a:path>
                </a:pathLst>
              </a:custGeom>
              <a:solidFill>
                <a:srgbClr val="22572C"/>
              </a:solidFill>
              <a:ln w="0">
                <a:solidFill>
                  <a:srgbClr val="22572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63E89DD-89F8-61ED-ADEB-D2F2999C9D19}"/>
                </a:ext>
              </a:extLst>
            </p:cNvPr>
            <p:cNvGrpSpPr/>
            <p:nvPr/>
          </p:nvGrpSpPr>
          <p:grpSpPr>
            <a:xfrm>
              <a:off x="3567874" y="2718879"/>
              <a:ext cx="474663" cy="474663"/>
              <a:chOff x="2538452" y="2678134"/>
              <a:chExt cx="474663" cy="474663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5422D79-DD34-5807-0196-78AD013A4A0F}"/>
                  </a:ext>
                </a:extLst>
              </p:cNvPr>
              <p:cNvSpPr/>
              <p:nvPr/>
            </p:nvSpPr>
            <p:spPr>
              <a:xfrm>
                <a:off x="2538452" y="2678134"/>
                <a:ext cx="474663" cy="474663"/>
              </a:xfrm>
              <a:prstGeom prst="ellipse">
                <a:avLst/>
              </a:prstGeom>
              <a:solidFill>
                <a:srgbClr val="D8D8D8"/>
              </a:solidFill>
              <a:ln w="44450" cap="flat" cmpd="sng" algn="ctr">
                <a:solidFill>
                  <a:srgbClr val="FFFFFF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0A2E358D-1635-C3EF-279C-58739571EE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27536" y="2760331"/>
                <a:ext cx="296494" cy="310268"/>
              </a:xfrm>
              <a:custGeom>
                <a:avLst/>
                <a:gdLst>
                  <a:gd name="T0" fmla="*/ 396774 w 19922"/>
                  <a:gd name="T1" fmla="*/ 611899 h 19604"/>
                  <a:gd name="T2" fmla="*/ 355846 w 19922"/>
                  <a:gd name="T3" fmla="*/ 558397 h 19604"/>
                  <a:gd name="T4" fmla="*/ 343636 w 19922"/>
                  <a:gd name="T5" fmla="*/ 604488 h 19604"/>
                  <a:gd name="T6" fmla="*/ 302155 w 19922"/>
                  <a:gd name="T7" fmla="*/ 653419 h 19604"/>
                  <a:gd name="T8" fmla="*/ 302025 w 19922"/>
                  <a:gd name="T9" fmla="*/ 558328 h 19604"/>
                  <a:gd name="T10" fmla="*/ 280209 w 19922"/>
                  <a:gd name="T11" fmla="*/ 558882 h 19604"/>
                  <a:gd name="T12" fmla="*/ 225900 w 19922"/>
                  <a:gd name="T13" fmla="*/ 660761 h 19604"/>
                  <a:gd name="T14" fmla="*/ 189140 w 19922"/>
                  <a:gd name="T15" fmla="*/ 642511 h 19604"/>
                  <a:gd name="T16" fmla="*/ 231793 w 19922"/>
                  <a:gd name="T17" fmla="*/ 558882 h 19604"/>
                  <a:gd name="T18" fmla="*/ 18233 w 19922"/>
                  <a:gd name="T19" fmla="*/ 557877 h 19604"/>
                  <a:gd name="T20" fmla="*/ 6512 w 19922"/>
                  <a:gd name="T21" fmla="*/ 524322 h 19604"/>
                  <a:gd name="T22" fmla="*/ 29499 w 19922"/>
                  <a:gd name="T23" fmla="*/ 513171 h 19604"/>
                  <a:gd name="T24" fmla="*/ 31095 w 19922"/>
                  <a:gd name="T25" fmla="*/ 290609 h 19604"/>
                  <a:gd name="T26" fmla="*/ 32723 w 19922"/>
                  <a:gd name="T27" fmla="*/ 67769 h 19604"/>
                  <a:gd name="T28" fmla="*/ 13447 w 19922"/>
                  <a:gd name="T29" fmla="*/ 60809 h 19604"/>
                  <a:gd name="T30" fmla="*/ 22694 w 19922"/>
                  <a:gd name="T31" fmla="*/ 23305 h 19604"/>
                  <a:gd name="T32" fmla="*/ 305736 w 19922"/>
                  <a:gd name="T33" fmla="*/ 22336 h 19604"/>
                  <a:gd name="T34" fmla="*/ 327454 w 19922"/>
                  <a:gd name="T35" fmla="*/ 0 h 19604"/>
                  <a:gd name="T36" fmla="*/ 348813 w 19922"/>
                  <a:gd name="T37" fmla="*/ 22821 h 19604"/>
                  <a:gd name="T38" fmla="*/ 641167 w 19922"/>
                  <a:gd name="T39" fmla="*/ 30751 h 19604"/>
                  <a:gd name="T40" fmla="*/ 627850 w 19922"/>
                  <a:gd name="T41" fmla="*/ 67769 h 19604"/>
                  <a:gd name="T42" fmla="*/ 624822 w 19922"/>
                  <a:gd name="T43" fmla="*/ 115904 h 19604"/>
                  <a:gd name="T44" fmla="*/ 622771 w 19922"/>
                  <a:gd name="T45" fmla="*/ 446994 h 19604"/>
                  <a:gd name="T46" fmla="*/ 627297 w 19922"/>
                  <a:gd name="T47" fmla="*/ 514695 h 19604"/>
                  <a:gd name="T48" fmla="*/ 631855 w 19922"/>
                  <a:gd name="T49" fmla="*/ 555142 h 19604"/>
                  <a:gd name="T50" fmla="*/ 522031 w 19922"/>
                  <a:gd name="T51" fmla="*/ 558362 h 19604"/>
                  <a:gd name="T52" fmla="*/ 437376 w 19922"/>
                  <a:gd name="T53" fmla="*/ 596489 h 19604"/>
                  <a:gd name="T54" fmla="*/ 438808 w 19922"/>
                  <a:gd name="T55" fmla="*/ 675478 h 19604"/>
                  <a:gd name="T56" fmla="*/ 581518 w 19922"/>
                  <a:gd name="T57" fmla="*/ 302798 h 19604"/>
                  <a:gd name="T58" fmla="*/ 583146 w 19922"/>
                  <a:gd name="T59" fmla="*/ 67769 h 19604"/>
                  <a:gd name="T60" fmla="*/ 74985 w 19922"/>
                  <a:gd name="T61" fmla="*/ 67769 h 19604"/>
                  <a:gd name="T62" fmla="*/ 73390 w 19922"/>
                  <a:gd name="T63" fmla="*/ 259823 h 19604"/>
                  <a:gd name="T64" fmla="*/ 71729 w 19922"/>
                  <a:gd name="T65" fmla="*/ 513413 h 19604"/>
                  <a:gd name="T66" fmla="*/ 579922 w 19922"/>
                  <a:gd name="T67" fmla="*/ 513413 h 19604"/>
                  <a:gd name="T68" fmla="*/ 168497 w 19922"/>
                  <a:gd name="T69" fmla="*/ 400557 h 19604"/>
                  <a:gd name="T70" fmla="*/ 213494 w 19922"/>
                  <a:gd name="T71" fmla="*/ 324788 h 19604"/>
                  <a:gd name="T72" fmla="*/ 258525 w 19922"/>
                  <a:gd name="T73" fmla="*/ 400557 h 19604"/>
                  <a:gd name="T74" fmla="*/ 213494 w 19922"/>
                  <a:gd name="T75" fmla="*/ 476291 h 19604"/>
                  <a:gd name="T76" fmla="*/ 168497 w 19922"/>
                  <a:gd name="T77" fmla="*/ 400557 h 19604"/>
                  <a:gd name="T78" fmla="*/ 280600 w 19922"/>
                  <a:gd name="T79" fmla="*/ 264221 h 19604"/>
                  <a:gd name="T80" fmla="*/ 370628 w 19922"/>
                  <a:gd name="T81" fmla="*/ 264221 h 19604"/>
                  <a:gd name="T82" fmla="*/ 370628 w 19922"/>
                  <a:gd name="T83" fmla="*/ 476291 h 19604"/>
                  <a:gd name="T84" fmla="*/ 280600 w 19922"/>
                  <a:gd name="T85" fmla="*/ 476291 h 19604"/>
                  <a:gd name="T86" fmla="*/ 392704 w 19922"/>
                  <a:gd name="T87" fmla="*/ 318451 h 19604"/>
                  <a:gd name="T88" fmla="*/ 437734 w 19922"/>
                  <a:gd name="T89" fmla="*/ 160611 h 19604"/>
                  <a:gd name="T90" fmla="*/ 482764 w 19922"/>
                  <a:gd name="T91" fmla="*/ 318451 h 19604"/>
                  <a:gd name="T92" fmla="*/ 437734 w 19922"/>
                  <a:gd name="T93" fmla="*/ 476291 h 19604"/>
                  <a:gd name="T94" fmla="*/ 392704 w 19922"/>
                  <a:gd name="T95" fmla="*/ 318451 h 196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9922" h="19604">
                    <a:moveTo>
                      <a:pt x="13477" y="19506"/>
                    </a:moveTo>
                    <a:cubicBezTo>
                      <a:pt x="13240" y="19453"/>
                      <a:pt x="13161" y="19339"/>
                      <a:pt x="12186" y="17670"/>
                    </a:cubicBezTo>
                    <a:lnTo>
                      <a:pt x="11285" y="16125"/>
                    </a:lnTo>
                    <a:lnTo>
                      <a:pt x="10929" y="16125"/>
                    </a:lnTo>
                    <a:lnTo>
                      <a:pt x="10574" y="16124"/>
                    </a:lnTo>
                    <a:lnTo>
                      <a:pt x="10554" y="17456"/>
                    </a:lnTo>
                    <a:cubicBezTo>
                      <a:pt x="10535" y="18716"/>
                      <a:pt x="10531" y="18795"/>
                      <a:pt x="10475" y="18924"/>
                    </a:cubicBezTo>
                    <a:cubicBezTo>
                      <a:pt x="10245" y="19460"/>
                      <a:pt x="9473" y="19424"/>
                      <a:pt x="9280" y="18869"/>
                    </a:cubicBezTo>
                    <a:cubicBezTo>
                      <a:pt x="9251" y="18785"/>
                      <a:pt x="9246" y="18489"/>
                      <a:pt x="9259" y="17443"/>
                    </a:cubicBezTo>
                    <a:lnTo>
                      <a:pt x="9276" y="16123"/>
                    </a:lnTo>
                    <a:lnTo>
                      <a:pt x="8941" y="16131"/>
                    </a:lnTo>
                    <a:lnTo>
                      <a:pt x="8606" y="16139"/>
                    </a:lnTo>
                    <a:lnTo>
                      <a:pt x="7808" y="17564"/>
                    </a:lnTo>
                    <a:cubicBezTo>
                      <a:pt x="7369" y="18348"/>
                      <a:pt x="6978" y="19030"/>
                      <a:pt x="6938" y="19081"/>
                    </a:cubicBezTo>
                    <a:cubicBezTo>
                      <a:pt x="6758" y="19309"/>
                      <a:pt x="6385" y="19372"/>
                      <a:pt x="6125" y="19219"/>
                    </a:cubicBezTo>
                    <a:cubicBezTo>
                      <a:pt x="5894" y="19084"/>
                      <a:pt x="5765" y="18813"/>
                      <a:pt x="5809" y="18554"/>
                    </a:cubicBezTo>
                    <a:cubicBezTo>
                      <a:pt x="5820" y="18488"/>
                      <a:pt x="6084" y="17986"/>
                      <a:pt x="6473" y="17291"/>
                    </a:cubicBezTo>
                    <a:lnTo>
                      <a:pt x="7119" y="16139"/>
                    </a:lnTo>
                    <a:lnTo>
                      <a:pt x="3839" y="16124"/>
                    </a:lnTo>
                    <a:lnTo>
                      <a:pt x="560" y="16110"/>
                    </a:lnTo>
                    <a:lnTo>
                      <a:pt x="447" y="16050"/>
                    </a:lnTo>
                    <a:cubicBezTo>
                      <a:pt x="110" y="15868"/>
                      <a:pt x="0" y="15463"/>
                      <a:pt x="200" y="15141"/>
                    </a:cubicBezTo>
                    <a:cubicBezTo>
                      <a:pt x="312" y="14959"/>
                      <a:pt x="494" y="14852"/>
                      <a:pt x="725" y="14834"/>
                    </a:cubicBezTo>
                    <a:lnTo>
                      <a:pt x="906" y="14819"/>
                    </a:lnTo>
                    <a:lnTo>
                      <a:pt x="924" y="13136"/>
                    </a:lnTo>
                    <a:cubicBezTo>
                      <a:pt x="933" y="12211"/>
                      <a:pt x="947" y="10076"/>
                      <a:pt x="955" y="8392"/>
                    </a:cubicBezTo>
                    <a:cubicBezTo>
                      <a:pt x="963" y="6707"/>
                      <a:pt x="977" y="4571"/>
                      <a:pt x="987" y="3643"/>
                    </a:cubicBezTo>
                    <a:lnTo>
                      <a:pt x="1005" y="1957"/>
                    </a:lnTo>
                    <a:lnTo>
                      <a:pt x="881" y="1957"/>
                    </a:lnTo>
                    <a:cubicBezTo>
                      <a:pt x="739" y="1956"/>
                      <a:pt x="506" y="1856"/>
                      <a:pt x="413" y="1756"/>
                    </a:cubicBezTo>
                    <a:cubicBezTo>
                      <a:pt x="137" y="1455"/>
                      <a:pt x="207" y="976"/>
                      <a:pt x="559" y="758"/>
                    </a:cubicBezTo>
                    <a:lnTo>
                      <a:pt x="697" y="673"/>
                    </a:lnTo>
                    <a:lnTo>
                      <a:pt x="5043" y="659"/>
                    </a:lnTo>
                    <a:lnTo>
                      <a:pt x="9390" y="645"/>
                    </a:lnTo>
                    <a:lnTo>
                      <a:pt x="9426" y="505"/>
                    </a:lnTo>
                    <a:cubicBezTo>
                      <a:pt x="9505" y="192"/>
                      <a:pt x="9746" y="0"/>
                      <a:pt x="10057" y="0"/>
                    </a:cubicBezTo>
                    <a:cubicBezTo>
                      <a:pt x="10375" y="0"/>
                      <a:pt x="10648" y="229"/>
                      <a:pt x="10694" y="532"/>
                    </a:cubicBezTo>
                    <a:lnTo>
                      <a:pt x="10713" y="659"/>
                    </a:lnTo>
                    <a:lnTo>
                      <a:pt x="15008" y="659"/>
                    </a:lnTo>
                    <a:cubicBezTo>
                      <a:pt x="19868" y="659"/>
                      <a:pt x="19469" y="639"/>
                      <a:pt x="19692" y="888"/>
                    </a:cubicBezTo>
                    <a:cubicBezTo>
                      <a:pt x="19904" y="1123"/>
                      <a:pt x="19922" y="1443"/>
                      <a:pt x="19738" y="1698"/>
                    </a:cubicBezTo>
                    <a:cubicBezTo>
                      <a:pt x="19650" y="1819"/>
                      <a:pt x="19408" y="1957"/>
                      <a:pt x="19283" y="1957"/>
                    </a:cubicBezTo>
                    <a:lnTo>
                      <a:pt x="19208" y="1957"/>
                    </a:lnTo>
                    <a:lnTo>
                      <a:pt x="19190" y="3347"/>
                    </a:lnTo>
                    <a:cubicBezTo>
                      <a:pt x="19181" y="4111"/>
                      <a:pt x="19167" y="6147"/>
                      <a:pt x="19159" y="7869"/>
                    </a:cubicBezTo>
                    <a:cubicBezTo>
                      <a:pt x="19151" y="9592"/>
                      <a:pt x="19136" y="11860"/>
                      <a:pt x="19127" y="12908"/>
                    </a:cubicBezTo>
                    <a:lnTo>
                      <a:pt x="19109" y="14814"/>
                    </a:lnTo>
                    <a:lnTo>
                      <a:pt x="19266" y="14863"/>
                    </a:lnTo>
                    <a:cubicBezTo>
                      <a:pt x="19475" y="14929"/>
                      <a:pt x="19663" y="15130"/>
                      <a:pt x="19707" y="15336"/>
                    </a:cubicBezTo>
                    <a:cubicBezTo>
                      <a:pt x="19766" y="15614"/>
                      <a:pt x="19647" y="15890"/>
                      <a:pt x="19406" y="16031"/>
                    </a:cubicBezTo>
                    <a:lnTo>
                      <a:pt x="19272" y="16110"/>
                    </a:lnTo>
                    <a:lnTo>
                      <a:pt x="16033" y="16124"/>
                    </a:lnTo>
                    <a:lnTo>
                      <a:pt x="12795" y="16139"/>
                    </a:lnTo>
                    <a:lnTo>
                      <a:pt x="13433" y="17225"/>
                    </a:lnTo>
                    <a:cubicBezTo>
                      <a:pt x="14278" y="18665"/>
                      <a:pt x="14290" y="18688"/>
                      <a:pt x="14290" y="18874"/>
                    </a:cubicBezTo>
                    <a:cubicBezTo>
                      <a:pt x="14290" y="19308"/>
                      <a:pt x="13909" y="19604"/>
                      <a:pt x="13477" y="19506"/>
                    </a:cubicBezTo>
                    <a:close/>
                    <a:moveTo>
                      <a:pt x="17829" y="13352"/>
                    </a:moveTo>
                    <a:cubicBezTo>
                      <a:pt x="17838" y="12541"/>
                      <a:pt x="17852" y="10467"/>
                      <a:pt x="17860" y="8744"/>
                    </a:cubicBezTo>
                    <a:cubicBezTo>
                      <a:pt x="17868" y="7021"/>
                      <a:pt x="17883" y="4789"/>
                      <a:pt x="17893" y="3784"/>
                    </a:cubicBezTo>
                    <a:lnTo>
                      <a:pt x="17910" y="1957"/>
                    </a:lnTo>
                    <a:lnTo>
                      <a:pt x="10106" y="1957"/>
                    </a:lnTo>
                    <a:lnTo>
                      <a:pt x="2303" y="1957"/>
                    </a:lnTo>
                    <a:lnTo>
                      <a:pt x="2285" y="3121"/>
                    </a:lnTo>
                    <a:cubicBezTo>
                      <a:pt x="2276" y="3761"/>
                      <a:pt x="2262" y="5733"/>
                      <a:pt x="2254" y="7503"/>
                    </a:cubicBezTo>
                    <a:cubicBezTo>
                      <a:pt x="2246" y="9272"/>
                      <a:pt x="2231" y="11644"/>
                      <a:pt x="2221" y="12773"/>
                    </a:cubicBezTo>
                    <a:lnTo>
                      <a:pt x="2203" y="14826"/>
                    </a:lnTo>
                    <a:lnTo>
                      <a:pt x="10007" y="14826"/>
                    </a:lnTo>
                    <a:lnTo>
                      <a:pt x="17811" y="14826"/>
                    </a:lnTo>
                    <a:lnTo>
                      <a:pt x="17829" y="13352"/>
                    </a:lnTo>
                    <a:close/>
                    <a:moveTo>
                      <a:pt x="5175" y="11567"/>
                    </a:moveTo>
                    <a:lnTo>
                      <a:pt x="5175" y="9379"/>
                    </a:lnTo>
                    <a:lnTo>
                      <a:pt x="6557" y="9379"/>
                    </a:lnTo>
                    <a:lnTo>
                      <a:pt x="7940" y="9379"/>
                    </a:lnTo>
                    <a:lnTo>
                      <a:pt x="7940" y="11567"/>
                    </a:lnTo>
                    <a:lnTo>
                      <a:pt x="7940" y="13754"/>
                    </a:lnTo>
                    <a:lnTo>
                      <a:pt x="6557" y="13754"/>
                    </a:lnTo>
                    <a:lnTo>
                      <a:pt x="5175" y="13754"/>
                    </a:lnTo>
                    <a:lnTo>
                      <a:pt x="5175" y="11567"/>
                    </a:lnTo>
                    <a:close/>
                    <a:moveTo>
                      <a:pt x="8618" y="10692"/>
                    </a:moveTo>
                    <a:lnTo>
                      <a:pt x="8618" y="7630"/>
                    </a:lnTo>
                    <a:lnTo>
                      <a:pt x="10001" y="7630"/>
                    </a:lnTo>
                    <a:lnTo>
                      <a:pt x="11383" y="7630"/>
                    </a:lnTo>
                    <a:lnTo>
                      <a:pt x="11383" y="10692"/>
                    </a:lnTo>
                    <a:lnTo>
                      <a:pt x="11383" y="13754"/>
                    </a:lnTo>
                    <a:lnTo>
                      <a:pt x="10001" y="13754"/>
                    </a:lnTo>
                    <a:lnTo>
                      <a:pt x="8618" y="13754"/>
                    </a:lnTo>
                    <a:lnTo>
                      <a:pt x="8618" y="10692"/>
                    </a:lnTo>
                    <a:close/>
                    <a:moveTo>
                      <a:pt x="12061" y="9196"/>
                    </a:moveTo>
                    <a:lnTo>
                      <a:pt x="12061" y="4638"/>
                    </a:lnTo>
                    <a:lnTo>
                      <a:pt x="13444" y="4638"/>
                    </a:lnTo>
                    <a:lnTo>
                      <a:pt x="14827" y="4638"/>
                    </a:lnTo>
                    <a:lnTo>
                      <a:pt x="14827" y="9196"/>
                    </a:lnTo>
                    <a:lnTo>
                      <a:pt x="14827" y="13754"/>
                    </a:lnTo>
                    <a:lnTo>
                      <a:pt x="13444" y="13754"/>
                    </a:lnTo>
                    <a:lnTo>
                      <a:pt x="12061" y="13754"/>
                    </a:lnTo>
                    <a:lnTo>
                      <a:pt x="12061" y="9196"/>
                    </a:lnTo>
                    <a:close/>
                  </a:path>
                </a:pathLst>
              </a:custGeom>
              <a:solidFill>
                <a:srgbClr val="22572C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6FE49FC-DB3C-1725-479B-E20ACBC6B5CD}"/>
                </a:ext>
              </a:extLst>
            </p:cNvPr>
            <p:cNvGrpSpPr/>
            <p:nvPr/>
          </p:nvGrpSpPr>
          <p:grpSpPr>
            <a:xfrm>
              <a:off x="6371064" y="2718879"/>
              <a:ext cx="474663" cy="474663"/>
              <a:chOff x="6371064" y="2678134"/>
              <a:chExt cx="474663" cy="47466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E35015-6AC2-CAA5-F1FD-B551F5F5188B}"/>
                  </a:ext>
                </a:extLst>
              </p:cNvPr>
              <p:cNvSpPr/>
              <p:nvPr/>
            </p:nvSpPr>
            <p:spPr>
              <a:xfrm>
                <a:off x="6371064" y="2678134"/>
                <a:ext cx="474663" cy="474663"/>
              </a:xfrm>
              <a:prstGeom prst="ellipse">
                <a:avLst/>
              </a:prstGeom>
              <a:solidFill>
                <a:srgbClr val="D8D8D8"/>
              </a:solidFill>
              <a:ln w="44450" cap="flat" cmpd="sng" algn="ctr">
                <a:solidFill>
                  <a:srgbClr val="FFFFFF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7" name="Freeform 130">
                <a:extLst>
                  <a:ext uri="{FF2B5EF4-FFF2-40B4-BE49-F238E27FC236}">
                    <a16:creationId xmlns:a16="http://schemas.microsoft.com/office/drawing/2014/main" id="{008C9886-E2CB-293C-C717-681387D44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0097" y="2760331"/>
                <a:ext cx="336595" cy="310138"/>
              </a:xfrm>
              <a:custGeom>
                <a:avLst/>
                <a:gdLst>
                  <a:gd name="T0" fmla="*/ 119390 w 18215"/>
                  <a:gd name="T1" fmla="*/ 509396 h 16797"/>
                  <a:gd name="T2" fmla="*/ 118073 w 18215"/>
                  <a:gd name="T3" fmla="*/ 342563 h 16797"/>
                  <a:gd name="T4" fmla="*/ 114441 w 18215"/>
                  <a:gd name="T5" fmla="*/ 335461 h 16797"/>
                  <a:gd name="T6" fmla="*/ 58877 w 18215"/>
                  <a:gd name="T7" fmla="*/ 332747 h 16797"/>
                  <a:gd name="T8" fmla="*/ 639 w 18215"/>
                  <a:gd name="T9" fmla="*/ 328717 h 16797"/>
                  <a:gd name="T10" fmla="*/ 300651 w 18215"/>
                  <a:gd name="T11" fmla="*/ 56741 h 16797"/>
                  <a:gd name="T12" fmla="*/ 359888 w 18215"/>
                  <a:gd name="T13" fmla="*/ 7861 h 16797"/>
                  <a:gd name="T14" fmla="*/ 448622 w 18215"/>
                  <a:gd name="T15" fmla="*/ 79805 h 16797"/>
                  <a:gd name="T16" fmla="*/ 517239 w 18215"/>
                  <a:gd name="T17" fmla="*/ 137345 h 16797"/>
                  <a:gd name="T18" fmla="*/ 518636 w 18215"/>
                  <a:gd name="T19" fmla="*/ 85032 h 16797"/>
                  <a:gd name="T20" fmla="*/ 518636 w 18215"/>
                  <a:gd name="T21" fmla="*/ 32640 h 16797"/>
                  <a:gd name="T22" fmla="*/ 514085 w 18215"/>
                  <a:gd name="T23" fmla="*/ 32640 h 16797"/>
                  <a:gd name="T24" fmla="*/ 505623 w 18215"/>
                  <a:gd name="T25" fmla="*/ 31004 h 16797"/>
                  <a:gd name="T26" fmla="*/ 501711 w 18215"/>
                  <a:gd name="T27" fmla="*/ 29368 h 16797"/>
                  <a:gd name="T28" fmla="*/ 501711 w 18215"/>
                  <a:gd name="T29" fmla="*/ 14684 h 16797"/>
                  <a:gd name="T30" fmla="*/ 501711 w 18215"/>
                  <a:gd name="T31" fmla="*/ 0 h 16797"/>
                  <a:gd name="T32" fmla="*/ 555519 w 18215"/>
                  <a:gd name="T33" fmla="*/ 0 h 16797"/>
                  <a:gd name="T34" fmla="*/ 615234 w 18215"/>
                  <a:gd name="T35" fmla="*/ 718 h 16797"/>
                  <a:gd name="T36" fmla="*/ 621141 w 18215"/>
                  <a:gd name="T37" fmla="*/ 1436 h 16797"/>
                  <a:gd name="T38" fmla="*/ 621141 w 18215"/>
                  <a:gd name="T39" fmla="*/ 12450 h 16797"/>
                  <a:gd name="T40" fmla="*/ 620064 w 18215"/>
                  <a:gd name="T41" fmla="*/ 26336 h 16797"/>
                  <a:gd name="T42" fmla="*/ 606213 w 18215"/>
                  <a:gd name="T43" fmla="*/ 33678 h 16797"/>
                  <a:gd name="T44" fmla="*/ 599746 w 18215"/>
                  <a:gd name="T45" fmla="*/ 35074 h 16797"/>
                  <a:gd name="T46" fmla="*/ 599746 w 18215"/>
                  <a:gd name="T47" fmla="*/ 125334 h 16797"/>
                  <a:gd name="T48" fmla="*/ 599786 w 18215"/>
                  <a:gd name="T49" fmla="*/ 215633 h 16797"/>
                  <a:gd name="T50" fmla="*/ 611841 w 18215"/>
                  <a:gd name="T51" fmla="*/ 226327 h 16797"/>
                  <a:gd name="T52" fmla="*/ 662774 w 18215"/>
                  <a:gd name="T53" fmla="*/ 272056 h 16797"/>
                  <a:gd name="T54" fmla="*/ 716063 w 18215"/>
                  <a:gd name="T55" fmla="*/ 331470 h 16797"/>
                  <a:gd name="T56" fmla="*/ 658184 w 18215"/>
                  <a:gd name="T57" fmla="*/ 332867 h 16797"/>
                  <a:gd name="T58" fmla="*/ 605694 w 18215"/>
                  <a:gd name="T59" fmla="*/ 333625 h 16797"/>
                  <a:gd name="T60" fmla="*/ 604975 w 18215"/>
                  <a:gd name="T61" fmla="*/ 403016 h 16797"/>
                  <a:gd name="T62" fmla="*/ 601343 w 18215"/>
                  <a:gd name="T63" fmla="*/ 661744 h 16797"/>
                  <a:gd name="T64" fmla="*/ 597710 w 18215"/>
                  <a:gd name="T65" fmla="*/ 668368 h 16797"/>
                  <a:gd name="T66" fmla="*/ 357373 w 18215"/>
                  <a:gd name="T67" fmla="*/ 669684 h 16797"/>
                  <a:gd name="T68" fmla="*/ 120069 w 18215"/>
                  <a:gd name="T69" fmla="*/ 670243 h 16797"/>
                  <a:gd name="T70" fmla="*/ 119390 w 18215"/>
                  <a:gd name="T71" fmla="*/ 509396 h 167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215" h="16797">
                    <a:moveTo>
                      <a:pt x="2991" y="12766"/>
                    </a:moveTo>
                    <a:cubicBezTo>
                      <a:pt x="2982" y="10549"/>
                      <a:pt x="2967" y="8667"/>
                      <a:pt x="2958" y="8585"/>
                    </a:cubicBezTo>
                    <a:cubicBezTo>
                      <a:pt x="2943" y="8457"/>
                      <a:pt x="2929" y="8431"/>
                      <a:pt x="2867" y="8407"/>
                    </a:cubicBezTo>
                    <a:cubicBezTo>
                      <a:pt x="2826" y="8391"/>
                      <a:pt x="2200" y="8361"/>
                      <a:pt x="1475" y="8339"/>
                    </a:cubicBezTo>
                    <a:cubicBezTo>
                      <a:pt x="185" y="8300"/>
                      <a:pt x="0" y="8287"/>
                      <a:pt x="16" y="8238"/>
                    </a:cubicBezTo>
                    <a:cubicBezTo>
                      <a:pt x="53" y="8131"/>
                      <a:pt x="4651" y="3961"/>
                      <a:pt x="7532" y="1422"/>
                    </a:cubicBezTo>
                    <a:cubicBezTo>
                      <a:pt x="8722" y="373"/>
                      <a:pt x="8935" y="197"/>
                      <a:pt x="9016" y="197"/>
                    </a:cubicBezTo>
                    <a:cubicBezTo>
                      <a:pt x="9158" y="197"/>
                      <a:pt x="9351" y="354"/>
                      <a:pt x="11239" y="2000"/>
                    </a:cubicBezTo>
                    <a:cubicBezTo>
                      <a:pt x="12601" y="3188"/>
                      <a:pt x="12902" y="3441"/>
                      <a:pt x="12958" y="3442"/>
                    </a:cubicBezTo>
                    <a:cubicBezTo>
                      <a:pt x="12985" y="3443"/>
                      <a:pt x="12993" y="3162"/>
                      <a:pt x="12993" y="2131"/>
                    </a:cubicBezTo>
                    <a:lnTo>
                      <a:pt x="12993" y="818"/>
                    </a:lnTo>
                    <a:lnTo>
                      <a:pt x="12879" y="818"/>
                    </a:lnTo>
                    <a:cubicBezTo>
                      <a:pt x="12816" y="818"/>
                      <a:pt x="12721" y="800"/>
                      <a:pt x="12667" y="777"/>
                    </a:cubicBezTo>
                    <a:lnTo>
                      <a:pt x="12569" y="736"/>
                    </a:lnTo>
                    <a:lnTo>
                      <a:pt x="12569" y="368"/>
                    </a:lnTo>
                    <a:lnTo>
                      <a:pt x="12569" y="0"/>
                    </a:lnTo>
                    <a:lnTo>
                      <a:pt x="13917" y="0"/>
                    </a:lnTo>
                    <a:cubicBezTo>
                      <a:pt x="14658" y="0"/>
                      <a:pt x="15331" y="8"/>
                      <a:pt x="15413" y="18"/>
                    </a:cubicBezTo>
                    <a:lnTo>
                      <a:pt x="15561" y="36"/>
                    </a:lnTo>
                    <a:lnTo>
                      <a:pt x="15561" y="312"/>
                    </a:lnTo>
                    <a:cubicBezTo>
                      <a:pt x="15561" y="464"/>
                      <a:pt x="15549" y="621"/>
                      <a:pt x="15534" y="660"/>
                    </a:cubicBezTo>
                    <a:cubicBezTo>
                      <a:pt x="15501" y="745"/>
                      <a:pt x="15404" y="797"/>
                      <a:pt x="15187" y="844"/>
                    </a:cubicBezTo>
                    <a:lnTo>
                      <a:pt x="15025" y="879"/>
                    </a:lnTo>
                    <a:lnTo>
                      <a:pt x="15025" y="3141"/>
                    </a:lnTo>
                    <a:lnTo>
                      <a:pt x="15026" y="5404"/>
                    </a:lnTo>
                    <a:lnTo>
                      <a:pt x="15328" y="5672"/>
                    </a:lnTo>
                    <a:cubicBezTo>
                      <a:pt x="15494" y="5820"/>
                      <a:pt x="16068" y="6335"/>
                      <a:pt x="16604" y="6818"/>
                    </a:cubicBezTo>
                    <a:cubicBezTo>
                      <a:pt x="18181" y="8237"/>
                      <a:pt x="18215" y="8274"/>
                      <a:pt x="17939" y="8307"/>
                    </a:cubicBezTo>
                    <a:cubicBezTo>
                      <a:pt x="17865" y="8316"/>
                      <a:pt x="17213" y="8332"/>
                      <a:pt x="16489" y="8342"/>
                    </a:cubicBezTo>
                    <a:lnTo>
                      <a:pt x="15174" y="8361"/>
                    </a:lnTo>
                    <a:lnTo>
                      <a:pt x="15156" y="10100"/>
                    </a:lnTo>
                    <a:cubicBezTo>
                      <a:pt x="15113" y="14038"/>
                      <a:pt x="15079" y="16448"/>
                      <a:pt x="15065" y="16584"/>
                    </a:cubicBezTo>
                    <a:cubicBezTo>
                      <a:pt x="15052" y="16713"/>
                      <a:pt x="15041" y="16732"/>
                      <a:pt x="14974" y="16750"/>
                    </a:cubicBezTo>
                    <a:cubicBezTo>
                      <a:pt x="14932" y="16761"/>
                      <a:pt x="12223" y="16776"/>
                      <a:pt x="8953" y="16783"/>
                    </a:cubicBezTo>
                    <a:lnTo>
                      <a:pt x="3008" y="16797"/>
                    </a:lnTo>
                    <a:lnTo>
                      <a:pt x="2991" y="12766"/>
                    </a:lnTo>
                    <a:close/>
                  </a:path>
                </a:pathLst>
              </a:custGeom>
              <a:solidFill>
                <a:srgbClr val="22572C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855EEB9-CAE8-E3CA-323E-94D0CEFE9C37}"/>
                </a:ext>
              </a:extLst>
            </p:cNvPr>
            <p:cNvGrpSpPr/>
            <p:nvPr/>
          </p:nvGrpSpPr>
          <p:grpSpPr>
            <a:xfrm>
              <a:off x="4860507" y="2718879"/>
              <a:ext cx="474663" cy="474662"/>
              <a:chOff x="5228571" y="2707035"/>
              <a:chExt cx="474663" cy="47466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2A363BE-F3FB-5644-EF63-87D3788E255F}"/>
                  </a:ext>
                </a:extLst>
              </p:cNvPr>
              <p:cNvSpPr/>
              <p:nvPr/>
            </p:nvSpPr>
            <p:spPr>
              <a:xfrm>
                <a:off x="5228571" y="2707035"/>
                <a:ext cx="474663" cy="474662"/>
              </a:xfrm>
              <a:prstGeom prst="ellipse">
                <a:avLst/>
              </a:prstGeom>
              <a:solidFill>
                <a:srgbClr val="D8D8D8"/>
              </a:solidFill>
              <a:ln w="44450" cap="flat" cmpd="sng" algn="ctr">
                <a:solidFill>
                  <a:srgbClr val="FFFFFF">
                    <a:lumMod val="75000"/>
                    <a:lumOff val="25000"/>
                  </a:srgbClr>
                </a:solidFill>
                <a:prstDash val="solid"/>
                <a:miter lim="800000"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60" name="Freeform 9">
                <a:extLst>
                  <a:ext uri="{FF2B5EF4-FFF2-40B4-BE49-F238E27FC236}">
                    <a16:creationId xmlns:a16="http://schemas.microsoft.com/office/drawing/2014/main" id="{AE5F6091-6583-BC22-308A-14B2F647D0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0176" y="2763597"/>
                <a:ext cx="231452" cy="361538"/>
              </a:xfrm>
              <a:custGeom>
                <a:avLst/>
                <a:gdLst>
                  <a:gd name="T0" fmla="*/ 340 w 17899"/>
                  <a:gd name="T1" fmla="*/ 339514 h 26266"/>
                  <a:gd name="T2" fmla="*/ 220580 w 17899"/>
                  <a:gd name="T3" fmla="*/ 594 h 26266"/>
                  <a:gd name="T4" fmla="*/ 414740 w 17899"/>
                  <a:gd name="T5" fmla="*/ 22615 h 26266"/>
                  <a:gd name="T6" fmla="*/ 434282 w 17899"/>
                  <a:gd name="T7" fmla="*/ 618237 h 26266"/>
                  <a:gd name="T8" fmla="*/ 374416 w 17899"/>
                  <a:gd name="T9" fmla="*/ 678872 h 26266"/>
                  <a:gd name="T10" fmla="*/ 110011 w 17899"/>
                  <a:gd name="T11" fmla="*/ 582596 h 26266"/>
                  <a:gd name="T12" fmla="*/ 45599 w 17899"/>
                  <a:gd name="T13" fmla="*/ 550210 h 26266"/>
                  <a:gd name="T14" fmla="*/ 77805 w 17899"/>
                  <a:gd name="T15" fmla="*/ 615006 h 26266"/>
                  <a:gd name="T16" fmla="*/ 204028 w 17899"/>
                  <a:gd name="T17" fmla="*/ 582596 h 26266"/>
                  <a:gd name="T18" fmla="*/ 140491 w 17899"/>
                  <a:gd name="T19" fmla="*/ 550210 h 26266"/>
                  <a:gd name="T20" fmla="*/ 172259 w 17899"/>
                  <a:gd name="T21" fmla="*/ 615006 h 26266"/>
                  <a:gd name="T22" fmla="*/ 298045 w 17899"/>
                  <a:gd name="T23" fmla="*/ 582596 h 26266"/>
                  <a:gd name="T24" fmla="*/ 234508 w 17899"/>
                  <a:gd name="T25" fmla="*/ 550210 h 26266"/>
                  <a:gd name="T26" fmla="*/ 266276 w 17899"/>
                  <a:gd name="T27" fmla="*/ 615006 h 26266"/>
                  <a:gd name="T28" fmla="*/ 390312 w 17899"/>
                  <a:gd name="T29" fmla="*/ 534935 h 26266"/>
                  <a:gd name="T30" fmla="*/ 328501 w 17899"/>
                  <a:gd name="T31" fmla="*/ 454864 h 26266"/>
                  <a:gd name="T32" fmla="*/ 359419 w 17899"/>
                  <a:gd name="T33" fmla="*/ 615006 h 26266"/>
                  <a:gd name="T34" fmla="*/ 110011 w 17899"/>
                  <a:gd name="T35" fmla="*/ 486810 h 26266"/>
                  <a:gd name="T36" fmla="*/ 45599 w 17899"/>
                  <a:gd name="T37" fmla="*/ 454864 h 26266"/>
                  <a:gd name="T38" fmla="*/ 77805 w 17899"/>
                  <a:gd name="T39" fmla="*/ 518730 h 26266"/>
                  <a:gd name="T40" fmla="*/ 204028 w 17899"/>
                  <a:gd name="T41" fmla="*/ 486810 h 26266"/>
                  <a:gd name="T42" fmla="*/ 140491 w 17899"/>
                  <a:gd name="T43" fmla="*/ 454864 h 26266"/>
                  <a:gd name="T44" fmla="*/ 172259 w 17899"/>
                  <a:gd name="T45" fmla="*/ 518730 h 26266"/>
                  <a:gd name="T46" fmla="*/ 298045 w 17899"/>
                  <a:gd name="T47" fmla="*/ 486810 h 26266"/>
                  <a:gd name="T48" fmla="*/ 234508 w 17899"/>
                  <a:gd name="T49" fmla="*/ 454864 h 26266"/>
                  <a:gd name="T50" fmla="*/ 266276 w 17899"/>
                  <a:gd name="T51" fmla="*/ 518730 h 26266"/>
                  <a:gd name="T52" fmla="*/ 110011 w 17899"/>
                  <a:gd name="T53" fmla="*/ 391464 h 26266"/>
                  <a:gd name="T54" fmla="*/ 45599 w 17899"/>
                  <a:gd name="T55" fmla="*/ 359518 h 26266"/>
                  <a:gd name="T56" fmla="*/ 77805 w 17899"/>
                  <a:gd name="T57" fmla="*/ 423384 h 26266"/>
                  <a:gd name="T58" fmla="*/ 204028 w 17899"/>
                  <a:gd name="T59" fmla="*/ 391464 h 26266"/>
                  <a:gd name="T60" fmla="*/ 140491 w 17899"/>
                  <a:gd name="T61" fmla="*/ 359518 h 26266"/>
                  <a:gd name="T62" fmla="*/ 172259 w 17899"/>
                  <a:gd name="T63" fmla="*/ 423384 h 26266"/>
                  <a:gd name="T64" fmla="*/ 298045 w 17899"/>
                  <a:gd name="T65" fmla="*/ 391464 h 26266"/>
                  <a:gd name="T66" fmla="*/ 234508 w 17899"/>
                  <a:gd name="T67" fmla="*/ 359518 h 26266"/>
                  <a:gd name="T68" fmla="*/ 266276 w 17899"/>
                  <a:gd name="T69" fmla="*/ 423384 h 26266"/>
                  <a:gd name="T70" fmla="*/ 390312 w 17899"/>
                  <a:gd name="T71" fmla="*/ 391464 h 26266"/>
                  <a:gd name="T72" fmla="*/ 328501 w 17899"/>
                  <a:gd name="T73" fmla="*/ 359518 h 26266"/>
                  <a:gd name="T74" fmla="*/ 359419 w 17899"/>
                  <a:gd name="T75" fmla="*/ 423384 h 26266"/>
                  <a:gd name="T76" fmla="*/ 110011 w 17899"/>
                  <a:gd name="T77" fmla="*/ 294283 h 26266"/>
                  <a:gd name="T78" fmla="*/ 45599 w 17899"/>
                  <a:gd name="T79" fmla="*/ 260476 h 26266"/>
                  <a:gd name="T80" fmla="*/ 77805 w 17899"/>
                  <a:gd name="T81" fmla="*/ 328064 h 26266"/>
                  <a:gd name="T82" fmla="*/ 204028 w 17899"/>
                  <a:gd name="T83" fmla="*/ 294283 h 26266"/>
                  <a:gd name="T84" fmla="*/ 140491 w 17899"/>
                  <a:gd name="T85" fmla="*/ 260476 h 26266"/>
                  <a:gd name="T86" fmla="*/ 172259 w 17899"/>
                  <a:gd name="T87" fmla="*/ 328064 h 26266"/>
                  <a:gd name="T88" fmla="*/ 298045 w 17899"/>
                  <a:gd name="T89" fmla="*/ 294283 h 26266"/>
                  <a:gd name="T90" fmla="*/ 234508 w 17899"/>
                  <a:gd name="T91" fmla="*/ 260476 h 26266"/>
                  <a:gd name="T92" fmla="*/ 266276 w 17899"/>
                  <a:gd name="T93" fmla="*/ 328064 h 26266"/>
                  <a:gd name="T94" fmla="*/ 390312 w 17899"/>
                  <a:gd name="T95" fmla="*/ 294283 h 26266"/>
                  <a:gd name="T96" fmla="*/ 328501 w 17899"/>
                  <a:gd name="T97" fmla="*/ 260476 h 26266"/>
                  <a:gd name="T98" fmla="*/ 359419 w 17899"/>
                  <a:gd name="T99" fmla="*/ 328064 h 26266"/>
                  <a:gd name="T100" fmla="*/ 369846 w 17899"/>
                  <a:gd name="T101" fmla="*/ 203021 h 26266"/>
                  <a:gd name="T102" fmla="*/ 387274 w 17899"/>
                  <a:gd name="T103" fmla="*/ 143859 h 26266"/>
                  <a:gd name="T104" fmla="*/ 371231 w 17899"/>
                  <a:gd name="T105" fmla="*/ 84723 h 26266"/>
                  <a:gd name="T106" fmla="*/ 63440 w 17899"/>
                  <a:gd name="T107" fmla="*/ 82294 h 26266"/>
                  <a:gd name="T108" fmla="*/ 42560 w 17899"/>
                  <a:gd name="T109" fmla="*/ 104521 h 26266"/>
                  <a:gd name="T110" fmla="*/ 61617 w 17899"/>
                  <a:gd name="T111" fmla="*/ 203641 h 2626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899" h="26266">
                    <a:moveTo>
                      <a:pt x="2256" y="26207"/>
                    </a:moveTo>
                    <a:cubicBezTo>
                      <a:pt x="1307" y="26004"/>
                      <a:pt x="529" y="25335"/>
                      <a:pt x="195" y="24435"/>
                    </a:cubicBezTo>
                    <a:cubicBezTo>
                      <a:pt x="5" y="23924"/>
                      <a:pt x="14" y="24515"/>
                      <a:pt x="14" y="13136"/>
                    </a:cubicBezTo>
                    <a:cubicBezTo>
                      <a:pt x="14" y="1609"/>
                      <a:pt x="0" y="2380"/>
                      <a:pt x="214" y="1813"/>
                    </a:cubicBezTo>
                    <a:cubicBezTo>
                      <a:pt x="474" y="1120"/>
                      <a:pt x="1074" y="513"/>
                      <a:pt x="1771" y="234"/>
                    </a:cubicBezTo>
                    <a:cubicBezTo>
                      <a:pt x="2357" y="0"/>
                      <a:pt x="1945" y="12"/>
                      <a:pt x="9075" y="23"/>
                    </a:cubicBezTo>
                    <a:lnTo>
                      <a:pt x="15539" y="33"/>
                    </a:lnTo>
                    <a:lnTo>
                      <a:pt x="15861" y="133"/>
                    </a:lnTo>
                    <a:cubicBezTo>
                      <a:pt x="16350" y="286"/>
                      <a:pt x="16667" y="481"/>
                      <a:pt x="17063" y="875"/>
                    </a:cubicBezTo>
                    <a:cubicBezTo>
                      <a:pt x="17357" y="1167"/>
                      <a:pt x="17428" y="1263"/>
                      <a:pt x="17571" y="1555"/>
                    </a:cubicBezTo>
                    <a:cubicBezTo>
                      <a:pt x="17899" y="2225"/>
                      <a:pt x="17867" y="956"/>
                      <a:pt x="17867" y="13140"/>
                    </a:cubicBezTo>
                    <a:lnTo>
                      <a:pt x="17867" y="23920"/>
                    </a:lnTo>
                    <a:lnTo>
                      <a:pt x="17786" y="24199"/>
                    </a:lnTo>
                    <a:cubicBezTo>
                      <a:pt x="17498" y="25192"/>
                      <a:pt x="16740" y="25927"/>
                      <a:pt x="15743" y="26180"/>
                    </a:cubicBezTo>
                    <a:lnTo>
                      <a:pt x="15404" y="26266"/>
                    </a:lnTo>
                    <a:lnTo>
                      <a:pt x="8954" y="26263"/>
                    </a:lnTo>
                    <a:cubicBezTo>
                      <a:pt x="3403" y="26260"/>
                      <a:pt x="2468" y="26253"/>
                      <a:pt x="2256" y="26207"/>
                    </a:cubicBezTo>
                    <a:close/>
                    <a:moveTo>
                      <a:pt x="4526" y="22541"/>
                    </a:moveTo>
                    <a:lnTo>
                      <a:pt x="4526" y="21288"/>
                    </a:lnTo>
                    <a:lnTo>
                      <a:pt x="3201" y="21288"/>
                    </a:lnTo>
                    <a:lnTo>
                      <a:pt x="1876" y="21288"/>
                    </a:lnTo>
                    <a:lnTo>
                      <a:pt x="1876" y="22541"/>
                    </a:lnTo>
                    <a:lnTo>
                      <a:pt x="1876" y="23795"/>
                    </a:lnTo>
                    <a:lnTo>
                      <a:pt x="3201" y="23795"/>
                    </a:lnTo>
                    <a:lnTo>
                      <a:pt x="4526" y="23795"/>
                    </a:lnTo>
                    <a:lnTo>
                      <a:pt x="4526" y="22541"/>
                    </a:lnTo>
                    <a:close/>
                    <a:moveTo>
                      <a:pt x="8394" y="22541"/>
                    </a:moveTo>
                    <a:lnTo>
                      <a:pt x="8394" y="21288"/>
                    </a:lnTo>
                    <a:lnTo>
                      <a:pt x="7087" y="21288"/>
                    </a:lnTo>
                    <a:lnTo>
                      <a:pt x="5780" y="21288"/>
                    </a:lnTo>
                    <a:lnTo>
                      <a:pt x="5780" y="22541"/>
                    </a:lnTo>
                    <a:lnTo>
                      <a:pt x="5780" y="23795"/>
                    </a:lnTo>
                    <a:lnTo>
                      <a:pt x="7087" y="23795"/>
                    </a:lnTo>
                    <a:lnTo>
                      <a:pt x="8394" y="23795"/>
                    </a:lnTo>
                    <a:lnTo>
                      <a:pt x="8394" y="22541"/>
                    </a:lnTo>
                    <a:close/>
                    <a:moveTo>
                      <a:pt x="12262" y="22541"/>
                    </a:moveTo>
                    <a:lnTo>
                      <a:pt x="12262" y="21288"/>
                    </a:lnTo>
                    <a:lnTo>
                      <a:pt x="10955" y="21288"/>
                    </a:lnTo>
                    <a:lnTo>
                      <a:pt x="9648" y="21288"/>
                    </a:lnTo>
                    <a:lnTo>
                      <a:pt x="9648" y="22541"/>
                    </a:lnTo>
                    <a:lnTo>
                      <a:pt x="9648" y="23795"/>
                    </a:lnTo>
                    <a:lnTo>
                      <a:pt x="10955" y="23795"/>
                    </a:lnTo>
                    <a:lnTo>
                      <a:pt x="12262" y="23795"/>
                    </a:lnTo>
                    <a:lnTo>
                      <a:pt x="12262" y="22541"/>
                    </a:lnTo>
                    <a:close/>
                    <a:moveTo>
                      <a:pt x="16058" y="20697"/>
                    </a:moveTo>
                    <a:lnTo>
                      <a:pt x="16058" y="17599"/>
                    </a:lnTo>
                    <a:lnTo>
                      <a:pt x="14787" y="17599"/>
                    </a:lnTo>
                    <a:lnTo>
                      <a:pt x="13515" y="17599"/>
                    </a:lnTo>
                    <a:lnTo>
                      <a:pt x="13515" y="20697"/>
                    </a:lnTo>
                    <a:lnTo>
                      <a:pt x="13515" y="23795"/>
                    </a:lnTo>
                    <a:lnTo>
                      <a:pt x="14787" y="23795"/>
                    </a:lnTo>
                    <a:lnTo>
                      <a:pt x="16058" y="23795"/>
                    </a:lnTo>
                    <a:lnTo>
                      <a:pt x="16058" y="20697"/>
                    </a:lnTo>
                    <a:close/>
                    <a:moveTo>
                      <a:pt x="4526" y="18835"/>
                    </a:moveTo>
                    <a:lnTo>
                      <a:pt x="4526" y="17599"/>
                    </a:lnTo>
                    <a:lnTo>
                      <a:pt x="3201" y="17599"/>
                    </a:lnTo>
                    <a:lnTo>
                      <a:pt x="1876" y="17599"/>
                    </a:lnTo>
                    <a:lnTo>
                      <a:pt x="1876" y="18835"/>
                    </a:lnTo>
                    <a:lnTo>
                      <a:pt x="1876" y="20070"/>
                    </a:lnTo>
                    <a:lnTo>
                      <a:pt x="3201" y="20070"/>
                    </a:lnTo>
                    <a:lnTo>
                      <a:pt x="4526" y="20070"/>
                    </a:lnTo>
                    <a:lnTo>
                      <a:pt x="4526" y="18835"/>
                    </a:lnTo>
                    <a:close/>
                    <a:moveTo>
                      <a:pt x="8394" y="18835"/>
                    </a:moveTo>
                    <a:lnTo>
                      <a:pt x="8394" y="17599"/>
                    </a:lnTo>
                    <a:lnTo>
                      <a:pt x="7087" y="17599"/>
                    </a:lnTo>
                    <a:lnTo>
                      <a:pt x="5780" y="17599"/>
                    </a:lnTo>
                    <a:lnTo>
                      <a:pt x="5780" y="18835"/>
                    </a:lnTo>
                    <a:lnTo>
                      <a:pt x="5780" y="20070"/>
                    </a:lnTo>
                    <a:lnTo>
                      <a:pt x="7087" y="20070"/>
                    </a:lnTo>
                    <a:lnTo>
                      <a:pt x="8394" y="20070"/>
                    </a:lnTo>
                    <a:lnTo>
                      <a:pt x="8394" y="18835"/>
                    </a:lnTo>
                    <a:close/>
                    <a:moveTo>
                      <a:pt x="12262" y="18835"/>
                    </a:moveTo>
                    <a:lnTo>
                      <a:pt x="12262" y="17599"/>
                    </a:lnTo>
                    <a:lnTo>
                      <a:pt x="10955" y="17599"/>
                    </a:lnTo>
                    <a:lnTo>
                      <a:pt x="9648" y="17599"/>
                    </a:lnTo>
                    <a:lnTo>
                      <a:pt x="9648" y="18835"/>
                    </a:lnTo>
                    <a:lnTo>
                      <a:pt x="9648" y="20070"/>
                    </a:lnTo>
                    <a:lnTo>
                      <a:pt x="10955" y="20070"/>
                    </a:lnTo>
                    <a:lnTo>
                      <a:pt x="12262" y="20070"/>
                    </a:lnTo>
                    <a:lnTo>
                      <a:pt x="12262" y="18835"/>
                    </a:lnTo>
                    <a:close/>
                    <a:moveTo>
                      <a:pt x="4526" y="15146"/>
                    </a:moveTo>
                    <a:lnTo>
                      <a:pt x="4526" y="13910"/>
                    </a:lnTo>
                    <a:lnTo>
                      <a:pt x="3201" y="13910"/>
                    </a:lnTo>
                    <a:lnTo>
                      <a:pt x="1876" y="13910"/>
                    </a:lnTo>
                    <a:lnTo>
                      <a:pt x="1876" y="15146"/>
                    </a:lnTo>
                    <a:lnTo>
                      <a:pt x="1876" y="16381"/>
                    </a:lnTo>
                    <a:lnTo>
                      <a:pt x="3201" y="16381"/>
                    </a:lnTo>
                    <a:lnTo>
                      <a:pt x="4526" y="16381"/>
                    </a:lnTo>
                    <a:lnTo>
                      <a:pt x="4526" y="15146"/>
                    </a:lnTo>
                    <a:close/>
                    <a:moveTo>
                      <a:pt x="8394" y="15146"/>
                    </a:moveTo>
                    <a:lnTo>
                      <a:pt x="8394" y="13910"/>
                    </a:lnTo>
                    <a:lnTo>
                      <a:pt x="7087" y="13910"/>
                    </a:lnTo>
                    <a:lnTo>
                      <a:pt x="5780" y="13910"/>
                    </a:lnTo>
                    <a:lnTo>
                      <a:pt x="5780" y="15146"/>
                    </a:lnTo>
                    <a:lnTo>
                      <a:pt x="5780" y="16381"/>
                    </a:lnTo>
                    <a:lnTo>
                      <a:pt x="7087" y="16381"/>
                    </a:lnTo>
                    <a:lnTo>
                      <a:pt x="8394" y="16381"/>
                    </a:lnTo>
                    <a:lnTo>
                      <a:pt x="8394" y="15146"/>
                    </a:lnTo>
                    <a:close/>
                    <a:moveTo>
                      <a:pt x="12262" y="15146"/>
                    </a:moveTo>
                    <a:lnTo>
                      <a:pt x="12262" y="13910"/>
                    </a:lnTo>
                    <a:lnTo>
                      <a:pt x="10955" y="13910"/>
                    </a:lnTo>
                    <a:lnTo>
                      <a:pt x="9648" y="13910"/>
                    </a:lnTo>
                    <a:lnTo>
                      <a:pt x="9648" y="15146"/>
                    </a:lnTo>
                    <a:lnTo>
                      <a:pt x="9648" y="16381"/>
                    </a:lnTo>
                    <a:lnTo>
                      <a:pt x="10955" y="16381"/>
                    </a:lnTo>
                    <a:lnTo>
                      <a:pt x="12262" y="16381"/>
                    </a:lnTo>
                    <a:lnTo>
                      <a:pt x="12262" y="15146"/>
                    </a:lnTo>
                    <a:close/>
                    <a:moveTo>
                      <a:pt x="16058" y="15146"/>
                    </a:moveTo>
                    <a:lnTo>
                      <a:pt x="16058" y="13910"/>
                    </a:lnTo>
                    <a:lnTo>
                      <a:pt x="14787" y="13910"/>
                    </a:lnTo>
                    <a:lnTo>
                      <a:pt x="13515" y="13910"/>
                    </a:lnTo>
                    <a:lnTo>
                      <a:pt x="13515" y="15146"/>
                    </a:lnTo>
                    <a:lnTo>
                      <a:pt x="13515" y="16381"/>
                    </a:lnTo>
                    <a:lnTo>
                      <a:pt x="14787" y="16381"/>
                    </a:lnTo>
                    <a:lnTo>
                      <a:pt x="16058" y="16381"/>
                    </a:lnTo>
                    <a:lnTo>
                      <a:pt x="16058" y="15146"/>
                    </a:lnTo>
                    <a:close/>
                    <a:moveTo>
                      <a:pt x="4526" y="11386"/>
                    </a:moveTo>
                    <a:lnTo>
                      <a:pt x="4526" y="10078"/>
                    </a:lnTo>
                    <a:lnTo>
                      <a:pt x="3201" y="10078"/>
                    </a:lnTo>
                    <a:lnTo>
                      <a:pt x="1876" y="10078"/>
                    </a:lnTo>
                    <a:lnTo>
                      <a:pt x="1876" y="11386"/>
                    </a:lnTo>
                    <a:lnTo>
                      <a:pt x="1876" y="12693"/>
                    </a:lnTo>
                    <a:lnTo>
                      <a:pt x="3201" y="12693"/>
                    </a:lnTo>
                    <a:lnTo>
                      <a:pt x="4526" y="12693"/>
                    </a:lnTo>
                    <a:lnTo>
                      <a:pt x="4526" y="11386"/>
                    </a:lnTo>
                    <a:close/>
                    <a:moveTo>
                      <a:pt x="8394" y="11386"/>
                    </a:moveTo>
                    <a:lnTo>
                      <a:pt x="8394" y="10078"/>
                    </a:lnTo>
                    <a:lnTo>
                      <a:pt x="7087" y="10078"/>
                    </a:lnTo>
                    <a:lnTo>
                      <a:pt x="5780" y="10078"/>
                    </a:lnTo>
                    <a:lnTo>
                      <a:pt x="5780" y="11386"/>
                    </a:lnTo>
                    <a:lnTo>
                      <a:pt x="5780" y="12693"/>
                    </a:lnTo>
                    <a:lnTo>
                      <a:pt x="7087" y="12693"/>
                    </a:lnTo>
                    <a:lnTo>
                      <a:pt x="8394" y="12693"/>
                    </a:lnTo>
                    <a:lnTo>
                      <a:pt x="8394" y="11386"/>
                    </a:lnTo>
                    <a:close/>
                    <a:moveTo>
                      <a:pt x="12262" y="11386"/>
                    </a:moveTo>
                    <a:lnTo>
                      <a:pt x="12262" y="10078"/>
                    </a:lnTo>
                    <a:lnTo>
                      <a:pt x="10955" y="10078"/>
                    </a:lnTo>
                    <a:lnTo>
                      <a:pt x="9648" y="10078"/>
                    </a:lnTo>
                    <a:lnTo>
                      <a:pt x="9648" y="11386"/>
                    </a:lnTo>
                    <a:lnTo>
                      <a:pt x="9648" y="12693"/>
                    </a:lnTo>
                    <a:lnTo>
                      <a:pt x="10955" y="12693"/>
                    </a:lnTo>
                    <a:lnTo>
                      <a:pt x="12262" y="12693"/>
                    </a:lnTo>
                    <a:lnTo>
                      <a:pt x="12262" y="11386"/>
                    </a:lnTo>
                    <a:close/>
                    <a:moveTo>
                      <a:pt x="16058" y="11386"/>
                    </a:moveTo>
                    <a:lnTo>
                      <a:pt x="16058" y="10078"/>
                    </a:lnTo>
                    <a:lnTo>
                      <a:pt x="14787" y="10078"/>
                    </a:lnTo>
                    <a:lnTo>
                      <a:pt x="13515" y="10078"/>
                    </a:lnTo>
                    <a:lnTo>
                      <a:pt x="13515" y="11386"/>
                    </a:lnTo>
                    <a:lnTo>
                      <a:pt x="13515" y="12693"/>
                    </a:lnTo>
                    <a:lnTo>
                      <a:pt x="14787" y="12693"/>
                    </a:lnTo>
                    <a:lnTo>
                      <a:pt x="16058" y="12693"/>
                    </a:lnTo>
                    <a:lnTo>
                      <a:pt x="16058" y="11386"/>
                    </a:lnTo>
                    <a:close/>
                    <a:moveTo>
                      <a:pt x="15216" y="7855"/>
                    </a:moveTo>
                    <a:cubicBezTo>
                      <a:pt x="15458" y="7765"/>
                      <a:pt x="15722" y="7518"/>
                      <a:pt x="15845" y="7267"/>
                    </a:cubicBezTo>
                    <a:lnTo>
                      <a:pt x="15933" y="7088"/>
                    </a:lnTo>
                    <a:lnTo>
                      <a:pt x="15933" y="5566"/>
                    </a:lnTo>
                    <a:lnTo>
                      <a:pt x="15933" y="4044"/>
                    </a:lnTo>
                    <a:lnTo>
                      <a:pt x="15839" y="3844"/>
                    </a:lnTo>
                    <a:cubicBezTo>
                      <a:pt x="15720" y="3590"/>
                      <a:pt x="15528" y="3398"/>
                      <a:pt x="15273" y="3278"/>
                    </a:cubicBezTo>
                    <a:lnTo>
                      <a:pt x="15073" y="3184"/>
                    </a:lnTo>
                    <a:lnTo>
                      <a:pt x="8842" y="3184"/>
                    </a:lnTo>
                    <a:lnTo>
                      <a:pt x="2610" y="3184"/>
                    </a:lnTo>
                    <a:lnTo>
                      <a:pt x="2413" y="3278"/>
                    </a:lnTo>
                    <a:cubicBezTo>
                      <a:pt x="2163" y="3397"/>
                      <a:pt x="1963" y="3596"/>
                      <a:pt x="1844" y="3847"/>
                    </a:cubicBezTo>
                    <a:lnTo>
                      <a:pt x="1751" y="4044"/>
                    </a:lnTo>
                    <a:lnTo>
                      <a:pt x="1739" y="5441"/>
                    </a:lnTo>
                    <a:cubicBezTo>
                      <a:pt x="1731" y="6429"/>
                      <a:pt x="1740" y="6895"/>
                      <a:pt x="1770" y="7034"/>
                    </a:cubicBezTo>
                    <a:cubicBezTo>
                      <a:pt x="1853" y="7412"/>
                      <a:pt x="2172" y="7765"/>
                      <a:pt x="2535" y="7879"/>
                    </a:cubicBezTo>
                    <a:cubicBezTo>
                      <a:pt x="2652" y="7916"/>
                      <a:pt x="3933" y="7925"/>
                      <a:pt x="8849" y="7927"/>
                    </a:cubicBezTo>
                    <a:cubicBezTo>
                      <a:pt x="15007" y="7930"/>
                      <a:pt x="15017" y="7930"/>
                      <a:pt x="15216" y="7855"/>
                    </a:cubicBezTo>
                    <a:close/>
                  </a:path>
                </a:pathLst>
              </a:custGeom>
              <a:solidFill>
                <a:srgbClr val="22572C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endParaRP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EC4028-AE0D-A617-A3CA-EBB8C6214138}"/>
                </a:ext>
              </a:extLst>
            </p:cNvPr>
            <p:cNvSpPr/>
            <p:nvPr/>
          </p:nvSpPr>
          <p:spPr>
            <a:xfrm>
              <a:off x="2115817" y="2718878"/>
              <a:ext cx="474663" cy="474663"/>
            </a:xfrm>
            <a:prstGeom prst="ellipse">
              <a:avLst/>
            </a:prstGeom>
            <a:solidFill>
              <a:srgbClr val="D8D8D8"/>
            </a:solidFill>
            <a:ln w="44450" cap="flat" cmpd="sng" algn="ctr">
              <a:solidFill>
                <a:srgbClr val="FFFFFF">
                  <a:lumMod val="75000"/>
                  <a:lumOff val="25000"/>
                </a:srgbClr>
              </a:solidFill>
              <a:prstDash val="solid"/>
              <a:miter lim="800000"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9B20DA97-2AA2-A73D-B264-FB6B8EF14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540" y="2802146"/>
              <a:ext cx="167218" cy="358805"/>
            </a:xfrm>
            <a:custGeom>
              <a:avLst/>
              <a:gdLst>
                <a:gd name="T0" fmla="*/ 8913 w 6934"/>
                <a:gd name="T1" fmla="*/ 677035 h 14036"/>
                <a:gd name="T2" fmla="*/ 104861 w 6934"/>
                <a:gd name="T3" fmla="*/ 351770 h 14036"/>
                <a:gd name="T4" fmla="*/ 52431 w 6934"/>
                <a:gd name="T5" fmla="*/ 350464 h 14036"/>
                <a:gd name="T6" fmla="*/ 0 w 6934"/>
                <a:gd name="T7" fmla="*/ 350126 h 14036"/>
                <a:gd name="T8" fmla="*/ 72666 w 6934"/>
                <a:gd name="T9" fmla="*/ 175087 h 14036"/>
                <a:gd name="T10" fmla="*/ 145287 w 6934"/>
                <a:gd name="T11" fmla="*/ 48 h 14036"/>
                <a:gd name="T12" fmla="*/ 230413 w 6934"/>
                <a:gd name="T13" fmla="*/ 0 h 14036"/>
                <a:gd name="T14" fmla="*/ 314584 w 6934"/>
                <a:gd name="T15" fmla="*/ 1693 h 14036"/>
                <a:gd name="T16" fmla="*/ 232369 w 6934"/>
                <a:gd name="T17" fmla="*/ 136200 h 14036"/>
                <a:gd name="T18" fmla="*/ 151062 w 6934"/>
                <a:gd name="T19" fmla="*/ 269595 h 14036"/>
                <a:gd name="T20" fmla="*/ 224229 w 6934"/>
                <a:gd name="T21" fmla="*/ 270272 h 14036"/>
                <a:gd name="T22" fmla="*/ 297396 w 6934"/>
                <a:gd name="T23" fmla="*/ 270998 h 14036"/>
                <a:gd name="T24" fmla="*/ 10231 w 6934"/>
                <a:gd name="T25" fmla="*/ 677035 h 14036"/>
                <a:gd name="T26" fmla="*/ 8913 w 6934"/>
                <a:gd name="T27" fmla="*/ 677035 h 140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934" h="14036">
                  <a:moveTo>
                    <a:pt x="196" y="13998"/>
                  </a:moveTo>
                  <a:cubicBezTo>
                    <a:pt x="277" y="13753"/>
                    <a:pt x="2306" y="7288"/>
                    <a:pt x="2306" y="7273"/>
                  </a:cubicBezTo>
                  <a:cubicBezTo>
                    <a:pt x="2306" y="7262"/>
                    <a:pt x="1787" y="7250"/>
                    <a:pt x="1153" y="7246"/>
                  </a:cubicBezTo>
                  <a:lnTo>
                    <a:pt x="0" y="7239"/>
                  </a:lnTo>
                  <a:lnTo>
                    <a:pt x="1598" y="3620"/>
                  </a:lnTo>
                  <a:lnTo>
                    <a:pt x="3195" y="1"/>
                  </a:lnTo>
                  <a:lnTo>
                    <a:pt x="5067" y="0"/>
                  </a:lnTo>
                  <a:cubicBezTo>
                    <a:pt x="6556" y="0"/>
                    <a:pt x="6934" y="7"/>
                    <a:pt x="6918" y="35"/>
                  </a:cubicBezTo>
                  <a:cubicBezTo>
                    <a:pt x="6906" y="55"/>
                    <a:pt x="6093" y="1306"/>
                    <a:pt x="5110" y="2816"/>
                  </a:cubicBezTo>
                  <a:cubicBezTo>
                    <a:pt x="4127" y="4325"/>
                    <a:pt x="3322" y="5567"/>
                    <a:pt x="3322" y="5574"/>
                  </a:cubicBezTo>
                  <a:cubicBezTo>
                    <a:pt x="3322" y="5582"/>
                    <a:pt x="4046" y="5588"/>
                    <a:pt x="4931" y="5588"/>
                  </a:cubicBezTo>
                  <a:cubicBezTo>
                    <a:pt x="5816" y="5588"/>
                    <a:pt x="6540" y="5595"/>
                    <a:pt x="6540" y="5603"/>
                  </a:cubicBezTo>
                  <a:cubicBezTo>
                    <a:pt x="6540" y="5623"/>
                    <a:pt x="282" y="13943"/>
                    <a:pt x="225" y="13998"/>
                  </a:cubicBezTo>
                  <a:cubicBezTo>
                    <a:pt x="187" y="14036"/>
                    <a:pt x="183" y="14036"/>
                    <a:pt x="196" y="13998"/>
                  </a:cubicBez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3D14A45-43AF-79D6-1E3F-D0ADE8096B71}"/>
              </a:ext>
            </a:extLst>
          </p:cNvPr>
          <p:cNvSpPr txBox="1"/>
          <p:nvPr/>
        </p:nvSpPr>
        <p:spPr>
          <a:xfrm>
            <a:off x="493666" y="3010125"/>
            <a:ext cx="2246878" cy="21390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April ‘22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First utility scale solar farm energises at Millvale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4AB7C6-FB17-B611-02EF-0AB78BC962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45" y="3611737"/>
            <a:ext cx="2079484" cy="1496189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7E9553F-62F3-D780-AD54-22F6B15861D0}"/>
              </a:ext>
            </a:extLst>
          </p:cNvPr>
          <p:cNvCxnSpPr>
            <a:cxnSpLocks/>
            <a:stCxn id="19" idx="3"/>
            <a:endCxn id="23" idx="0"/>
          </p:cNvCxnSpPr>
          <p:nvPr/>
        </p:nvCxnSpPr>
        <p:spPr>
          <a:xfrm flipH="1">
            <a:off x="1617105" y="2668413"/>
            <a:ext cx="524081" cy="341712"/>
          </a:xfrm>
          <a:prstGeom prst="line">
            <a:avLst/>
          </a:prstGeom>
          <a:ln>
            <a:solidFill>
              <a:srgbClr val="F9C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DEAD40-9200-C21E-DABF-2D6AAB4B0438}"/>
              </a:ext>
            </a:extLst>
          </p:cNvPr>
          <p:cNvSpPr txBox="1"/>
          <p:nvPr/>
        </p:nvSpPr>
        <p:spPr>
          <a:xfrm>
            <a:off x="3833624" y="2834789"/>
            <a:ext cx="236264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October ‘22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Residential planning restrictions removed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A0DC0-DA9E-64E7-257D-A129067E1C9B}"/>
              </a:ext>
            </a:extLst>
          </p:cNvPr>
          <p:cNvSpPr txBox="1"/>
          <p:nvPr/>
        </p:nvSpPr>
        <p:spPr>
          <a:xfrm>
            <a:off x="-40245" y="0"/>
            <a:ext cx="179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Photo credits: Conall Bolger, Activ8 Solar Energies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3F019-5C61-578E-0EA1-F3B9F1657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326" y="3508454"/>
            <a:ext cx="2193243" cy="15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0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B49F534B-D60E-5742-7D9C-1CD048D2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786" y="154962"/>
            <a:ext cx="5990027" cy="668100"/>
          </a:xfrm>
        </p:spPr>
        <p:txBody>
          <a:bodyPr/>
          <a:lstStyle/>
          <a:p>
            <a:r>
              <a:rPr lang="en-IE" dirty="0">
                <a:solidFill>
                  <a:srgbClr val="22572C"/>
                </a:solidFill>
              </a:rPr>
              <a:t>2023 – sectoral 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07CFF-E90D-4060-BFB7-59B4540ACDD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4D4B2B-D04F-19CF-1879-325430ED38D0}"/>
              </a:ext>
            </a:extLst>
          </p:cNvPr>
          <p:cNvSpPr txBox="1"/>
          <p:nvPr/>
        </p:nvSpPr>
        <p:spPr>
          <a:xfrm>
            <a:off x="5455221" y="1036959"/>
            <a:ext cx="1913936" cy="6155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October ‘23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Solar clears 497.6 MW in RESS 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4E111A-8886-EC5A-004F-FE612E10FD96}"/>
              </a:ext>
            </a:extLst>
          </p:cNvPr>
          <p:cNvSpPr txBox="1"/>
          <p:nvPr/>
        </p:nvSpPr>
        <p:spPr>
          <a:xfrm>
            <a:off x="2079908" y="1036959"/>
            <a:ext cx="2083589" cy="7848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July ‘23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r>
              <a:rPr kumimoji="0" lang="en-I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EirGrid</a:t>
            </a: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 publish grid roadmap aligned with 8GW target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449646-F5CD-6FDF-4AF9-DACEFE782579}"/>
              </a:ext>
            </a:extLst>
          </p:cNvPr>
          <p:cNvCxnSpPr>
            <a:cxnSpLocks/>
            <a:stCxn id="11" idx="1"/>
            <a:endCxn id="20" idx="2"/>
          </p:cNvCxnSpPr>
          <p:nvPr/>
        </p:nvCxnSpPr>
        <p:spPr>
          <a:xfrm flipH="1" flipV="1">
            <a:off x="6412189" y="1652512"/>
            <a:ext cx="411663" cy="689730"/>
          </a:xfrm>
          <a:prstGeom prst="line">
            <a:avLst/>
          </a:prstGeom>
          <a:ln>
            <a:solidFill>
              <a:srgbClr val="F9C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A68BC7-97AD-57B9-931E-D0EBA0AB800B}"/>
              </a:ext>
            </a:extLst>
          </p:cNvPr>
          <p:cNvCxnSpPr>
            <a:cxnSpLocks/>
            <a:stCxn id="3" idx="0"/>
            <a:endCxn id="56" idx="3"/>
          </p:cNvCxnSpPr>
          <p:nvPr/>
        </p:nvCxnSpPr>
        <p:spPr>
          <a:xfrm flipV="1">
            <a:off x="7490616" y="2668216"/>
            <a:ext cx="901583" cy="343760"/>
          </a:xfrm>
          <a:prstGeom prst="line">
            <a:avLst/>
          </a:prstGeom>
          <a:ln>
            <a:solidFill>
              <a:srgbClr val="F9C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BE077A-3741-C991-C88D-9B6E143CAE6B}"/>
              </a:ext>
            </a:extLst>
          </p:cNvPr>
          <p:cNvCxnSpPr>
            <a:cxnSpLocks/>
            <a:stCxn id="62" idx="1"/>
            <a:endCxn id="21" idx="3"/>
          </p:cNvCxnSpPr>
          <p:nvPr/>
        </p:nvCxnSpPr>
        <p:spPr>
          <a:xfrm flipH="1" flipV="1">
            <a:off x="4163497" y="1429374"/>
            <a:ext cx="548377" cy="903206"/>
          </a:xfrm>
          <a:prstGeom prst="line">
            <a:avLst/>
          </a:prstGeom>
          <a:ln>
            <a:solidFill>
              <a:srgbClr val="F9C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69A5ABA-79E5-2987-8A2F-24B4AFA0FB2E}"/>
              </a:ext>
            </a:extLst>
          </p:cNvPr>
          <p:cNvCxnSpPr>
            <a:cxnSpLocks/>
            <a:stCxn id="19" idx="3"/>
            <a:endCxn id="9" idx="0"/>
          </p:cNvCxnSpPr>
          <p:nvPr/>
        </p:nvCxnSpPr>
        <p:spPr>
          <a:xfrm flipH="1">
            <a:off x="4660937" y="2668217"/>
            <a:ext cx="694905" cy="341907"/>
          </a:xfrm>
          <a:prstGeom prst="line">
            <a:avLst/>
          </a:prstGeom>
          <a:ln>
            <a:solidFill>
              <a:srgbClr val="F9C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16">
            <a:extLst>
              <a:ext uri="{FF2B5EF4-FFF2-40B4-BE49-F238E27FC236}">
                <a16:creationId xmlns:a16="http://schemas.microsoft.com/office/drawing/2014/main" id="{283431EC-A642-9939-B434-4DB552822E4D}"/>
              </a:ext>
            </a:extLst>
          </p:cNvPr>
          <p:cNvSpPr/>
          <p:nvPr/>
        </p:nvSpPr>
        <p:spPr>
          <a:xfrm rot="16200000">
            <a:off x="4369483" y="-1772481"/>
            <a:ext cx="236381" cy="8545758"/>
          </a:xfrm>
          <a:prstGeom prst="roundRect">
            <a:avLst>
              <a:gd name="adj" fmla="val 50000"/>
            </a:avLst>
          </a:prstGeom>
          <a:solidFill>
            <a:srgbClr val="7DC242"/>
          </a:solidFill>
          <a:ln w="12700" cap="flat" cmpd="sng" algn="ctr">
            <a:solidFill>
              <a:srgbClr val="F9C63C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07F4A3-7488-CEE6-C3D3-3B3927D99973}"/>
              </a:ext>
            </a:extLst>
          </p:cNvPr>
          <p:cNvGrpSpPr/>
          <p:nvPr/>
        </p:nvGrpSpPr>
        <p:grpSpPr>
          <a:xfrm>
            <a:off x="214794" y="2263067"/>
            <a:ext cx="474663" cy="474663"/>
            <a:chOff x="258938" y="2707034"/>
            <a:chExt cx="474663" cy="474663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9A76438-2949-407D-1826-DCE79CDBE0C8}"/>
                </a:ext>
              </a:extLst>
            </p:cNvPr>
            <p:cNvSpPr/>
            <p:nvPr/>
          </p:nvSpPr>
          <p:spPr>
            <a:xfrm>
              <a:off x="258938" y="2707034"/>
              <a:ext cx="474663" cy="474663"/>
            </a:xfrm>
            <a:prstGeom prst="ellipse">
              <a:avLst/>
            </a:prstGeom>
            <a:solidFill>
              <a:srgbClr val="D8D8D8"/>
            </a:solidFill>
            <a:ln w="44450" cap="flat" cmpd="sng" algn="ctr">
              <a:solidFill>
                <a:srgbClr val="FFFFFF">
                  <a:lumMod val="75000"/>
                  <a:lumOff val="25000"/>
                </a:srgbClr>
              </a:solidFill>
              <a:prstDash val="solid"/>
              <a:miter lim="800000"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endParaRPr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id="{136EF94B-1F4C-8B20-681E-3251E83918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247" y="2760331"/>
              <a:ext cx="262045" cy="368069"/>
            </a:xfrm>
            <a:custGeom>
              <a:avLst/>
              <a:gdLst>
                <a:gd name="T0" fmla="*/ 227756 w 17094"/>
                <a:gd name="T1" fmla="*/ 678001 h 22591"/>
                <a:gd name="T2" fmla="*/ 200025 w 17094"/>
                <a:gd name="T3" fmla="*/ 661202 h 22591"/>
                <a:gd name="T4" fmla="*/ 134358 w 17094"/>
                <a:gd name="T5" fmla="*/ 564229 h 22591"/>
                <a:gd name="T6" fmla="*/ 1413 w 17094"/>
                <a:gd name="T7" fmla="*/ 280372 h 22591"/>
                <a:gd name="T8" fmla="*/ 0 w 17094"/>
                <a:gd name="T9" fmla="*/ 252935 h 22591"/>
                <a:gd name="T10" fmla="*/ 5003 w 17094"/>
                <a:gd name="T11" fmla="*/ 201609 h 22591"/>
                <a:gd name="T12" fmla="*/ 164944 w 17094"/>
                <a:gd name="T13" fmla="*/ 12711 h 22591"/>
                <a:gd name="T14" fmla="*/ 241042 w 17094"/>
                <a:gd name="T15" fmla="*/ 0 h 22591"/>
                <a:gd name="T16" fmla="*/ 290116 w 17094"/>
                <a:gd name="T17" fmla="*/ 4988 h 22591"/>
                <a:gd name="T18" fmla="*/ 437845 w 17094"/>
                <a:gd name="T19" fmla="*/ 108182 h 22591"/>
                <a:gd name="T20" fmla="*/ 474480 w 17094"/>
                <a:gd name="T21" fmla="*/ 191873 h 22591"/>
                <a:gd name="T22" fmla="*/ 481858 w 17094"/>
                <a:gd name="T23" fmla="*/ 264595 h 22591"/>
                <a:gd name="T24" fmla="*/ 476657 w 17094"/>
                <a:gd name="T25" fmla="*/ 298552 h 22591"/>
                <a:gd name="T26" fmla="*/ 409774 w 17094"/>
                <a:gd name="T27" fmla="*/ 458301 h 22591"/>
                <a:gd name="T28" fmla="*/ 309875 w 17094"/>
                <a:gd name="T29" fmla="*/ 621926 h 22591"/>
                <a:gd name="T30" fmla="*/ 267218 w 17094"/>
                <a:gd name="T31" fmla="*/ 672501 h 22591"/>
                <a:gd name="T32" fmla="*/ 242258 w 17094"/>
                <a:gd name="T33" fmla="*/ 678662 h 22591"/>
                <a:gd name="T34" fmla="*/ 227756 w 17094"/>
                <a:gd name="T35" fmla="*/ 678001 h 22591"/>
                <a:gd name="T36" fmla="*/ 259077 w 17094"/>
                <a:gd name="T37" fmla="*/ 413255 h 22591"/>
                <a:gd name="T38" fmla="*/ 290794 w 17094"/>
                <a:gd name="T39" fmla="*/ 404901 h 22591"/>
                <a:gd name="T40" fmla="*/ 378595 w 17094"/>
                <a:gd name="T41" fmla="*/ 300896 h 22591"/>
                <a:gd name="T42" fmla="*/ 382920 w 17094"/>
                <a:gd name="T43" fmla="*/ 264325 h 22591"/>
                <a:gd name="T44" fmla="*/ 376079 w 17094"/>
                <a:gd name="T45" fmla="*/ 217025 h 22591"/>
                <a:gd name="T46" fmla="*/ 254667 w 17094"/>
                <a:gd name="T47" fmla="*/ 113321 h 22591"/>
                <a:gd name="T48" fmla="*/ 217975 w 17094"/>
                <a:gd name="T49" fmla="*/ 114372 h 22591"/>
                <a:gd name="T50" fmla="*/ 149114 w 17094"/>
                <a:gd name="T51" fmla="*/ 148149 h 22591"/>
                <a:gd name="T52" fmla="*/ 99871 w 17094"/>
                <a:gd name="T53" fmla="*/ 244221 h 22591"/>
                <a:gd name="T54" fmla="*/ 100154 w 17094"/>
                <a:gd name="T55" fmla="*/ 285029 h 22591"/>
                <a:gd name="T56" fmla="*/ 127320 w 17094"/>
                <a:gd name="T57" fmla="*/ 354476 h 22591"/>
                <a:gd name="T58" fmla="*/ 150443 w 17094"/>
                <a:gd name="T59" fmla="*/ 380049 h 22591"/>
                <a:gd name="T60" fmla="*/ 221424 w 17094"/>
                <a:gd name="T61" fmla="*/ 413195 h 22591"/>
                <a:gd name="T62" fmla="*/ 259077 w 17094"/>
                <a:gd name="T63" fmla="*/ 413255 h 22591"/>
                <a:gd name="T64" fmla="*/ 231205 w 17094"/>
                <a:gd name="T65" fmla="*/ 355829 h 22591"/>
                <a:gd name="T66" fmla="*/ 200958 w 17094"/>
                <a:gd name="T67" fmla="*/ 345401 h 22591"/>
                <a:gd name="T68" fmla="*/ 179700 w 17094"/>
                <a:gd name="T69" fmla="*/ 328422 h 22591"/>
                <a:gd name="T70" fmla="*/ 155786 w 17094"/>
                <a:gd name="T71" fmla="*/ 282445 h 22591"/>
                <a:gd name="T72" fmla="*/ 155164 w 17094"/>
                <a:gd name="T73" fmla="*/ 249450 h 22591"/>
                <a:gd name="T74" fmla="*/ 209523 w 17094"/>
                <a:gd name="T75" fmla="*/ 177418 h 22591"/>
                <a:gd name="T76" fmla="*/ 235954 w 17094"/>
                <a:gd name="T77" fmla="*/ 171979 h 22591"/>
                <a:gd name="T78" fmla="*/ 265805 w 17094"/>
                <a:gd name="T79" fmla="*/ 174804 h 22591"/>
                <a:gd name="T80" fmla="*/ 292462 w 17094"/>
                <a:gd name="T81" fmla="*/ 189469 h 22591"/>
                <a:gd name="T82" fmla="*/ 312730 w 17094"/>
                <a:gd name="T83" fmla="*/ 211826 h 22591"/>
                <a:gd name="T84" fmla="*/ 325903 w 17094"/>
                <a:gd name="T85" fmla="*/ 282115 h 22591"/>
                <a:gd name="T86" fmla="*/ 257551 w 17094"/>
                <a:gd name="T87" fmla="*/ 354296 h 22591"/>
                <a:gd name="T88" fmla="*/ 231205 w 17094"/>
                <a:gd name="T89" fmla="*/ 355829 h 225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094" h="22591">
                  <a:moveTo>
                    <a:pt x="8057" y="22562"/>
                  </a:moveTo>
                  <a:cubicBezTo>
                    <a:pt x="7686" y="22476"/>
                    <a:pt x="7353" y="22287"/>
                    <a:pt x="7076" y="22003"/>
                  </a:cubicBezTo>
                  <a:cubicBezTo>
                    <a:pt x="6766" y="21687"/>
                    <a:pt x="5833" y="20390"/>
                    <a:pt x="4753" y="18776"/>
                  </a:cubicBezTo>
                  <a:cubicBezTo>
                    <a:pt x="2011" y="14678"/>
                    <a:pt x="365" y="11371"/>
                    <a:pt x="50" y="9330"/>
                  </a:cubicBezTo>
                  <a:cubicBezTo>
                    <a:pt x="8" y="9059"/>
                    <a:pt x="0" y="8916"/>
                    <a:pt x="0" y="8417"/>
                  </a:cubicBezTo>
                  <a:cubicBezTo>
                    <a:pt x="0" y="7743"/>
                    <a:pt x="42" y="7339"/>
                    <a:pt x="177" y="6709"/>
                  </a:cubicBezTo>
                  <a:cubicBezTo>
                    <a:pt x="802" y="3793"/>
                    <a:pt x="2992" y="1360"/>
                    <a:pt x="5835" y="423"/>
                  </a:cubicBezTo>
                  <a:cubicBezTo>
                    <a:pt x="6756" y="119"/>
                    <a:pt x="7515" y="0"/>
                    <a:pt x="8527" y="0"/>
                  </a:cubicBezTo>
                  <a:cubicBezTo>
                    <a:pt x="9213" y="0"/>
                    <a:pt x="9718" y="48"/>
                    <a:pt x="10263" y="166"/>
                  </a:cubicBezTo>
                  <a:cubicBezTo>
                    <a:pt x="12390" y="626"/>
                    <a:pt x="14210" y="1822"/>
                    <a:pt x="15489" y="3600"/>
                  </a:cubicBezTo>
                  <a:cubicBezTo>
                    <a:pt x="16073" y="4412"/>
                    <a:pt x="16542" y="5421"/>
                    <a:pt x="16785" y="6385"/>
                  </a:cubicBezTo>
                  <a:cubicBezTo>
                    <a:pt x="16998" y="7231"/>
                    <a:pt x="17094" y="8117"/>
                    <a:pt x="17046" y="8805"/>
                  </a:cubicBezTo>
                  <a:cubicBezTo>
                    <a:pt x="17015" y="9246"/>
                    <a:pt x="16977" y="9481"/>
                    <a:pt x="16862" y="9935"/>
                  </a:cubicBezTo>
                  <a:cubicBezTo>
                    <a:pt x="16509" y="11327"/>
                    <a:pt x="15689" y="13168"/>
                    <a:pt x="14496" y="15251"/>
                  </a:cubicBezTo>
                  <a:cubicBezTo>
                    <a:pt x="13564" y="16879"/>
                    <a:pt x="12379" y="18704"/>
                    <a:pt x="10962" y="20696"/>
                  </a:cubicBezTo>
                  <a:cubicBezTo>
                    <a:pt x="10088" y="21925"/>
                    <a:pt x="9875" y="22163"/>
                    <a:pt x="9453" y="22379"/>
                  </a:cubicBezTo>
                  <a:cubicBezTo>
                    <a:pt x="9137" y="22542"/>
                    <a:pt x="9006" y="22572"/>
                    <a:pt x="8570" y="22584"/>
                  </a:cubicBezTo>
                  <a:cubicBezTo>
                    <a:pt x="8294" y="22591"/>
                    <a:pt x="8154" y="22585"/>
                    <a:pt x="8057" y="22562"/>
                  </a:cubicBezTo>
                  <a:close/>
                  <a:moveTo>
                    <a:pt x="9165" y="13752"/>
                  </a:moveTo>
                  <a:cubicBezTo>
                    <a:pt x="9466" y="13722"/>
                    <a:pt x="9953" y="13601"/>
                    <a:pt x="10287" y="13474"/>
                  </a:cubicBezTo>
                  <a:cubicBezTo>
                    <a:pt x="11839" y="12884"/>
                    <a:pt x="12993" y="11598"/>
                    <a:pt x="13393" y="10013"/>
                  </a:cubicBezTo>
                  <a:cubicBezTo>
                    <a:pt x="13509" y="9553"/>
                    <a:pt x="13546" y="9265"/>
                    <a:pt x="13546" y="8796"/>
                  </a:cubicBezTo>
                  <a:cubicBezTo>
                    <a:pt x="13546" y="8185"/>
                    <a:pt x="13480" y="7759"/>
                    <a:pt x="13304" y="7222"/>
                  </a:cubicBezTo>
                  <a:cubicBezTo>
                    <a:pt x="12672" y="5302"/>
                    <a:pt x="11036" y="3988"/>
                    <a:pt x="9009" y="3771"/>
                  </a:cubicBezTo>
                  <a:cubicBezTo>
                    <a:pt x="8694" y="3738"/>
                    <a:pt x="8003" y="3756"/>
                    <a:pt x="7711" y="3806"/>
                  </a:cubicBezTo>
                  <a:cubicBezTo>
                    <a:pt x="6809" y="3959"/>
                    <a:pt x="5973" y="4345"/>
                    <a:pt x="5275" y="4930"/>
                  </a:cubicBezTo>
                  <a:cubicBezTo>
                    <a:pt x="4331" y="5722"/>
                    <a:pt x="3704" y="6871"/>
                    <a:pt x="3533" y="8127"/>
                  </a:cubicBezTo>
                  <a:cubicBezTo>
                    <a:pt x="3489" y="8443"/>
                    <a:pt x="3495" y="9176"/>
                    <a:pt x="3543" y="9485"/>
                  </a:cubicBezTo>
                  <a:cubicBezTo>
                    <a:pt x="3677" y="10348"/>
                    <a:pt x="4001" y="11127"/>
                    <a:pt x="4504" y="11796"/>
                  </a:cubicBezTo>
                  <a:cubicBezTo>
                    <a:pt x="4669" y="12016"/>
                    <a:pt x="5092" y="12456"/>
                    <a:pt x="5322" y="12647"/>
                  </a:cubicBezTo>
                  <a:cubicBezTo>
                    <a:pt x="6021" y="13230"/>
                    <a:pt x="7012" y="13665"/>
                    <a:pt x="7833" y="13750"/>
                  </a:cubicBezTo>
                  <a:cubicBezTo>
                    <a:pt x="8096" y="13778"/>
                    <a:pt x="8898" y="13779"/>
                    <a:pt x="9165" y="13752"/>
                  </a:cubicBezTo>
                  <a:close/>
                  <a:moveTo>
                    <a:pt x="8179" y="11841"/>
                  </a:moveTo>
                  <a:cubicBezTo>
                    <a:pt x="7863" y="11803"/>
                    <a:pt x="7418" y="11658"/>
                    <a:pt x="7109" y="11494"/>
                  </a:cubicBezTo>
                  <a:cubicBezTo>
                    <a:pt x="6802" y="11331"/>
                    <a:pt x="6636" y="11207"/>
                    <a:pt x="6357" y="10929"/>
                  </a:cubicBezTo>
                  <a:cubicBezTo>
                    <a:pt x="5921" y="10495"/>
                    <a:pt x="5643" y="9994"/>
                    <a:pt x="5511" y="9399"/>
                  </a:cubicBezTo>
                  <a:cubicBezTo>
                    <a:pt x="5453" y="9139"/>
                    <a:pt x="5442" y="8582"/>
                    <a:pt x="5489" y="8301"/>
                  </a:cubicBezTo>
                  <a:cubicBezTo>
                    <a:pt x="5669" y="7212"/>
                    <a:pt x="6373" y="6335"/>
                    <a:pt x="7412" y="5904"/>
                  </a:cubicBezTo>
                  <a:cubicBezTo>
                    <a:pt x="7744" y="5767"/>
                    <a:pt x="7899" y="5737"/>
                    <a:pt x="8347" y="5723"/>
                  </a:cubicBezTo>
                  <a:cubicBezTo>
                    <a:pt x="8829" y="5707"/>
                    <a:pt x="9165" y="5737"/>
                    <a:pt x="9403" y="5817"/>
                  </a:cubicBezTo>
                  <a:cubicBezTo>
                    <a:pt x="9674" y="5908"/>
                    <a:pt x="10138" y="6147"/>
                    <a:pt x="10346" y="6305"/>
                  </a:cubicBezTo>
                  <a:cubicBezTo>
                    <a:pt x="10584" y="6484"/>
                    <a:pt x="10910" y="6823"/>
                    <a:pt x="11063" y="7049"/>
                  </a:cubicBezTo>
                  <a:cubicBezTo>
                    <a:pt x="11516" y="7721"/>
                    <a:pt x="11693" y="8608"/>
                    <a:pt x="11529" y="9388"/>
                  </a:cubicBezTo>
                  <a:cubicBezTo>
                    <a:pt x="11277" y="10590"/>
                    <a:pt x="10337" y="11523"/>
                    <a:pt x="9111" y="11790"/>
                  </a:cubicBezTo>
                  <a:cubicBezTo>
                    <a:pt x="8911" y="11834"/>
                    <a:pt x="8363" y="11864"/>
                    <a:pt x="8179" y="11841"/>
                  </a:cubicBezTo>
                  <a:close/>
                </a:path>
              </a:pathLst>
            </a:custGeom>
            <a:solidFill>
              <a:srgbClr val="22572C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endParaRP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2D658433-F070-B4BE-0047-E57E00485C91}"/>
              </a:ext>
            </a:extLst>
          </p:cNvPr>
          <p:cNvSpPr/>
          <p:nvPr/>
        </p:nvSpPr>
        <p:spPr>
          <a:xfrm>
            <a:off x="8322686" y="2263067"/>
            <a:ext cx="474663" cy="474662"/>
          </a:xfrm>
          <a:prstGeom prst="ellipse">
            <a:avLst/>
          </a:prstGeom>
          <a:solidFill>
            <a:srgbClr val="D8D8D8"/>
          </a:solidFill>
          <a:ln w="44450" cap="flat" cmpd="sng" algn="ctr">
            <a:solidFill>
              <a:srgbClr val="FFFFFF">
                <a:lumMod val="75000"/>
                <a:lumOff val="25000"/>
              </a:srgbClr>
            </a:solidFill>
            <a:prstDash val="solid"/>
            <a:miter lim="800000"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5422D79-DD34-5807-0196-78AD013A4A0F}"/>
              </a:ext>
            </a:extLst>
          </p:cNvPr>
          <p:cNvSpPr/>
          <p:nvPr/>
        </p:nvSpPr>
        <p:spPr>
          <a:xfrm>
            <a:off x="3523730" y="2263067"/>
            <a:ext cx="474663" cy="474663"/>
          </a:xfrm>
          <a:prstGeom prst="ellipse">
            <a:avLst/>
          </a:prstGeom>
          <a:solidFill>
            <a:srgbClr val="D8D8D8"/>
          </a:solidFill>
          <a:ln w="44450" cap="flat" cmpd="sng" algn="ctr">
            <a:solidFill>
              <a:srgbClr val="FFFFFF">
                <a:lumMod val="75000"/>
                <a:lumOff val="25000"/>
              </a:srgbClr>
            </a:solidFill>
            <a:prstDash val="solid"/>
            <a:miter lim="800000"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E35015-6AC2-CAA5-F1FD-B551F5F5188B}"/>
              </a:ext>
            </a:extLst>
          </p:cNvPr>
          <p:cNvSpPr/>
          <p:nvPr/>
        </p:nvSpPr>
        <p:spPr>
          <a:xfrm>
            <a:off x="6754339" y="2272729"/>
            <a:ext cx="474663" cy="474663"/>
          </a:xfrm>
          <a:prstGeom prst="ellipse">
            <a:avLst/>
          </a:prstGeom>
          <a:solidFill>
            <a:srgbClr val="D8D8D8"/>
          </a:solidFill>
          <a:ln w="44450" cap="flat" cmpd="sng" algn="ctr">
            <a:solidFill>
              <a:srgbClr val="FFFFFF">
                <a:lumMod val="75000"/>
                <a:lumOff val="25000"/>
              </a:srgbClr>
            </a:solidFill>
            <a:prstDash val="solid"/>
            <a:miter lim="800000"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2A363BE-F3FB-5644-EF63-87D3788E255F}"/>
              </a:ext>
            </a:extLst>
          </p:cNvPr>
          <p:cNvSpPr/>
          <p:nvPr/>
        </p:nvSpPr>
        <p:spPr>
          <a:xfrm>
            <a:off x="4642361" y="2263067"/>
            <a:ext cx="474663" cy="474662"/>
          </a:xfrm>
          <a:prstGeom prst="ellipse">
            <a:avLst/>
          </a:prstGeom>
          <a:solidFill>
            <a:srgbClr val="D8D8D8"/>
          </a:solidFill>
          <a:ln w="44450" cap="flat" cmpd="sng" algn="ctr">
            <a:solidFill>
              <a:srgbClr val="FFFFFF">
                <a:lumMod val="75000"/>
                <a:lumOff val="25000"/>
              </a:srgbClr>
            </a:solidFill>
            <a:prstDash val="solid"/>
            <a:miter lim="800000"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EC4028-AE0D-A617-A3CA-EBB8C6214138}"/>
              </a:ext>
            </a:extLst>
          </p:cNvPr>
          <p:cNvSpPr/>
          <p:nvPr/>
        </p:nvSpPr>
        <p:spPr>
          <a:xfrm>
            <a:off x="5286329" y="2263067"/>
            <a:ext cx="474663" cy="474663"/>
          </a:xfrm>
          <a:prstGeom prst="ellipse">
            <a:avLst/>
          </a:prstGeom>
          <a:solidFill>
            <a:srgbClr val="D8D8D8"/>
          </a:solidFill>
          <a:ln w="44450" cap="flat" cmpd="sng" algn="ctr">
            <a:solidFill>
              <a:srgbClr val="FFFFFF">
                <a:lumMod val="75000"/>
                <a:lumOff val="25000"/>
              </a:srgbClr>
            </a:solidFill>
            <a:prstDash val="solid"/>
            <a:miter lim="800000"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7E9553F-62F3-D780-AD54-22F6B15861D0}"/>
              </a:ext>
            </a:extLst>
          </p:cNvPr>
          <p:cNvCxnSpPr>
            <a:cxnSpLocks/>
            <a:stCxn id="43" idx="3"/>
            <a:endCxn id="23" idx="0"/>
          </p:cNvCxnSpPr>
          <p:nvPr/>
        </p:nvCxnSpPr>
        <p:spPr>
          <a:xfrm flipH="1">
            <a:off x="1693383" y="2668217"/>
            <a:ext cx="1899860" cy="341908"/>
          </a:xfrm>
          <a:prstGeom prst="line">
            <a:avLst/>
          </a:prstGeom>
          <a:ln>
            <a:solidFill>
              <a:srgbClr val="F9C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0D82CC-8781-210E-55FF-76484D683EDC}"/>
              </a:ext>
            </a:extLst>
          </p:cNvPr>
          <p:cNvSpPr txBox="1"/>
          <p:nvPr/>
        </p:nvSpPr>
        <p:spPr>
          <a:xfrm>
            <a:off x="6250801" y="3011976"/>
            <a:ext cx="2479629" cy="21390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Sept ’23 – Mar ‘24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Commercial rates for solar at lower rate than forecast.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572C"/>
              </a:buClr>
              <a:buSzPct val="120000"/>
              <a:buFont typeface="Raleway" pitchFamily="2" charset="0"/>
              <a:buChar char="•"/>
              <a:tabLst/>
              <a:defRPr/>
            </a:pPr>
            <a:endParaRPr kumimoji="0" lang="en-IE" sz="11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C38BA12-53A3-612E-4460-D6C3804031D4}"/>
              </a:ext>
            </a:extLst>
          </p:cNvPr>
          <p:cNvGrpSpPr/>
          <p:nvPr/>
        </p:nvGrpSpPr>
        <p:grpSpPr>
          <a:xfrm>
            <a:off x="3283246" y="3010124"/>
            <a:ext cx="2755382" cy="2139047"/>
            <a:chOff x="3461219" y="3010124"/>
            <a:chExt cx="2755382" cy="21390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DEAD40-9200-C21E-DABF-2D6AAB4B0438}"/>
                </a:ext>
              </a:extLst>
            </p:cNvPr>
            <p:cNvSpPr txBox="1"/>
            <p:nvPr/>
          </p:nvSpPr>
          <p:spPr>
            <a:xfrm>
              <a:off x="3461219" y="3010124"/>
              <a:ext cx="2755382" cy="2139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July ‘23</a:t>
              </a:r>
              <a:endPara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r>
                <a:rPr kumimoji="0" lang="en-I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Launch of SEAI Non-domestic Microgeneration Grant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72E866B-1738-4059-542C-F68D2F60C7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8200" y="3619283"/>
              <a:ext cx="2579705" cy="152984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8D44880-3519-8F1E-F21E-B648D8A7EA2C}"/>
              </a:ext>
            </a:extLst>
          </p:cNvPr>
          <p:cNvGrpSpPr/>
          <p:nvPr/>
        </p:nvGrpSpPr>
        <p:grpSpPr>
          <a:xfrm>
            <a:off x="315692" y="3010125"/>
            <a:ext cx="2755382" cy="2139047"/>
            <a:chOff x="493665" y="3010125"/>
            <a:chExt cx="2755382" cy="21390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D14A45-43AF-79D6-1E3F-D0ADE8096B71}"/>
                </a:ext>
              </a:extLst>
            </p:cNvPr>
            <p:cNvSpPr txBox="1"/>
            <p:nvPr/>
          </p:nvSpPr>
          <p:spPr>
            <a:xfrm>
              <a:off x="493665" y="3010125"/>
              <a:ext cx="2755382" cy="2139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May ‘23</a:t>
              </a:r>
              <a:endPara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22572C"/>
                  </a:solidFill>
                  <a:effectLst/>
                  <a:uLnTx/>
                  <a:uFillTx/>
                  <a:latin typeface="Raleway"/>
                  <a:cs typeface="Arial"/>
                  <a:sym typeface="Arial"/>
                </a:rPr>
                <a:t>Zero VAT on residential solar PV given effect within 1 month.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Arial"/>
                <a:buNone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2572C"/>
                </a:buClr>
                <a:buSzPct val="120000"/>
                <a:buFont typeface="Raleway" pitchFamily="2" charset="0"/>
                <a:buChar char="•"/>
                <a:tabLst/>
                <a:defRPr/>
              </a:pPr>
              <a:endPara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C947436-BBC7-DB2D-7625-DB4E00192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5776" y="3619283"/>
              <a:ext cx="2551159" cy="1524168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24DAF3F-3C2E-4893-7170-20FA188FB4DD}"/>
              </a:ext>
            </a:extLst>
          </p:cNvPr>
          <p:cNvSpPr txBox="1"/>
          <p:nvPr/>
        </p:nvSpPr>
        <p:spPr>
          <a:xfrm>
            <a:off x="0" y="0"/>
            <a:ext cx="179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Photo credits: Activ8 Solar Energies, EDF Renewables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20DA4F-BE70-62DB-A79C-783F0B40F5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456" y="3605512"/>
            <a:ext cx="2176198" cy="1550285"/>
          </a:xfrm>
          <a:prstGeom prst="rect">
            <a:avLst/>
          </a:prstGeom>
        </p:spPr>
      </p:pic>
      <p:sp>
        <p:nvSpPr>
          <p:cNvPr id="70" name="Freeform 9">
            <a:extLst>
              <a:ext uri="{FF2B5EF4-FFF2-40B4-BE49-F238E27FC236}">
                <a16:creationId xmlns:a16="http://schemas.microsoft.com/office/drawing/2014/main" id="{1503565D-7A1F-F26B-A92A-F165A78C45BB}"/>
              </a:ext>
            </a:extLst>
          </p:cNvPr>
          <p:cNvSpPr>
            <a:spLocks noEditPoints="1"/>
          </p:cNvSpPr>
          <p:nvPr/>
        </p:nvSpPr>
        <p:spPr bwMode="auto">
          <a:xfrm>
            <a:off x="4730490" y="2328129"/>
            <a:ext cx="298403" cy="363865"/>
          </a:xfrm>
          <a:custGeom>
            <a:avLst/>
            <a:gdLst>
              <a:gd name="T0" fmla="*/ 71204 w 15353"/>
              <a:gd name="T1" fmla="*/ 650738 h 17615"/>
              <a:gd name="T2" fmla="*/ 94009 w 15353"/>
              <a:gd name="T3" fmla="*/ 632124 h 17615"/>
              <a:gd name="T4" fmla="*/ 175981 w 15353"/>
              <a:gd name="T5" fmla="*/ 340534 h 17615"/>
              <a:gd name="T6" fmla="*/ 168585 w 15353"/>
              <a:gd name="T7" fmla="*/ 182446 h 17615"/>
              <a:gd name="T8" fmla="*/ 113477 w 15353"/>
              <a:gd name="T9" fmla="*/ 114770 h 17615"/>
              <a:gd name="T10" fmla="*/ 177431 w 15353"/>
              <a:gd name="T11" fmla="*/ 462 h 17615"/>
              <a:gd name="T12" fmla="*/ 381654 w 15353"/>
              <a:gd name="T13" fmla="*/ 27402 h 17615"/>
              <a:gd name="T14" fmla="*/ 506261 w 15353"/>
              <a:gd name="T15" fmla="*/ 183024 h 17615"/>
              <a:gd name="T16" fmla="*/ 382669 w 15353"/>
              <a:gd name="T17" fmla="*/ 186415 h 17615"/>
              <a:gd name="T18" fmla="*/ 424833 w 15353"/>
              <a:gd name="T19" fmla="*/ 489875 h 17615"/>
              <a:gd name="T20" fmla="*/ 491143 w 15353"/>
              <a:gd name="T21" fmla="*/ 640834 h 17615"/>
              <a:gd name="T22" fmla="*/ 465801 w 15353"/>
              <a:gd name="T23" fmla="*/ 678756 h 17615"/>
              <a:gd name="T24" fmla="*/ 342426 w 15353"/>
              <a:gd name="T25" fmla="*/ 592544 h 17615"/>
              <a:gd name="T26" fmla="*/ 152487 w 15353"/>
              <a:gd name="T27" fmla="*/ 632817 h 17615"/>
              <a:gd name="T28" fmla="*/ 409207 w 15353"/>
              <a:gd name="T29" fmla="*/ 639292 h 17615"/>
              <a:gd name="T30" fmla="*/ 382125 w 15353"/>
              <a:gd name="T31" fmla="*/ 472069 h 17615"/>
              <a:gd name="T32" fmla="*/ 363055 w 15353"/>
              <a:gd name="T33" fmla="*/ 561597 h 17615"/>
              <a:gd name="T34" fmla="*/ 193745 w 15353"/>
              <a:gd name="T35" fmla="*/ 558244 h 17615"/>
              <a:gd name="T36" fmla="*/ 174603 w 15353"/>
              <a:gd name="T37" fmla="*/ 478390 h 17615"/>
              <a:gd name="T38" fmla="*/ 317773 w 15353"/>
              <a:gd name="T39" fmla="*/ 471530 h 17615"/>
              <a:gd name="T40" fmla="*/ 187908 w 15353"/>
              <a:gd name="T41" fmla="*/ 439041 h 17615"/>
              <a:gd name="T42" fmla="*/ 317773 w 15353"/>
              <a:gd name="T43" fmla="*/ 471530 h 17615"/>
              <a:gd name="T44" fmla="*/ 245227 w 15353"/>
              <a:gd name="T45" fmla="*/ 366471 h 17615"/>
              <a:gd name="T46" fmla="*/ 345326 w 15353"/>
              <a:gd name="T47" fmla="*/ 403469 h 17615"/>
              <a:gd name="T48" fmla="*/ 346342 w 15353"/>
              <a:gd name="T49" fmla="*/ 260681 h 17615"/>
              <a:gd name="T50" fmla="*/ 325821 w 15353"/>
              <a:gd name="T51" fmla="*/ 327470 h 17615"/>
              <a:gd name="T52" fmla="*/ 250629 w 15353"/>
              <a:gd name="T53" fmla="*/ 307545 h 17615"/>
              <a:gd name="T54" fmla="*/ 228949 w 15353"/>
              <a:gd name="T55" fmla="*/ 279719 h 17615"/>
              <a:gd name="T56" fmla="*/ 211800 w 15353"/>
              <a:gd name="T57" fmla="*/ 347394 h 17615"/>
              <a:gd name="T58" fmla="*/ 306860 w 15353"/>
              <a:gd name="T59" fmla="*/ 248464 h 17615"/>
              <a:gd name="T60" fmla="*/ 279597 w 15353"/>
              <a:gd name="T61" fmla="*/ 154967 h 17615"/>
              <a:gd name="T62" fmla="*/ 250847 w 15353"/>
              <a:gd name="T63" fmla="*/ 249080 h 17615"/>
              <a:gd name="T64" fmla="*/ 233988 w 15353"/>
              <a:gd name="T65" fmla="*/ 151190 h 17615"/>
              <a:gd name="T66" fmla="*/ 213613 w 15353"/>
              <a:gd name="T67" fmla="*/ 75923 h 17615"/>
              <a:gd name="T68" fmla="*/ 233988 w 15353"/>
              <a:gd name="T69" fmla="*/ 151190 h 17615"/>
              <a:gd name="T70" fmla="*/ 325096 w 15353"/>
              <a:gd name="T71" fmla="*/ 100241 h 17615"/>
              <a:gd name="T72" fmla="*/ 346342 w 15353"/>
              <a:gd name="T73" fmla="*/ 176433 h 17615"/>
              <a:gd name="T74" fmla="*/ 416929 w 15353"/>
              <a:gd name="T75" fmla="*/ 142866 h 17615"/>
              <a:gd name="T76" fmla="*/ 384735 w 15353"/>
              <a:gd name="T77" fmla="*/ 128336 h 17615"/>
              <a:gd name="T78" fmla="*/ 421026 w 15353"/>
              <a:gd name="T79" fmla="*/ 147028 h 17615"/>
              <a:gd name="T80" fmla="*/ 170397 w 15353"/>
              <a:gd name="T81" fmla="*/ 112458 h 17615"/>
              <a:gd name="T82" fmla="*/ 169346 w 15353"/>
              <a:gd name="T83" fmla="*/ 143213 h 17615"/>
              <a:gd name="T84" fmla="*/ 327090 w 15353"/>
              <a:gd name="T85" fmla="*/ 40967 h 17615"/>
              <a:gd name="T86" fmla="*/ 231196 w 15353"/>
              <a:gd name="T87" fmla="*/ 39888 h 17615"/>
              <a:gd name="T88" fmla="*/ 284455 w 15353"/>
              <a:gd name="T89" fmla="*/ 91416 h 17615"/>
              <a:gd name="T90" fmla="*/ 508509 w 15353"/>
              <a:gd name="T91" fmla="*/ 201407 h 17615"/>
              <a:gd name="T92" fmla="*/ 556619 w 15353"/>
              <a:gd name="T93" fmla="*/ 226959 h 17615"/>
              <a:gd name="T94" fmla="*/ 508509 w 15353"/>
              <a:gd name="T95" fmla="*/ 252510 h 17615"/>
              <a:gd name="T96" fmla="*/ 84909 w 15353"/>
              <a:gd name="T97" fmla="*/ 200328 h 17615"/>
              <a:gd name="T98" fmla="*/ 134034 w 15353"/>
              <a:gd name="T99" fmla="*/ 225880 h 17615"/>
              <a:gd name="T100" fmla="*/ 84909 w 15353"/>
              <a:gd name="T101" fmla="*/ 251431 h 17615"/>
              <a:gd name="T102" fmla="*/ 423600 w 15353"/>
              <a:gd name="T103" fmla="*/ 201407 h 17615"/>
              <a:gd name="T104" fmla="*/ 472726 w 15353"/>
              <a:gd name="T105" fmla="*/ 226419 h 17615"/>
              <a:gd name="T106" fmla="*/ 423600 w 15353"/>
              <a:gd name="T107" fmla="*/ 251431 h 17615"/>
              <a:gd name="T108" fmla="*/ 0 w 15353"/>
              <a:gd name="T109" fmla="*/ 200328 h 17615"/>
              <a:gd name="T110" fmla="*/ 49125 w 15353"/>
              <a:gd name="T111" fmla="*/ 225340 h 17615"/>
              <a:gd name="T112" fmla="*/ 0 w 15353"/>
              <a:gd name="T113" fmla="*/ 250352 h 176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353" h="17615">
                <a:moveTo>
                  <a:pt x="7062" y="17503"/>
                </a:moveTo>
                <a:cubicBezTo>
                  <a:pt x="4263" y="17445"/>
                  <a:pt x="1967" y="17390"/>
                  <a:pt x="1959" y="17382"/>
                </a:cubicBezTo>
                <a:cubicBezTo>
                  <a:pt x="1950" y="17374"/>
                  <a:pt x="1953" y="17150"/>
                  <a:pt x="1964" y="16885"/>
                </a:cubicBezTo>
                <a:lnTo>
                  <a:pt x="1984" y="16402"/>
                </a:lnTo>
                <a:lnTo>
                  <a:pt x="2288" y="16402"/>
                </a:lnTo>
                <a:lnTo>
                  <a:pt x="2593" y="16402"/>
                </a:lnTo>
                <a:lnTo>
                  <a:pt x="2664" y="16169"/>
                </a:lnTo>
                <a:cubicBezTo>
                  <a:pt x="2703" y="16041"/>
                  <a:pt x="3211" y="14339"/>
                  <a:pt x="3794" y="12386"/>
                </a:cubicBezTo>
                <a:lnTo>
                  <a:pt x="4854" y="8836"/>
                </a:lnTo>
                <a:lnTo>
                  <a:pt x="4854" y="6793"/>
                </a:lnTo>
                <a:lnTo>
                  <a:pt x="4854" y="4751"/>
                </a:lnTo>
                <a:lnTo>
                  <a:pt x="4650" y="4734"/>
                </a:lnTo>
                <a:cubicBezTo>
                  <a:pt x="4537" y="4724"/>
                  <a:pt x="3766" y="4672"/>
                  <a:pt x="2936" y="4617"/>
                </a:cubicBezTo>
                <a:cubicBezTo>
                  <a:pt x="2107" y="4563"/>
                  <a:pt x="1425" y="4515"/>
                  <a:pt x="1421" y="4511"/>
                </a:cubicBezTo>
                <a:cubicBezTo>
                  <a:pt x="1417" y="4507"/>
                  <a:pt x="2186" y="3817"/>
                  <a:pt x="3130" y="2978"/>
                </a:cubicBezTo>
                <a:lnTo>
                  <a:pt x="4845" y="1451"/>
                </a:lnTo>
                <a:lnTo>
                  <a:pt x="4865" y="736"/>
                </a:lnTo>
                <a:cubicBezTo>
                  <a:pt x="4876" y="343"/>
                  <a:pt x="4889" y="17"/>
                  <a:pt x="4894" y="12"/>
                </a:cubicBezTo>
                <a:cubicBezTo>
                  <a:pt x="4906" y="0"/>
                  <a:pt x="9517" y="59"/>
                  <a:pt x="10068" y="79"/>
                </a:cubicBezTo>
                <a:lnTo>
                  <a:pt x="10527" y="95"/>
                </a:lnTo>
                <a:lnTo>
                  <a:pt x="10527" y="711"/>
                </a:lnTo>
                <a:cubicBezTo>
                  <a:pt x="10527" y="1050"/>
                  <a:pt x="10534" y="1345"/>
                  <a:pt x="10543" y="1368"/>
                </a:cubicBezTo>
                <a:cubicBezTo>
                  <a:pt x="10552" y="1391"/>
                  <a:pt x="11323" y="2157"/>
                  <a:pt x="12257" y="3071"/>
                </a:cubicBezTo>
                <a:cubicBezTo>
                  <a:pt x="13192" y="3984"/>
                  <a:pt x="13960" y="4739"/>
                  <a:pt x="13964" y="4749"/>
                </a:cubicBezTo>
                <a:cubicBezTo>
                  <a:pt x="13969" y="4759"/>
                  <a:pt x="13289" y="4775"/>
                  <a:pt x="12454" y="4785"/>
                </a:cubicBezTo>
                <a:cubicBezTo>
                  <a:pt x="11619" y="4796"/>
                  <a:pt x="10850" y="4811"/>
                  <a:pt x="10746" y="4820"/>
                </a:cubicBezTo>
                <a:lnTo>
                  <a:pt x="10555" y="4837"/>
                </a:lnTo>
                <a:lnTo>
                  <a:pt x="10554" y="6816"/>
                </a:lnTo>
                <a:lnTo>
                  <a:pt x="10552" y="8796"/>
                </a:lnTo>
                <a:lnTo>
                  <a:pt x="11718" y="12711"/>
                </a:lnTo>
                <a:lnTo>
                  <a:pt x="12883" y="16627"/>
                </a:lnTo>
                <a:lnTo>
                  <a:pt x="13215" y="16627"/>
                </a:lnTo>
                <a:lnTo>
                  <a:pt x="13547" y="16628"/>
                </a:lnTo>
                <a:lnTo>
                  <a:pt x="13547" y="17122"/>
                </a:lnTo>
                <a:lnTo>
                  <a:pt x="13547" y="17615"/>
                </a:lnTo>
                <a:lnTo>
                  <a:pt x="12848" y="17612"/>
                </a:lnTo>
                <a:cubicBezTo>
                  <a:pt x="12464" y="17610"/>
                  <a:pt x="9860" y="17561"/>
                  <a:pt x="7062" y="17503"/>
                </a:cubicBezTo>
                <a:close/>
                <a:moveTo>
                  <a:pt x="11287" y="16588"/>
                </a:moveTo>
                <a:cubicBezTo>
                  <a:pt x="11280" y="16582"/>
                  <a:pt x="10451" y="16036"/>
                  <a:pt x="9445" y="15375"/>
                </a:cubicBezTo>
                <a:lnTo>
                  <a:pt x="7616" y="14172"/>
                </a:lnTo>
                <a:lnTo>
                  <a:pt x="5932" y="15277"/>
                </a:lnTo>
                <a:cubicBezTo>
                  <a:pt x="5005" y="15885"/>
                  <a:pt x="4229" y="16400"/>
                  <a:pt x="4206" y="16420"/>
                </a:cubicBezTo>
                <a:cubicBezTo>
                  <a:pt x="4171" y="16452"/>
                  <a:pt x="4239" y="16459"/>
                  <a:pt x="4629" y="16461"/>
                </a:cubicBezTo>
                <a:cubicBezTo>
                  <a:pt x="4985" y="16462"/>
                  <a:pt x="10422" y="16575"/>
                  <a:pt x="11160" y="16596"/>
                </a:cubicBezTo>
                <a:cubicBezTo>
                  <a:pt x="11236" y="16598"/>
                  <a:pt x="11293" y="16594"/>
                  <a:pt x="11287" y="16588"/>
                </a:cubicBezTo>
                <a:close/>
                <a:moveTo>
                  <a:pt x="11064" y="13982"/>
                </a:moveTo>
                <a:cubicBezTo>
                  <a:pt x="10805" y="13116"/>
                  <a:pt x="10581" y="12373"/>
                  <a:pt x="10566" y="12329"/>
                </a:cubicBezTo>
                <a:lnTo>
                  <a:pt x="10540" y="12249"/>
                </a:lnTo>
                <a:lnTo>
                  <a:pt x="9567" y="12889"/>
                </a:lnTo>
                <a:cubicBezTo>
                  <a:pt x="9032" y="13241"/>
                  <a:pt x="8579" y="13543"/>
                  <a:pt x="8561" y="13561"/>
                </a:cubicBezTo>
                <a:cubicBezTo>
                  <a:pt x="8536" y="13586"/>
                  <a:pt x="8886" y="13830"/>
                  <a:pt x="10014" y="14572"/>
                </a:cubicBezTo>
                <a:cubicBezTo>
                  <a:pt x="10832" y="15110"/>
                  <a:pt x="11508" y="15552"/>
                  <a:pt x="11517" y="15553"/>
                </a:cubicBezTo>
                <a:cubicBezTo>
                  <a:pt x="11526" y="15554"/>
                  <a:pt x="11322" y="14847"/>
                  <a:pt x="11064" y="13982"/>
                </a:cubicBezTo>
                <a:close/>
                <a:moveTo>
                  <a:pt x="5344" y="14485"/>
                </a:moveTo>
                <a:cubicBezTo>
                  <a:pt x="6085" y="13998"/>
                  <a:pt x="6687" y="13589"/>
                  <a:pt x="6683" y="13576"/>
                </a:cubicBezTo>
                <a:cubicBezTo>
                  <a:pt x="6675" y="13553"/>
                  <a:pt x="4930" y="12400"/>
                  <a:pt x="4866" y="12375"/>
                </a:cubicBezTo>
                <a:cubicBezTo>
                  <a:pt x="4847" y="12368"/>
                  <a:pt x="4824" y="12385"/>
                  <a:pt x="4816" y="12413"/>
                </a:cubicBezTo>
                <a:cubicBezTo>
                  <a:pt x="4510" y="13446"/>
                  <a:pt x="3942" y="15349"/>
                  <a:pt x="3930" y="15380"/>
                </a:cubicBezTo>
                <a:cubicBezTo>
                  <a:pt x="3909" y="15434"/>
                  <a:pt x="3775" y="15519"/>
                  <a:pt x="5344" y="14485"/>
                </a:cubicBezTo>
                <a:close/>
                <a:moveTo>
                  <a:pt x="8765" y="12235"/>
                </a:moveTo>
                <a:cubicBezTo>
                  <a:pt x="9394" y="11822"/>
                  <a:pt x="9904" y="11480"/>
                  <a:pt x="9899" y="11475"/>
                </a:cubicBezTo>
                <a:cubicBezTo>
                  <a:pt x="9886" y="11461"/>
                  <a:pt x="5505" y="11373"/>
                  <a:pt x="5336" y="11383"/>
                </a:cubicBezTo>
                <a:lnTo>
                  <a:pt x="5183" y="11392"/>
                </a:lnTo>
                <a:lnTo>
                  <a:pt x="6394" y="12189"/>
                </a:lnTo>
                <a:cubicBezTo>
                  <a:pt x="7061" y="12627"/>
                  <a:pt x="7609" y="12986"/>
                  <a:pt x="7614" y="12986"/>
                </a:cubicBezTo>
                <a:cubicBezTo>
                  <a:pt x="7618" y="12987"/>
                  <a:pt x="8136" y="12649"/>
                  <a:pt x="8765" y="12235"/>
                </a:cubicBezTo>
                <a:close/>
                <a:moveTo>
                  <a:pt x="8636" y="9543"/>
                </a:moveTo>
                <a:cubicBezTo>
                  <a:pt x="8116" y="9032"/>
                  <a:pt x="7682" y="8616"/>
                  <a:pt x="7671" y="8620"/>
                </a:cubicBezTo>
                <a:cubicBezTo>
                  <a:pt x="7660" y="8624"/>
                  <a:pt x="7252" y="9024"/>
                  <a:pt x="6764" y="9509"/>
                </a:cubicBezTo>
                <a:lnTo>
                  <a:pt x="5877" y="10391"/>
                </a:lnTo>
                <a:lnTo>
                  <a:pt x="6135" y="10393"/>
                </a:lnTo>
                <a:cubicBezTo>
                  <a:pt x="6402" y="10396"/>
                  <a:pt x="9425" y="10464"/>
                  <a:pt x="9525" y="10469"/>
                </a:cubicBezTo>
                <a:cubicBezTo>
                  <a:pt x="9561" y="10471"/>
                  <a:pt x="9247" y="10143"/>
                  <a:pt x="8636" y="9543"/>
                </a:cubicBezTo>
                <a:close/>
                <a:moveTo>
                  <a:pt x="9567" y="7921"/>
                </a:moveTo>
                <a:lnTo>
                  <a:pt x="9553" y="6764"/>
                </a:lnTo>
                <a:lnTo>
                  <a:pt x="8975" y="7334"/>
                </a:lnTo>
                <a:lnTo>
                  <a:pt x="8396" y="7905"/>
                </a:lnTo>
                <a:lnTo>
                  <a:pt x="8987" y="8497"/>
                </a:lnTo>
                <a:cubicBezTo>
                  <a:pt x="9313" y="8823"/>
                  <a:pt x="9579" y="9088"/>
                  <a:pt x="9580" y="9084"/>
                </a:cubicBezTo>
                <a:cubicBezTo>
                  <a:pt x="9581" y="9081"/>
                  <a:pt x="9575" y="8558"/>
                  <a:pt x="9567" y="7921"/>
                </a:cubicBezTo>
                <a:close/>
                <a:moveTo>
                  <a:pt x="6913" y="7980"/>
                </a:moveTo>
                <a:lnTo>
                  <a:pt x="6982" y="7905"/>
                </a:lnTo>
                <a:lnTo>
                  <a:pt x="6885" y="7812"/>
                </a:lnTo>
                <a:cubicBezTo>
                  <a:pt x="6831" y="7761"/>
                  <a:pt x="6575" y="7512"/>
                  <a:pt x="6315" y="7258"/>
                </a:cubicBezTo>
                <a:lnTo>
                  <a:pt x="5842" y="6797"/>
                </a:lnTo>
                <a:lnTo>
                  <a:pt x="5842" y="7906"/>
                </a:lnTo>
                <a:lnTo>
                  <a:pt x="5842" y="9014"/>
                </a:lnTo>
                <a:lnTo>
                  <a:pt x="6343" y="8534"/>
                </a:lnTo>
                <a:cubicBezTo>
                  <a:pt x="6618" y="8270"/>
                  <a:pt x="6875" y="8020"/>
                  <a:pt x="6913" y="7980"/>
                </a:cubicBezTo>
                <a:close/>
                <a:moveTo>
                  <a:pt x="8464" y="6447"/>
                </a:moveTo>
                <a:lnTo>
                  <a:pt x="9231" y="5692"/>
                </a:lnTo>
                <a:lnTo>
                  <a:pt x="8482" y="4859"/>
                </a:lnTo>
                <a:cubicBezTo>
                  <a:pt x="8070" y="4401"/>
                  <a:pt x="7723" y="4024"/>
                  <a:pt x="7712" y="4021"/>
                </a:cubicBezTo>
                <a:cubicBezTo>
                  <a:pt x="7694" y="4017"/>
                  <a:pt x="6373" y="5475"/>
                  <a:pt x="6227" y="5660"/>
                </a:cubicBezTo>
                <a:lnTo>
                  <a:pt x="6175" y="5726"/>
                </a:lnTo>
                <a:lnTo>
                  <a:pt x="6919" y="6463"/>
                </a:lnTo>
                <a:cubicBezTo>
                  <a:pt x="7328" y="6868"/>
                  <a:pt x="7670" y="7200"/>
                  <a:pt x="7680" y="7201"/>
                </a:cubicBezTo>
                <a:cubicBezTo>
                  <a:pt x="7689" y="7201"/>
                  <a:pt x="8042" y="6862"/>
                  <a:pt x="8464" y="6447"/>
                </a:cubicBezTo>
                <a:close/>
                <a:moveTo>
                  <a:pt x="6454" y="3923"/>
                </a:moveTo>
                <a:cubicBezTo>
                  <a:pt x="6762" y="3580"/>
                  <a:pt x="7013" y="3282"/>
                  <a:pt x="7013" y="3262"/>
                </a:cubicBezTo>
                <a:cubicBezTo>
                  <a:pt x="7013" y="3241"/>
                  <a:pt x="6772" y="2956"/>
                  <a:pt x="6477" y="2628"/>
                </a:cubicBezTo>
                <a:cubicBezTo>
                  <a:pt x="6182" y="2300"/>
                  <a:pt x="5919" y="2004"/>
                  <a:pt x="5892" y="1970"/>
                </a:cubicBezTo>
                <a:cubicBezTo>
                  <a:pt x="5846" y="1913"/>
                  <a:pt x="5843" y="1975"/>
                  <a:pt x="5843" y="3245"/>
                </a:cubicBezTo>
                <a:cubicBezTo>
                  <a:pt x="5842" y="4073"/>
                  <a:pt x="5852" y="4574"/>
                  <a:pt x="5869" y="4564"/>
                </a:cubicBezTo>
                <a:cubicBezTo>
                  <a:pt x="5883" y="4555"/>
                  <a:pt x="6147" y="4266"/>
                  <a:pt x="6454" y="3923"/>
                </a:cubicBezTo>
                <a:close/>
                <a:moveTo>
                  <a:pt x="9561" y="2597"/>
                </a:moveTo>
                <a:lnTo>
                  <a:pt x="9553" y="1947"/>
                </a:lnTo>
                <a:lnTo>
                  <a:pt x="8967" y="2601"/>
                </a:lnTo>
                <a:cubicBezTo>
                  <a:pt x="8384" y="3251"/>
                  <a:pt x="8381" y="3255"/>
                  <a:pt x="8431" y="3317"/>
                </a:cubicBezTo>
                <a:cubicBezTo>
                  <a:pt x="8458" y="3352"/>
                  <a:pt x="8722" y="3650"/>
                  <a:pt x="9017" y="3979"/>
                </a:cubicBezTo>
                <a:lnTo>
                  <a:pt x="9553" y="4578"/>
                </a:lnTo>
                <a:lnTo>
                  <a:pt x="9561" y="3912"/>
                </a:lnTo>
                <a:cubicBezTo>
                  <a:pt x="9565" y="3546"/>
                  <a:pt x="9565" y="2954"/>
                  <a:pt x="9561" y="2597"/>
                </a:cubicBezTo>
                <a:close/>
                <a:moveTo>
                  <a:pt x="11500" y="3707"/>
                </a:moveTo>
                <a:cubicBezTo>
                  <a:pt x="11438" y="3648"/>
                  <a:pt x="11213" y="3430"/>
                  <a:pt x="11000" y="3222"/>
                </a:cubicBezTo>
                <a:lnTo>
                  <a:pt x="10612" y="2845"/>
                </a:lnTo>
                <a:lnTo>
                  <a:pt x="10612" y="3330"/>
                </a:lnTo>
                <a:lnTo>
                  <a:pt x="10612" y="3815"/>
                </a:lnTo>
                <a:lnTo>
                  <a:pt x="11112" y="3815"/>
                </a:lnTo>
                <a:lnTo>
                  <a:pt x="11613" y="3815"/>
                </a:lnTo>
                <a:lnTo>
                  <a:pt x="11500" y="3707"/>
                </a:lnTo>
                <a:close/>
                <a:moveTo>
                  <a:pt x="4690" y="3322"/>
                </a:moveTo>
                <a:cubicBezTo>
                  <a:pt x="4701" y="3105"/>
                  <a:pt x="4706" y="2923"/>
                  <a:pt x="4700" y="2918"/>
                </a:cubicBezTo>
                <a:cubicBezTo>
                  <a:pt x="4689" y="2906"/>
                  <a:pt x="3852" y="3650"/>
                  <a:pt x="3852" y="3672"/>
                </a:cubicBezTo>
                <a:cubicBezTo>
                  <a:pt x="3852" y="3692"/>
                  <a:pt x="4251" y="3722"/>
                  <a:pt x="4487" y="3718"/>
                </a:cubicBezTo>
                <a:lnTo>
                  <a:pt x="4671" y="3716"/>
                </a:lnTo>
                <a:lnTo>
                  <a:pt x="4690" y="3322"/>
                </a:lnTo>
                <a:close/>
                <a:moveTo>
                  <a:pt x="8501" y="1642"/>
                </a:moveTo>
                <a:lnTo>
                  <a:pt x="9022" y="1063"/>
                </a:lnTo>
                <a:lnTo>
                  <a:pt x="7933" y="1042"/>
                </a:lnTo>
                <a:cubicBezTo>
                  <a:pt x="7334" y="1030"/>
                  <a:pt x="6739" y="1024"/>
                  <a:pt x="6610" y="1028"/>
                </a:cubicBezTo>
                <a:lnTo>
                  <a:pt x="6377" y="1035"/>
                </a:lnTo>
                <a:lnTo>
                  <a:pt x="7045" y="1779"/>
                </a:lnTo>
                <a:lnTo>
                  <a:pt x="7713" y="2524"/>
                </a:lnTo>
                <a:lnTo>
                  <a:pt x="7846" y="2372"/>
                </a:lnTo>
                <a:cubicBezTo>
                  <a:pt x="7919" y="2288"/>
                  <a:pt x="8214" y="1960"/>
                  <a:pt x="8501" y="1642"/>
                </a:cubicBezTo>
                <a:close/>
                <a:moveTo>
                  <a:pt x="14026" y="5889"/>
                </a:moveTo>
                <a:lnTo>
                  <a:pt x="14026" y="5226"/>
                </a:lnTo>
                <a:lnTo>
                  <a:pt x="14690" y="5226"/>
                </a:lnTo>
                <a:lnTo>
                  <a:pt x="15353" y="5226"/>
                </a:lnTo>
                <a:lnTo>
                  <a:pt x="15353" y="5889"/>
                </a:lnTo>
                <a:lnTo>
                  <a:pt x="15353" y="6552"/>
                </a:lnTo>
                <a:lnTo>
                  <a:pt x="14690" y="6552"/>
                </a:lnTo>
                <a:lnTo>
                  <a:pt x="14026" y="6552"/>
                </a:lnTo>
                <a:lnTo>
                  <a:pt x="14026" y="5889"/>
                </a:lnTo>
                <a:close/>
                <a:moveTo>
                  <a:pt x="2342" y="5861"/>
                </a:moveTo>
                <a:lnTo>
                  <a:pt x="2342" y="5198"/>
                </a:lnTo>
                <a:lnTo>
                  <a:pt x="3020" y="5198"/>
                </a:lnTo>
                <a:lnTo>
                  <a:pt x="3697" y="5198"/>
                </a:lnTo>
                <a:lnTo>
                  <a:pt x="3697" y="5861"/>
                </a:lnTo>
                <a:lnTo>
                  <a:pt x="3697" y="6524"/>
                </a:lnTo>
                <a:lnTo>
                  <a:pt x="3020" y="6524"/>
                </a:lnTo>
                <a:lnTo>
                  <a:pt x="2342" y="6524"/>
                </a:lnTo>
                <a:lnTo>
                  <a:pt x="2342" y="5861"/>
                </a:lnTo>
                <a:close/>
                <a:moveTo>
                  <a:pt x="11684" y="5875"/>
                </a:moveTo>
                <a:lnTo>
                  <a:pt x="11684" y="5226"/>
                </a:lnTo>
                <a:lnTo>
                  <a:pt x="12361" y="5226"/>
                </a:lnTo>
                <a:lnTo>
                  <a:pt x="13039" y="5226"/>
                </a:lnTo>
                <a:lnTo>
                  <a:pt x="13039" y="5875"/>
                </a:lnTo>
                <a:lnTo>
                  <a:pt x="13039" y="6524"/>
                </a:lnTo>
                <a:lnTo>
                  <a:pt x="12361" y="6524"/>
                </a:lnTo>
                <a:lnTo>
                  <a:pt x="11684" y="6524"/>
                </a:lnTo>
                <a:lnTo>
                  <a:pt x="11684" y="5875"/>
                </a:lnTo>
                <a:close/>
                <a:moveTo>
                  <a:pt x="0" y="5847"/>
                </a:moveTo>
                <a:lnTo>
                  <a:pt x="0" y="5198"/>
                </a:lnTo>
                <a:lnTo>
                  <a:pt x="677" y="5198"/>
                </a:lnTo>
                <a:lnTo>
                  <a:pt x="1355" y="5198"/>
                </a:lnTo>
                <a:lnTo>
                  <a:pt x="1355" y="5847"/>
                </a:lnTo>
                <a:lnTo>
                  <a:pt x="1355" y="6496"/>
                </a:lnTo>
                <a:lnTo>
                  <a:pt x="677" y="6496"/>
                </a:lnTo>
                <a:lnTo>
                  <a:pt x="0" y="6496"/>
                </a:lnTo>
                <a:lnTo>
                  <a:pt x="0" y="5847"/>
                </a:lnTo>
                <a:close/>
              </a:path>
            </a:pathLst>
          </a:custGeom>
          <a:solidFill>
            <a:srgbClr val="22572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72" name="Freeform 79">
            <a:extLst>
              <a:ext uri="{FF2B5EF4-FFF2-40B4-BE49-F238E27FC236}">
                <a16:creationId xmlns:a16="http://schemas.microsoft.com/office/drawing/2014/main" id="{AC5779F9-C365-9C79-3429-8A0BBBE06381}"/>
              </a:ext>
            </a:extLst>
          </p:cNvPr>
          <p:cNvSpPr>
            <a:spLocks noEditPoints="1"/>
          </p:cNvSpPr>
          <p:nvPr/>
        </p:nvSpPr>
        <p:spPr bwMode="auto">
          <a:xfrm>
            <a:off x="8383292" y="2321832"/>
            <a:ext cx="346983" cy="369480"/>
          </a:xfrm>
          <a:custGeom>
            <a:avLst/>
            <a:gdLst>
              <a:gd name="T0" fmla="*/ 33838 w 19913"/>
              <a:gd name="T1" fmla="*/ 490902 h 19936"/>
              <a:gd name="T2" fmla="*/ 2209 w 19913"/>
              <a:gd name="T3" fmla="*/ 300923 h 19936"/>
              <a:gd name="T4" fmla="*/ 119344 w 19913"/>
              <a:gd name="T5" fmla="*/ 75154 h 19936"/>
              <a:gd name="T6" fmla="*/ 355150 w 19913"/>
              <a:gd name="T7" fmla="*/ 2350 h 19936"/>
              <a:gd name="T8" fmla="*/ 633341 w 19913"/>
              <a:gd name="T9" fmla="*/ 282160 h 19936"/>
              <a:gd name="T10" fmla="*/ 633341 w 19913"/>
              <a:gd name="T11" fmla="*/ 396542 h 19936"/>
              <a:gd name="T12" fmla="*/ 358191 w 19913"/>
              <a:gd name="T13" fmla="*/ 676250 h 19936"/>
              <a:gd name="T14" fmla="*/ 356495 w 19913"/>
              <a:gd name="T15" fmla="*/ 615194 h 19936"/>
              <a:gd name="T16" fmla="*/ 579368 w 19913"/>
              <a:gd name="T17" fmla="*/ 372024 h 19936"/>
              <a:gd name="T18" fmla="*/ 527763 w 19913"/>
              <a:gd name="T19" fmla="*/ 171318 h 19936"/>
              <a:gd name="T20" fmla="*/ 280336 w 19913"/>
              <a:gd name="T21" fmla="*/ 64053 h 19936"/>
              <a:gd name="T22" fmla="*/ 58679 w 19913"/>
              <a:gd name="T23" fmla="*/ 309095 h 19936"/>
              <a:gd name="T24" fmla="*/ 126899 w 19913"/>
              <a:gd name="T25" fmla="*/ 528530 h 19936"/>
              <a:gd name="T26" fmla="*/ 288307 w 19913"/>
              <a:gd name="T27" fmla="*/ 616045 h 19936"/>
              <a:gd name="T28" fmla="*/ 356495 w 19913"/>
              <a:gd name="T29" fmla="*/ 615194 h 19936"/>
              <a:gd name="T30" fmla="*/ 252549 w 19913"/>
              <a:gd name="T31" fmla="*/ 390685 h 19936"/>
              <a:gd name="T32" fmla="*/ 239328 w 19913"/>
              <a:gd name="T33" fmla="*/ 318221 h 19936"/>
              <a:gd name="T34" fmla="*/ 288435 w 19913"/>
              <a:gd name="T35" fmla="*/ 258255 h 19936"/>
              <a:gd name="T36" fmla="*/ 397087 w 19913"/>
              <a:gd name="T37" fmla="*/ 287949 h 19936"/>
              <a:gd name="T38" fmla="*/ 355598 w 19913"/>
              <a:gd name="T39" fmla="*/ 417927 h 19936"/>
              <a:gd name="T40" fmla="*/ 305466 w 19913"/>
              <a:gd name="T41" fmla="*/ 425861 h 19936"/>
              <a:gd name="T42" fmla="*/ 342921 w 19913"/>
              <a:gd name="T43" fmla="*/ 348085 h 19936"/>
              <a:gd name="T44" fmla="*/ 296118 w 19913"/>
              <a:gd name="T45" fmla="*/ 328709 h 19936"/>
              <a:gd name="T46" fmla="*/ 327651 w 19913"/>
              <a:gd name="T47" fmla="*/ 364635 h 19936"/>
              <a:gd name="T48" fmla="*/ 482145 w 19913"/>
              <a:gd name="T49" fmla="*/ 296053 h 19936"/>
              <a:gd name="T50" fmla="*/ 534582 w 19913"/>
              <a:gd name="T51" fmla="*/ 276234 h 19936"/>
              <a:gd name="T52" fmla="*/ 546267 w 19913"/>
              <a:gd name="T53" fmla="*/ 335111 h 19936"/>
              <a:gd name="T54" fmla="*/ 542009 w 19913"/>
              <a:gd name="T55" fmla="*/ 343522 h 19936"/>
              <a:gd name="T56" fmla="*/ 489764 w 19913"/>
              <a:gd name="T57" fmla="*/ 344169 h 19936"/>
              <a:gd name="T58" fmla="*/ 96006 w 19913"/>
              <a:gd name="T59" fmla="*/ 339606 h 19936"/>
              <a:gd name="T60" fmla="*/ 88163 w 19913"/>
              <a:gd name="T61" fmla="*/ 333783 h 19936"/>
              <a:gd name="T62" fmla="*/ 98151 w 19913"/>
              <a:gd name="T63" fmla="*/ 279912 h 19936"/>
              <a:gd name="T64" fmla="*/ 151132 w 19913"/>
              <a:gd name="T65" fmla="*/ 298266 h 19936"/>
              <a:gd name="T66" fmla="*/ 144986 w 19913"/>
              <a:gd name="T67" fmla="*/ 333341 h 19936"/>
              <a:gd name="T68" fmla="*/ 124402 w 19913"/>
              <a:gd name="T69" fmla="*/ 340117 h 19936"/>
              <a:gd name="T70" fmla="*/ 148251 w 19913"/>
              <a:gd name="T71" fmla="*/ 234520 h 19936"/>
              <a:gd name="T72" fmla="*/ 137335 w 19913"/>
              <a:gd name="T73" fmla="*/ 200467 h 19936"/>
              <a:gd name="T74" fmla="*/ 186026 w 19913"/>
              <a:gd name="T75" fmla="*/ 189979 h 19936"/>
              <a:gd name="T76" fmla="*/ 193549 w 19913"/>
              <a:gd name="T77" fmla="*/ 223691 h 19936"/>
              <a:gd name="T78" fmla="*/ 172229 w 19913"/>
              <a:gd name="T79" fmla="*/ 249912 h 19936"/>
              <a:gd name="T80" fmla="*/ 455446 w 19913"/>
              <a:gd name="T81" fmla="*/ 241467 h 19936"/>
              <a:gd name="T82" fmla="*/ 427755 w 19913"/>
              <a:gd name="T83" fmla="*/ 209764 h 19936"/>
              <a:gd name="T84" fmla="*/ 463609 w 19913"/>
              <a:gd name="T85" fmla="*/ 164985 h 19936"/>
              <a:gd name="T86" fmla="*/ 461433 w 19913"/>
              <a:gd name="T87" fmla="*/ 248209 h 19936"/>
              <a:gd name="T88" fmla="*/ 233341 w 19913"/>
              <a:gd name="T89" fmla="*/ 157561 h 19936"/>
              <a:gd name="T90" fmla="*/ 251236 w 19913"/>
              <a:gd name="T91" fmla="*/ 118367 h 19936"/>
              <a:gd name="T92" fmla="*/ 286899 w 19913"/>
              <a:gd name="T93" fmla="*/ 138492 h 19936"/>
              <a:gd name="T94" fmla="*/ 283537 w 19913"/>
              <a:gd name="T95" fmla="*/ 171625 h 19936"/>
              <a:gd name="T96" fmla="*/ 245186 w 19913"/>
              <a:gd name="T97" fmla="*/ 184633 h 19936"/>
              <a:gd name="T98" fmla="*/ 379544 w 19913"/>
              <a:gd name="T99" fmla="*/ 180547 h 19936"/>
              <a:gd name="T100" fmla="*/ 340328 w 19913"/>
              <a:gd name="T101" fmla="*/ 169377 h 19936"/>
              <a:gd name="T102" fmla="*/ 346987 w 19913"/>
              <a:gd name="T103" fmla="*/ 111352 h 19936"/>
              <a:gd name="T104" fmla="*/ 408451 w 19913"/>
              <a:gd name="T105" fmla="*/ 129059 h 19936"/>
              <a:gd name="T106" fmla="*/ 379544 w 19913"/>
              <a:gd name="T107" fmla="*/ 180547 h 199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9913" h="19936">
                <a:moveTo>
                  <a:pt x="9113" y="19900"/>
                </a:moveTo>
                <a:cubicBezTo>
                  <a:pt x="5607" y="19561"/>
                  <a:pt x="2618" y="17526"/>
                  <a:pt x="1057" y="14416"/>
                </a:cubicBezTo>
                <a:cubicBezTo>
                  <a:pt x="532" y="13370"/>
                  <a:pt x="225" y="12338"/>
                  <a:pt x="68" y="11094"/>
                </a:cubicBezTo>
                <a:cubicBezTo>
                  <a:pt x="0" y="10553"/>
                  <a:pt x="0" y="9390"/>
                  <a:pt x="69" y="8837"/>
                </a:cubicBezTo>
                <a:cubicBezTo>
                  <a:pt x="306" y="6916"/>
                  <a:pt x="1005" y="5244"/>
                  <a:pt x="2206" y="3728"/>
                </a:cubicBezTo>
                <a:cubicBezTo>
                  <a:pt x="2508" y="3347"/>
                  <a:pt x="3347" y="2509"/>
                  <a:pt x="3728" y="2207"/>
                </a:cubicBezTo>
                <a:cubicBezTo>
                  <a:pt x="5242" y="1007"/>
                  <a:pt x="6921" y="305"/>
                  <a:pt x="8843" y="69"/>
                </a:cubicBezTo>
                <a:cubicBezTo>
                  <a:pt x="9402" y="0"/>
                  <a:pt x="10531" y="0"/>
                  <a:pt x="11094" y="69"/>
                </a:cubicBezTo>
                <a:cubicBezTo>
                  <a:pt x="13003" y="304"/>
                  <a:pt x="14749" y="1035"/>
                  <a:pt x="16202" y="2206"/>
                </a:cubicBezTo>
                <a:cubicBezTo>
                  <a:pt x="18104" y="3738"/>
                  <a:pt x="19391" y="5925"/>
                  <a:pt x="19784" y="8286"/>
                </a:cubicBezTo>
                <a:cubicBezTo>
                  <a:pt x="19893" y="8942"/>
                  <a:pt x="19913" y="9211"/>
                  <a:pt x="19913" y="9966"/>
                </a:cubicBezTo>
                <a:cubicBezTo>
                  <a:pt x="19913" y="10722"/>
                  <a:pt x="19892" y="11003"/>
                  <a:pt x="19784" y="11645"/>
                </a:cubicBezTo>
                <a:cubicBezTo>
                  <a:pt x="19346" y="14251"/>
                  <a:pt x="17871" y="16587"/>
                  <a:pt x="15699" y="18114"/>
                </a:cubicBezTo>
                <a:cubicBezTo>
                  <a:pt x="14348" y="19064"/>
                  <a:pt x="12930" y="19612"/>
                  <a:pt x="11189" y="19859"/>
                </a:cubicBezTo>
                <a:cubicBezTo>
                  <a:pt x="10831" y="19910"/>
                  <a:pt x="9488" y="19936"/>
                  <a:pt x="9113" y="19900"/>
                </a:cubicBezTo>
                <a:close/>
                <a:moveTo>
                  <a:pt x="11136" y="18066"/>
                </a:moveTo>
                <a:cubicBezTo>
                  <a:pt x="12908" y="17805"/>
                  <a:pt x="14491" y="17010"/>
                  <a:pt x="15751" y="15751"/>
                </a:cubicBezTo>
                <a:cubicBezTo>
                  <a:pt x="17059" y="14443"/>
                  <a:pt x="17842" y="12833"/>
                  <a:pt x="18098" y="10925"/>
                </a:cubicBezTo>
                <a:cubicBezTo>
                  <a:pt x="18153" y="10515"/>
                  <a:pt x="18144" y="9326"/>
                  <a:pt x="18083" y="8907"/>
                </a:cubicBezTo>
                <a:cubicBezTo>
                  <a:pt x="17865" y="7419"/>
                  <a:pt x="17370" y="6217"/>
                  <a:pt x="16486" y="5031"/>
                </a:cubicBezTo>
                <a:cubicBezTo>
                  <a:pt x="16162" y="4597"/>
                  <a:pt x="15387" y="3811"/>
                  <a:pt x="14966" y="3492"/>
                </a:cubicBezTo>
                <a:cubicBezTo>
                  <a:pt x="13161" y="2123"/>
                  <a:pt x="10974" y="1555"/>
                  <a:pt x="8757" y="1881"/>
                </a:cubicBezTo>
                <a:cubicBezTo>
                  <a:pt x="7105" y="2124"/>
                  <a:pt x="5564" y="2875"/>
                  <a:pt x="4351" y="4026"/>
                </a:cubicBezTo>
                <a:cubicBezTo>
                  <a:pt x="2930" y="5377"/>
                  <a:pt x="2072" y="7096"/>
                  <a:pt x="1833" y="9077"/>
                </a:cubicBezTo>
                <a:cubicBezTo>
                  <a:pt x="1786" y="9463"/>
                  <a:pt x="1787" y="10504"/>
                  <a:pt x="1833" y="10883"/>
                </a:cubicBezTo>
                <a:cubicBezTo>
                  <a:pt x="2052" y="12650"/>
                  <a:pt x="2806" y="14291"/>
                  <a:pt x="3964" y="15521"/>
                </a:cubicBezTo>
                <a:cubicBezTo>
                  <a:pt x="4848" y="16459"/>
                  <a:pt x="5834" y="17136"/>
                  <a:pt x="6967" y="17582"/>
                </a:cubicBezTo>
                <a:cubicBezTo>
                  <a:pt x="7607" y="17834"/>
                  <a:pt x="8365" y="18023"/>
                  <a:pt x="9006" y="18091"/>
                </a:cubicBezTo>
                <a:cubicBezTo>
                  <a:pt x="9169" y="18109"/>
                  <a:pt x="9346" y="18128"/>
                  <a:pt x="9401" y="18134"/>
                </a:cubicBezTo>
                <a:cubicBezTo>
                  <a:pt x="9669" y="18164"/>
                  <a:pt x="10761" y="18122"/>
                  <a:pt x="11136" y="18066"/>
                </a:cubicBezTo>
                <a:close/>
                <a:moveTo>
                  <a:pt x="9542" y="12506"/>
                </a:moveTo>
                <a:cubicBezTo>
                  <a:pt x="8907" y="12397"/>
                  <a:pt x="8261" y="11994"/>
                  <a:pt x="7889" y="11473"/>
                </a:cubicBezTo>
                <a:cubicBezTo>
                  <a:pt x="7726" y="11246"/>
                  <a:pt x="7553" y="10878"/>
                  <a:pt x="7478" y="10601"/>
                </a:cubicBezTo>
                <a:cubicBezTo>
                  <a:pt x="7388" y="10268"/>
                  <a:pt x="7387" y="9677"/>
                  <a:pt x="7476" y="9345"/>
                </a:cubicBezTo>
                <a:cubicBezTo>
                  <a:pt x="7608" y="8853"/>
                  <a:pt x="7924" y="8338"/>
                  <a:pt x="8274" y="8043"/>
                </a:cubicBezTo>
                <a:cubicBezTo>
                  <a:pt x="8509" y="7846"/>
                  <a:pt x="8661" y="7750"/>
                  <a:pt x="9010" y="7584"/>
                </a:cubicBezTo>
                <a:cubicBezTo>
                  <a:pt x="9338" y="7428"/>
                  <a:pt x="11986" y="6353"/>
                  <a:pt x="12044" y="6353"/>
                </a:cubicBezTo>
                <a:cubicBezTo>
                  <a:pt x="12101" y="6353"/>
                  <a:pt x="12304" y="7532"/>
                  <a:pt x="12404" y="8456"/>
                </a:cubicBezTo>
                <a:cubicBezTo>
                  <a:pt x="12580" y="10062"/>
                  <a:pt x="12569" y="10398"/>
                  <a:pt x="12323" y="10982"/>
                </a:cubicBezTo>
                <a:cubicBezTo>
                  <a:pt x="12103" y="11504"/>
                  <a:pt x="11619" y="12019"/>
                  <a:pt x="11108" y="12273"/>
                </a:cubicBezTo>
                <a:cubicBezTo>
                  <a:pt x="10929" y="12362"/>
                  <a:pt x="10588" y="12471"/>
                  <a:pt x="10388" y="12504"/>
                </a:cubicBezTo>
                <a:cubicBezTo>
                  <a:pt x="10182" y="12537"/>
                  <a:pt x="9733" y="12538"/>
                  <a:pt x="9542" y="12506"/>
                </a:cubicBezTo>
                <a:close/>
                <a:moveTo>
                  <a:pt x="10235" y="10708"/>
                </a:moveTo>
                <a:cubicBezTo>
                  <a:pt x="10429" y="10642"/>
                  <a:pt x="10646" y="10421"/>
                  <a:pt x="10712" y="10222"/>
                </a:cubicBezTo>
                <a:cubicBezTo>
                  <a:pt x="10853" y="9798"/>
                  <a:pt x="10607" y="9342"/>
                  <a:pt x="10171" y="9215"/>
                </a:cubicBezTo>
                <a:cubicBezTo>
                  <a:pt x="9808" y="9109"/>
                  <a:pt x="9412" y="9298"/>
                  <a:pt x="9250" y="9653"/>
                </a:cubicBezTo>
                <a:cubicBezTo>
                  <a:pt x="9160" y="9848"/>
                  <a:pt x="9168" y="10133"/>
                  <a:pt x="9266" y="10322"/>
                </a:cubicBezTo>
                <a:cubicBezTo>
                  <a:pt x="9453" y="10680"/>
                  <a:pt x="9851" y="10839"/>
                  <a:pt x="10235" y="10708"/>
                </a:cubicBezTo>
                <a:close/>
                <a:moveTo>
                  <a:pt x="15299" y="9965"/>
                </a:moveTo>
                <a:cubicBezTo>
                  <a:pt x="15299" y="9692"/>
                  <a:pt x="15159" y="8945"/>
                  <a:pt x="15061" y="8694"/>
                </a:cubicBezTo>
                <a:cubicBezTo>
                  <a:pt x="15046" y="8658"/>
                  <a:pt x="15192" y="8602"/>
                  <a:pt x="15856" y="8387"/>
                </a:cubicBezTo>
                <a:cubicBezTo>
                  <a:pt x="16302" y="8242"/>
                  <a:pt x="16682" y="8118"/>
                  <a:pt x="16699" y="8112"/>
                </a:cubicBezTo>
                <a:cubicBezTo>
                  <a:pt x="16718" y="8105"/>
                  <a:pt x="16764" y="8225"/>
                  <a:pt x="16817" y="8419"/>
                </a:cubicBezTo>
                <a:cubicBezTo>
                  <a:pt x="16950" y="8909"/>
                  <a:pt x="17024" y="9337"/>
                  <a:pt x="17064" y="9841"/>
                </a:cubicBezTo>
                <a:lnTo>
                  <a:pt x="17082" y="10070"/>
                </a:lnTo>
                <a:lnTo>
                  <a:pt x="16931" y="10088"/>
                </a:lnTo>
                <a:cubicBezTo>
                  <a:pt x="16849" y="10098"/>
                  <a:pt x="16447" y="10106"/>
                  <a:pt x="16040" y="10106"/>
                </a:cubicBezTo>
                <a:lnTo>
                  <a:pt x="15299" y="10107"/>
                </a:lnTo>
                <a:lnTo>
                  <a:pt x="15299" y="9965"/>
                </a:lnTo>
                <a:close/>
                <a:moveTo>
                  <a:pt x="2999" y="9973"/>
                </a:moveTo>
                <a:lnTo>
                  <a:pt x="2736" y="9963"/>
                </a:lnTo>
                <a:lnTo>
                  <a:pt x="2754" y="9802"/>
                </a:lnTo>
                <a:cubicBezTo>
                  <a:pt x="2795" y="9409"/>
                  <a:pt x="2834" y="9142"/>
                  <a:pt x="2886" y="8893"/>
                </a:cubicBezTo>
                <a:cubicBezTo>
                  <a:pt x="2938" y="8641"/>
                  <a:pt x="3045" y="8242"/>
                  <a:pt x="3066" y="8220"/>
                </a:cubicBezTo>
                <a:cubicBezTo>
                  <a:pt x="3071" y="8214"/>
                  <a:pt x="3446" y="8333"/>
                  <a:pt x="3898" y="8484"/>
                </a:cubicBezTo>
                <a:lnTo>
                  <a:pt x="4721" y="8759"/>
                </a:lnTo>
                <a:lnTo>
                  <a:pt x="4705" y="8833"/>
                </a:lnTo>
                <a:cubicBezTo>
                  <a:pt x="4613" y="9245"/>
                  <a:pt x="4544" y="9621"/>
                  <a:pt x="4529" y="9789"/>
                </a:cubicBezTo>
                <a:lnTo>
                  <a:pt x="4510" y="9994"/>
                </a:lnTo>
                <a:lnTo>
                  <a:pt x="3886" y="9988"/>
                </a:lnTo>
                <a:cubicBezTo>
                  <a:pt x="3543" y="9985"/>
                  <a:pt x="3144" y="9978"/>
                  <a:pt x="2999" y="9973"/>
                </a:cubicBezTo>
                <a:close/>
                <a:moveTo>
                  <a:pt x="4631" y="6887"/>
                </a:moveTo>
                <a:cubicBezTo>
                  <a:pt x="4235" y="6639"/>
                  <a:pt x="3915" y="6424"/>
                  <a:pt x="3918" y="6409"/>
                </a:cubicBezTo>
                <a:cubicBezTo>
                  <a:pt x="3928" y="6372"/>
                  <a:pt x="4103" y="6127"/>
                  <a:pt x="4290" y="5887"/>
                </a:cubicBezTo>
                <a:cubicBezTo>
                  <a:pt x="4467" y="5662"/>
                  <a:pt x="5196" y="4909"/>
                  <a:pt x="5227" y="4920"/>
                </a:cubicBezTo>
                <a:cubicBezTo>
                  <a:pt x="5238" y="4924"/>
                  <a:pt x="5501" y="5221"/>
                  <a:pt x="5811" y="5579"/>
                </a:cubicBezTo>
                <a:lnTo>
                  <a:pt x="6375" y="6230"/>
                </a:lnTo>
                <a:lnTo>
                  <a:pt x="6046" y="6569"/>
                </a:lnTo>
                <a:cubicBezTo>
                  <a:pt x="5865" y="6755"/>
                  <a:pt x="5648" y="7005"/>
                  <a:pt x="5563" y="7124"/>
                </a:cubicBezTo>
                <a:cubicBezTo>
                  <a:pt x="5479" y="7243"/>
                  <a:pt x="5396" y="7340"/>
                  <a:pt x="5380" y="7339"/>
                </a:cubicBezTo>
                <a:cubicBezTo>
                  <a:pt x="5364" y="7338"/>
                  <a:pt x="5027" y="7134"/>
                  <a:pt x="4631" y="6887"/>
                </a:cubicBezTo>
                <a:close/>
                <a:moveTo>
                  <a:pt x="14227" y="7091"/>
                </a:moveTo>
                <a:cubicBezTo>
                  <a:pt x="14141" y="6972"/>
                  <a:pt x="13912" y="6714"/>
                  <a:pt x="13717" y="6518"/>
                </a:cubicBezTo>
                <a:lnTo>
                  <a:pt x="13362" y="6160"/>
                </a:lnTo>
                <a:lnTo>
                  <a:pt x="13909" y="5516"/>
                </a:lnTo>
                <a:cubicBezTo>
                  <a:pt x="14210" y="5161"/>
                  <a:pt x="14468" y="4860"/>
                  <a:pt x="14482" y="4845"/>
                </a:cubicBezTo>
                <a:cubicBezTo>
                  <a:pt x="14543" y="4783"/>
                  <a:pt x="15812" y="6162"/>
                  <a:pt x="15806" y="6285"/>
                </a:cubicBezTo>
                <a:cubicBezTo>
                  <a:pt x="15805" y="6305"/>
                  <a:pt x="14543" y="7215"/>
                  <a:pt x="14414" y="7289"/>
                </a:cubicBezTo>
                <a:cubicBezTo>
                  <a:pt x="14395" y="7299"/>
                  <a:pt x="14318" y="7218"/>
                  <a:pt x="14227" y="7091"/>
                </a:cubicBezTo>
                <a:close/>
                <a:moveTo>
                  <a:pt x="7289" y="4627"/>
                </a:moveTo>
                <a:cubicBezTo>
                  <a:pt x="7098" y="4190"/>
                  <a:pt x="6953" y="3824"/>
                  <a:pt x="6965" y="3813"/>
                </a:cubicBezTo>
                <a:cubicBezTo>
                  <a:pt x="7012" y="3771"/>
                  <a:pt x="7563" y="3561"/>
                  <a:pt x="7848" y="3476"/>
                </a:cubicBezTo>
                <a:cubicBezTo>
                  <a:pt x="8112" y="3397"/>
                  <a:pt x="8810" y="3241"/>
                  <a:pt x="8825" y="3257"/>
                </a:cubicBezTo>
                <a:cubicBezTo>
                  <a:pt x="8828" y="3260"/>
                  <a:pt x="8890" y="3625"/>
                  <a:pt x="8962" y="4067"/>
                </a:cubicBezTo>
                <a:cubicBezTo>
                  <a:pt x="9033" y="4509"/>
                  <a:pt x="9098" y="4898"/>
                  <a:pt x="9105" y="4931"/>
                </a:cubicBezTo>
                <a:cubicBezTo>
                  <a:pt x="9116" y="4985"/>
                  <a:pt x="9096" y="4994"/>
                  <a:pt x="8857" y="5040"/>
                </a:cubicBezTo>
                <a:cubicBezTo>
                  <a:pt x="8598" y="5089"/>
                  <a:pt x="7915" y="5301"/>
                  <a:pt x="7762" y="5380"/>
                </a:cubicBezTo>
                <a:cubicBezTo>
                  <a:pt x="7718" y="5403"/>
                  <a:pt x="7672" y="5422"/>
                  <a:pt x="7659" y="5422"/>
                </a:cubicBezTo>
                <a:cubicBezTo>
                  <a:pt x="7646" y="5422"/>
                  <a:pt x="7480" y="5064"/>
                  <a:pt x="7289" y="4627"/>
                </a:cubicBezTo>
                <a:close/>
                <a:moveTo>
                  <a:pt x="11856" y="5302"/>
                </a:moveTo>
                <a:cubicBezTo>
                  <a:pt x="11584" y="5196"/>
                  <a:pt x="11008" y="5038"/>
                  <a:pt x="10802" y="5012"/>
                </a:cubicBezTo>
                <a:cubicBezTo>
                  <a:pt x="10714" y="5001"/>
                  <a:pt x="10637" y="4984"/>
                  <a:pt x="10631" y="4974"/>
                </a:cubicBezTo>
                <a:cubicBezTo>
                  <a:pt x="10626" y="4964"/>
                  <a:pt x="10670" y="4581"/>
                  <a:pt x="10729" y="4124"/>
                </a:cubicBezTo>
                <a:cubicBezTo>
                  <a:pt x="10789" y="3666"/>
                  <a:pt x="10838" y="3281"/>
                  <a:pt x="10839" y="3270"/>
                </a:cubicBezTo>
                <a:cubicBezTo>
                  <a:pt x="10841" y="3235"/>
                  <a:pt x="10957" y="3245"/>
                  <a:pt x="11267" y="3306"/>
                </a:cubicBezTo>
                <a:cubicBezTo>
                  <a:pt x="11830" y="3417"/>
                  <a:pt x="12759" y="3718"/>
                  <a:pt x="12759" y="3790"/>
                </a:cubicBezTo>
                <a:cubicBezTo>
                  <a:pt x="12759" y="3812"/>
                  <a:pt x="12085" y="5372"/>
                  <a:pt x="12071" y="5382"/>
                </a:cubicBezTo>
                <a:cubicBezTo>
                  <a:pt x="12069" y="5383"/>
                  <a:pt x="11972" y="5348"/>
                  <a:pt x="11856" y="5302"/>
                </a:cubicBezTo>
                <a:close/>
              </a:path>
            </a:pathLst>
          </a:custGeom>
          <a:solidFill>
            <a:srgbClr val="22572C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pic>
        <p:nvPicPr>
          <p:cNvPr id="80" name="Graphic 79" descr="Tools with solid fill">
            <a:extLst>
              <a:ext uri="{FF2B5EF4-FFF2-40B4-BE49-F238E27FC236}">
                <a16:creationId xmlns:a16="http://schemas.microsoft.com/office/drawing/2014/main" id="{B87BD426-D502-A6F7-BFF6-A2B0AEE028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4161" y="2335423"/>
            <a:ext cx="337170" cy="337170"/>
          </a:xfrm>
          <a:prstGeom prst="rect">
            <a:avLst/>
          </a:prstGeom>
        </p:spPr>
      </p:pic>
      <p:pic>
        <p:nvPicPr>
          <p:cNvPr id="87" name="Graphic 86" descr="Bar graph with downward trend with solid fill">
            <a:extLst>
              <a:ext uri="{FF2B5EF4-FFF2-40B4-BE49-F238E27FC236}">
                <a16:creationId xmlns:a16="http://schemas.microsoft.com/office/drawing/2014/main" id="{D2E98AA5-C2DC-A105-4437-1FD570CBAF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6926" y="2307218"/>
            <a:ext cx="405684" cy="405684"/>
          </a:xfrm>
          <a:prstGeom prst="rect">
            <a:avLst/>
          </a:prstGeom>
        </p:spPr>
      </p:pic>
      <p:pic>
        <p:nvPicPr>
          <p:cNvPr id="92" name="Graphic 91" descr="Briefcase with solid fill">
            <a:extLst>
              <a:ext uri="{FF2B5EF4-FFF2-40B4-BE49-F238E27FC236}">
                <a16:creationId xmlns:a16="http://schemas.microsoft.com/office/drawing/2014/main" id="{4AF8CE12-A289-48A7-3FB0-25CE1407B1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8462" y="2320916"/>
            <a:ext cx="370396" cy="3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9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9"/>
          <p:cNvSpPr txBox="1">
            <a:spLocks noGrp="1"/>
          </p:cNvSpPr>
          <p:nvPr>
            <p:ph type="sldNum" idx="4294967295"/>
          </p:nvPr>
        </p:nvSpPr>
        <p:spPr>
          <a:xfrm>
            <a:off x="8709515" y="4749900"/>
            <a:ext cx="43448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2" name="Google Shape;741;p26">
            <a:extLst>
              <a:ext uri="{FF2B5EF4-FFF2-40B4-BE49-F238E27FC236}">
                <a16:creationId xmlns:a16="http://schemas.microsoft.com/office/drawing/2014/main" id="{E681BBB4-2768-A703-6842-DC6AA7B44894}"/>
              </a:ext>
            </a:extLst>
          </p:cNvPr>
          <p:cNvSpPr txBox="1">
            <a:spLocks/>
          </p:cNvSpPr>
          <p:nvPr/>
        </p:nvSpPr>
        <p:spPr>
          <a:xfrm>
            <a:off x="-38516" y="9825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aleway" panose="020B0003030101060003" pitchFamily="34" charset="0"/>
                <a:ea typeface="Raleway" panose="020B00030301010600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32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t>Volume of solar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863B5-F0DC-2FC1-D1A2-47D893FCC319}"/>
              </a:ext>
            </a:extLst>
          </p:cNvPr>
          <p:cNvSpPr txBox="1"/>
          <p:nvPr/>
        </p:nvSpPr>
        <p:spPr>
          <a:xfrm>
            <a:off x="2179454" y="778354"/>
            <a:ext cx="470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800" b="1" i="0" u="none" strike="noStrike" kern="0" cap="none" spc="0" normalizeH="0" baseline="0" noProof="0" dirty="0">
                <a:ln>
                  <a:noFill/>
                </a:ln>
                <a:solidFill>
                  <a:srgbClr val="7DC242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1,091</a:t>
            </a:r>
            <a:r>
              <a:rPr kumimoji="0" lang="en-IE" sz="2400" b="1" i="0" u="none" strike="noStrike" kern="0" cap="none" spc="0" normalizeH="0" baseline="0" noProof="0" dirty="0">
                <a:ln>
                  <a:noFill/>
                </a:ln>
                <a:solidFill>
                  <a:srgbClr val="7DC242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MW total solar capacity</a:t>
            </a:r>
          </a:p>
        </p:txBody>
      </p:sp>
      <p:sp>
        <p:nvSpPr>
          <p:cNvPr id="4" name="Google Shape;741;p26">
            <a:extLst>
              <a:ext uri="{FF2B5EF4-FFF2-40B4-BE49-F238E27FC236}">
                <a16:creationId xmlns:a16="http://schemas.microsoft.com/office/drawing/2014/main" id="{369A3B1D-2DF8-18CB-28C5-90CD7016856D}"/>
              </a:ext>
            </a:extLst>
          </p:cNvPr>
          <p:cNvSpPr txBox="1">
            <a:spLocks/>
          </p:cNvSpPr>
          <p:nvPr/>
        </p:nvSpPr>
        <p:spPr>
          <a:xfrm>
            <a:off x="113884" y="15240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aleway" panose="020B0003030101060003" pitchFamily="34" charset="0"/>
                <a:ea typeface="Raleway" panose="020B00030301010600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32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47F4A-2359-6757-3728-9C3C01B03B26}"/>
              </a:ext>
            </a:extLst>
          </p:cNvPr>
          <p:cNvSpPr txBox="1"/>
          <p:nvPr/>
        </p:nvSpPr>
        <p:spPr>
          <a:xfrm>
            <a:off x="113884" y="4808200"/>
            <a:ext cx="4405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Source: ESB Networks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BC4009-1DA0-BE14-DCFA-4C86796C79C7}"/>
              </a:ext>
            </a:extLst>
          </p:cNvPr>
          <p:cNvGrpSpPr/>
          <p:nvPr/>
        </p:nvGrpSpPr>
        <p:grpSpPr>
          <a:xfrm>
            <a:off x="-7620" y="1347754"/>
            <a:ext cx="9144000" cy="3198975"/>
            <a:chOff x="-7620" y="1347754"/>
            <a:chExt cx="9144000" cy="3198975"/>
          </a:xfrm>
        </p:grpSpPr>
        <p:pic>
          <p:nvPicPr>
            <p:cNvPr id="8" name="Picture 7" descr="A chart of energy levels&#10;&#10;Description automatically generated with medium confidence">
              <a:extLst>
                <a:ext uri="{FF2B5EF4-FFF2-40B4-BE49-F238E27FC236}">
                  <a16:creationId xmlns:a16="http://schemas.microsoft.com/office/drawing/2014/main" id="{DFB88DD8-5418-F9A0-81FA-2DECA7DA2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620" y="1347754"/>
              <a:ext cx="9144000" cy="3198975"/>
            </a:xfrm>
            <a:prstGeom prst="rect">
              <a:avLst/>
            </a:prstGeom>
          </p:spPr>
        </p:pic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EF1E3185-8D69-45AF-F693-D10D59D7B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990" y="1806267"/>
              <a:ext cx="640265" cy="411112"/>
            </a:xfrm>
            <a:custGeom>
              <a:avLst/>
              <a:gdLst>
                <a:gd name="T0" fmla="*/ 451485 w 18582"/>
                <a:gd name="T1" fmla="*/ 612338 h 9030"/>
                <a:gd name="T2" fmla="*/ 813649 w 18582"/>
                <a:gd name="T3" fmla="*/ 545804 h 9030"/>
                <a:gd name="T4" fmla="*/ 880281 w 18582"/>
                <a:gd name="T5" fmla="*/ 656694 h 9030"/>
                <a:gd name="T6" fmla="*/ 473671 w 18582"/>
                <a:gd name="T7" fmla="*/ 678872 h 9030"/>
                <a:gd name="T8" fmla="*/ 33531 w 18582"/>
                <a:gd name="T9" fmla="*/ 367027 h 9030"/>
                <a:gd name="T10" fmla="*/ 185821 w 18582"/>
                <a:gd name="T11" fmla="*/ 503252 h 9030"/>
                <a:gd name="T12" fmla="*/ 242185 w 18582"/>
                <a:gd name="T13" fmla="*/ 434914 h 9030"/>
                <a:gd name="T14" fmla="*/ 411923 w 18582"/>
                <a:gd name="T15" fmla="*/ 436042 h 9030"/>
                <a:gd name="T16" fmla="*/ 452634 w 18582"/>
                <a:gd name="T17" fmla="*/ 498441 h 9030"/>
                <a:gd name="T18" fmla="*/ 646927 w 18582"/>
                <a:gd name="T19" fmla="*/ 366801 h 9030"/>
                <a:gd name="T20" fmla="*/ 550068 w 18582"/>
                <a:gd name="T21" fmla="*/ 503854 h 9030"/>
                <a:gd name="T22" fmla="*/ 686777 w 18582"/>
                <a:gd name="T23" fmla="*/ 423036 h 9030"/>
                <a:gd name="T24" fmla="*/ 878270 w 18582"/>
                <a:gd name="T25" fmla="*/ 500847 h 9030"/>
                <a:gd name="T26" fmla="*/ 687782 w 18582"/>
                <a:gd name="T27" fmla="*/ 491600 h 9030"/>
                <a:gd name="T28" fmla="*/ 908355 w 18582"/>
                <a:gd name="T29" fmla="*/ 366801 h 9030"/>
                <a:gd name="T30" fmla="*/ 1105162 w 18582"/>
                <a:gd name="T31" fmla="*/ 497614 h 9030"/>
                <a:gd name="T32" fmla="*/ 921925 w 18582"/>
                <a:gd name="T33" fmla="*/ 501298 h 9030"/>
                <a:gd name="T34" fmla="*/ 1126343 w 18582"/>
                <a:gd name="T35" fmla="*/ 366801 h 9030"/>
                <a:gd name="T36" fmla="*/ 1333776 w 18582"/>
                <a:gd name="T37" fmla="*/ 502501 h 9030"/>
                <a:gd name="T38" fmla="*/ 62970 w 18582"/>
                <a:gd name="T39" fmla="*/ 244710 h 9030"/>
                <a:gd name="T40" fmla="*/ 229907 w 18582"/>
                <a:gd name="T41" fmla="*/ 188024 h 9030"/>
                <a:gd name="T42" fmla="*/ 130822 w 18582"/>
                <a:gd name="T43" fmla="*/ 306357 h 9030"/>
                <a:gd name="T44" fmla="*/ 276793 w 18582"/>
                <a:gd name="T45" fmla="*/ 188024 h 9030"/>
                <a:gd name="T46" fmla="*/ 432888 w 18582"/>
                <a:gd name="T47" fmla="*/ 187648 h 9030"/>
                <a:gd name="T48" fmla="*/ 259992 w 18582"/>
                <a:gd name="T49" fmla="*/ 306357 h 9030"/>
                <a:gd name="T50" fmla="*/ 475754 w 18582"/>
                <a:gd name="T51" fmla="*/ 185393 h 9030"/>
                <a:gd name="T52" fmla="*/ 645635 w 18582"/>
                <a:gd name="T53" fmla="*/ 252528 h 9030"/>
                <a:gd name="T54" fmla="*/ 685341 w 18582"/>
                <a:gd name="T55" fmla="*/ 294854 h 9030"/>
                <a:gd name="T56" fmla="*/ 847970 w 18582"/>
                <a:gd name="T57" fmla="*/ 185393 h 9030"/>
                <a:gd name="T58" fmla="*/ 772579 w 18582"/>
                <a:gd name="T59" fmla="*/ 306357 h 9030"/>
                <a:gd name="T60" fmla="*/ 896795 w 18582"/>
                <a:gd name="T61" fmla="*/ 248694 h 9030"/>
                <a:gd name="T62" fmla="*/ 1057055 w 18582"/>
                <a:gd name="T63" fmla="*/ 185393 h 9030"/>
                <a:gd name="T64" fmla="*/ 902539 w 18582"/>
                <a:gd name="T65" fmla="*/ 305380 h 9030"/>
                <a:gd name="T66" fmla="*/ 1098915 w 18582"/>
                <a:gd name="T67" fmla="*/ 185393 h 9030"/>
                <a:gd name="T68" fmla="*/ 1282869 w 18582"/>
                <a:gd name="T69" fmla="*/ 292449 h 9030"/>
                <a:gd name="T70" fmla="*/ 90685 w 18582"/>
                <a:gd name="T71" fmla="*/ 130361 h 9030"/>
                <a:gd name="T72" fmla="*/ 256043 w 18582"/>
                <a:gd name="T73" fmla="*/ 601 h 9030"/>
                <a:gd name="T74" fmla="*/ 90685 w 18582"/>
                <a:gd name="T75" fmla="*/ 130361 h 9030"/>
                <a:gd name="T76" fmla="*/ 303072 w 18582"/>
                <a:gd name="T77" fmla="*/ 0 h 9030"/>
                <a:gd name="T78" fmla="*/ 443371 w 18582"/>
                <a:gd name="T79" fmla="*/ 66910 h 9030"/>
                <a:gd name="T80" fmla="*/ 284763 w 18582"/>
                <a:gd name="T81" fmla="*/ 129986 h 9030"/>
                <a:gd name="T82" fmla="*/ 488606 w 18582"/>
                <a:gd name="T83" fmla="*/ 0 h 9030"/>
                <a:gd name="T84" fmla="*/ 643984 w 18582"/>
                <a:gd name="T85" fmla="*/ 86832 h 9030"/>
                <a:gd name="T86" fmla="*/ 479775 w 18582"/>
                <a:gd name="T87" fmla="*/ 128708 h 9030"/>
                <a:gd name="T88" fmla="*/ 755993 w 18582"/>
                <a:gd name="T89" fmla="*/ 0 h 9030"/>
                <a:gd name="T90" fmla="*/ 843303 w 18582"/>
                <a:gd name="T91" fmla="*/ 131414 h 9030"/>
                <a:gd name="T92" fmla="*/ 885091 w 18582"/>
                <a:gd name="T93" fmla="*/ 130286 h 9030"/>
                <a:gd name="T94" fmla="*/ 1028837 w 18582"/>
                <a:gd name="T95" fmla="*/ 827 h 9030"/>
                <a:gd name="T96" fmla="*/ 885091 w 18582"/>
                <a:gd name="T97" fmla="*/ 130286 h 9030"/>
                <a:gd name="T98" fmla="*/ 1070841 w 18582"/>
                <a:gd name="T99" fmla="*/ 0 h 9030"/>
                <a:gd name="T100" fmla="*/ 1243666 w 18582"/>
                <a:gd name="T101" fmla="*/ 131038 h 90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582" h="9030">
                  <a:moveTo>
                    <a:pt x="6442" y="8882"/>
                  </a:moveTo>
                  <a:lnTo>
                    <a:pt x="6288" y="8734"/>
                  </a:lnTo>
                  <a:lnTo>
                    <a:pt x="6288" y="8440"/>
                  </a:lnTo>
                  <a:lnTo>
                    <a:pt x="6288" y="8145"/>
                  </a:lnTo>
                  <a:lnTo>
                    <a:pt x="6752" y="7702"/>
                  </a:lnTo>
                  <a:lnTo>
                    <a:pt x="7216" y="7260"/>
                  </a:lnTo>
                  <a:lnTo>
                    <a:pt x="9274" y="7260"/>
                  </a:lnTo>
                  <a:lnTo>
                    <a:pt x="11332" y="7260"/>
                  </a:lnTo>
                  <a:lnTo>
                    <a:pt x="11796" y="7702"/>
                  </a:lnTo>
                  <a:lnTo>
                    <a:pt x="12260" y="8145"/>
                  </a:lnTo>
                  <a:lnTo>
                    <a:pt x="12260" y="8440"/>
                  </a:lnTo>
                  <a:lnTo>
                    <a:pt x="12260" y="8735"/>
                  </a:lnTo>
                  <a:lnTo>
                    <a:pt x="12105" y="8882"/>
                  </a:lnTo>
                  <a:lnTo>
                    <a:pt x="11950" y="9030"/>
                  </a:lnTo>
                  <a:lnTo>
                    <a:pt x="9274" y="9030"/>
                  </a:lnTo>
                  <a:lnTo>
                    <a:pt x="6597" y="9030"/>
                  </a:lnTo>
                  <a:lnTo>
                    <a:pt x="6442" y="8882"/>
                  </a:lnTo>
                  <a:close/>
                  <a:moveTo>
                    <a:pt x="6" y="6684"/>
                  </a:moveTo>
                  <a:cubicBezTo>
                    <a:pt x="9" y="6673"/>
                    <a:pt x="113" y="6264"/>
                    <a:pt x="238" y="5775"/>
                  </a:cubicBezTo>
                  <a:cubicBezTo>
                    <a:pt x="362" y="5286"/>
                    <a:pt x="465" y="4884"/>
                    <a:pt x="467" y="4882"/>
                  </a:cubicBezTo>
                  <a:cubicBezTo>
                    <a:pt x="468" y="4881"/>
                    <a:pt x="1006" y="4880"/>
                    <a:pt x="1661" y="4882"/>
                  </a:cubicBezTo>
                  <a:lnTo>
                    <a:pt x="2853" y="4885"/>
                  </a:lnTo>
                  <a:lnTo>
                    <a:pt x="2721" y="5785"/>
                  </a:lnTo>
                  <a:cubicBezTo>
                    <a:pt x="2648" y="6281"/>
                    <a:pt x="2589" y="6690"/>
                    <a:pt x="2588" y="6694"/>
                  </a:cubicBezTo>
                  <a:cubicBezTo>
                    <a:pt x="2588" y="6699"/>
                    <a:pt x="2006" y="6702"/>
                    <a:pt x="1294" y="6702"/>
                  </a:cubicBezTo>
                  <a:cubicBezTo>
                    <a:pt x="66" y="6702"/>
                    <a:pt x="0" y="6701"/>
                    <a:pt x="6" y="6684"/>
                  </a:cubicBezTo>
                  <a:close/>
                  <a:moveTo>
                    <a:pt x="3241" y="6694"/>
                  </a:moveTo>
                  <a:cubicBezTo>
                    <a:pt x="3241" y="6690"/>
                    <a:pt x="3301" y="6281"/>
                    <a:pt x="3373" y="5785"/>
                  </a:cubicBezTo>
                  <a:lnTo>
                    <a:pt x="3506" y="4885"/>
                  </a:lnTo>
                  <a:lnTo>
                    <a:pt x="4661" y="4882"/>
                  </a:lnTo>
                  <a:cubicBezTo>
                    <a:pt x="5763" y="4879"/>
                    <a:pt x="5816" y="4880"/>
                    <a:pt x="5816" y="4898"/>
                  </a:cubicBezTo>
                  <a:cubicBezTo>
                    <a:pt x="5816" y="4909"/>
                    <a:pt x="5780" y="5315"/>
                    <a:pt x="5737" y="5800"/>
                  </a:cubicBezTo>
                  <a:cubicBezTo>
                    <a:pt x="5694" y="6285"/>
                    <a:pt x="5658" y="6687"/>
                    <a:pt x="5658" y="6692"/>
                  </a:cubicBezTo>
                  <a:cubicBezTo>
                    <a:pt x="5658" y="6698"/>
                    <a:pt x="5179" y="6702"/>
                    <a:pt x="4449" y="6702"/>
                  </a:cubicBezTo>
                  <a:cubicBezTo>
                    <a:pt x="3784" y="6702"/>
                    <a:pt x="3240" y="6699"/>
                    <a:pt x="3241" y="6694"/>
                  </a:cubicBezTo>
                  <a:close/>
                  <a:moveTo>
                    <a:pt x="6304" y="6630"/>
                  </a:moveTo>
                  <a:cubicBezTo>
                    <a:pt x="6315" y="6521"/>
                    <a:pt x="6434" y="4943"/>
                    <a:pt x="6434" y="4909"/>
                  </a:cubicBezTo>
                  <a:lnTo>
                    <a:pt x="6434" y="4879"/>
                  </a:lnTo>
                  <a:lnTo>
                    <a:pt x="7722" y="4879"/>
                  </a:lnTo>
                  <a:lnTo>
                    <a:pt x="9010" y="4879"/>
                  </a:lnTo>
                  <a:lnTo>
                    <a:pt x="9010" y="5236"/>
                  </a:lnTo>
                  <a:cubicBezTo>
                    <a:pt x="9010" y="5432"/>
                    <a:pt x="9013" y="5842"/>
                    <a:pt x="9017" y="6147"/>
                  </a:cubicBezTo>
                  <a:lnTo>
                    <a:pt x="9025" y="6702"/>
                  </a:lnTo>
                  <a:lnTo>
                    <a:pt x="7661" y="6702"/>
                  </a:lnTo>
                  <a:lnTo>
                    <a:pt x="6297" y="6702"/>
                  </a:lnTo>
                  <a:lnTo>
                    <a:pt x="6304" y="6630"/>
                  </a:lnTo>
                  <a:close/>
                  <a:moveTo>
                    <a:pt x="9579" y="6539"/>
                  </a:moveTo>
                  <a:cubicBezTo>
                    <a:pt x="9575" y="6449"/>
                    <a:pt x="9569" y="6039"/>
                    <a:pt x="9565" y="5627"/>
                  </a:cubicBezTo>
                  <a:lnTo>
                    <a:pt x="9558" y="4879"/>
                  </a:lnTo>
                  <a:lnTo>
                    <a:pt x="10808" y="4879"/>
                  </a:lnTo>
                  <a:cubicBezTo>
                    <a:pt x="12052" y="4879"/>
                    <a:pt x="12057" y="4879"/>
                    <a:pt x="12057" y="4901"/>
                  </a:cubicBezTo>
                  <a:cubicBezTo>
                    <a:pt x="12057" y="4928"/>
                    <a:pt x="12224" y="6608"/>
                    <a:pt x="12232" y="6662"/>
                  </a:cubicBezTo>
                  <a:lnTo>
                    <a:pt x="12238" y="6702"/>
                  </a:lnTo>
                  <a:lnTo>
                    <a:pt x="10912" y="6702"/>
                  </a:lnTo>
                  <a:lnTo>
                    <a:pt x="9586" y="6702"/>
                  </a:lnTo>
                  <a:lnTo>
                    <a:pt x="9579" y="6539"/>
                  </a:lnTo>
                  <a:close/>
                  <a:moveTo>
                    <a:pt x="12840" y="6668"/>
                  </a:moveTo>
                  <a:cubicBezTo>
                    <a:pt x="12836" y="6648"/>
                    <a:pt x="12796" y="6261"/>
                    <a:pt x="12749" y="5807"/>
                  </a:cubicBezTo>
                  <a:cubicBezTo>
                    <a:pt x="12703" y="5353"/>
                    <a:pt x="12662" y="4958"/>
                    <a:pt x="12658" y="4930"/>
                  </a:cubicBezTo>
                  <a:lnTo>
                    <a:pt x="12651" y="4879"/>
                  </a:lnTo>
                  <a:lnTo>
                    <a:pt x="13882" y="4879"/>
                  </a:lnTo>
                  <a:lnTo>
                    <a:pt x="15112" y="4879"/>
                  </a:lnTo>
                  <a:lnTo>
                    <a:pt x="15245" y="5708"/>
                  </a:lnTo>
                  <a:cubicBezTo>
                    <a:pt x="15318" y="6163"/>
                    <a:pt x="15384" y="6574"/>
                    <a:pt x="15392" y="6619"/>
                  </a:cubicBezTo>
                  <a:lnTo>
                    <a:pt x="15406" y="6702"/>
                  </a:lnTo>
                  <a:lnTo>
                    <a:pt x="14126" y="6702"/>
                  </a:lnTo>
                  <a:lnTo>
                    <a:pt x="12846" y="6702"/>
                  </a:lnTo>
                  <a:lnTo>
                    <a:pt x="12840" y="6668"/>
                  </a:lnTo>
                  <a:close/>
                  <a:moveTo>
                    <a:pt x="15977" y="6689"/>
                  </a:moveTo>
                  <a:cubicBezTo>
                    <a:pt x="15975" y="6682"/>
                    <a:pt x="15911" y="6285"/>
                    <a:pt x="15836" y="5807"/>
                  </a:cubicBezTo>
                  <a:cubicBezTo>
                    <a:pt x="15761" y="5329"/>
                    <a:pt x="15697" y="4925"/>
                    <a:pt x="15693" y="4909"/>
                  </a:cubicBezTo>
                  <a:lnTo>
                    <a:pt x="15687" y="4879"/>
                  </a:lnTo>
                  <a:lnTo>
                    <a:pt x="16902" y="4879"/>
                  </a:lnTo>
                  <a:cubicBezTo>
                    <a:pt x="18050" y="4879"/>
                    <a:pt x="18118" y="4880"/>
                    <a:pt x="18123" y="4898"/>
                  </a:cubicBezTo>
                  <a:cubicBezTo>
                    <a:pt x="18126" y="4908"/>
                    <a:pt x="18228" y="5310"/>
                    <a:pt x="18350" y="5791"/>
                  </a:cubicBezTo>
                  <a:cubicBezTo>
                    <a:pt x="18471" y="6272"/>
                    <a:pt x="18573" y="6673"/>
                    <a:pt x="18576" y="6684"/>
                  </a:cubicBezTo>
                  <a:cubicBezTo>
                    <a:pt x="18582" y="6701"/>
                    <a:pt x="18515" y="6702"/>
                    <a:pt x="17282" y="6702"/>
                  </a:cubicBezTo>
                  <a:cubicBezTo>
                    <a:pt x="16252" y="6702"/>
                    <a:pt x="15981" y="6700"/>
                    <a:pt x="15977" y="6689"/>
                  </a:cubicBezTo>
                  <a:close/>
                  <a:moveTo>
                    <a:pt x="677" y="4056"/>
                  </a:moveTo>
                  <a:cubicBezTo>
                    <a:pt x="677" y="4046"/>
                    <a:pt x="767" y="3685"/>
                    <a:pt x="877" y="3255"/>
                  </a:cubicBezTo>
                  <a:lnTo>
                    <a:pt x="1076" y="2472"/>
                  </a:lnTo>
                  <a:lnTo>
                    <a:pt x="2143" y="2469"/>
                  </a:lnTo>
                  <a:lnTo>
                    <a:pt x="3209" y="2466"/>
                  </a:lnTo>
                  <a:lnTo>
                    <a:pt x="3202" y="2501"/>
                  </a:lnTo>
                  <a:cubicBezTo>
                    <a:pt x="3199" y="2520"/>
                    <a:pt x="3147" y="2869"/>
                    <a:pt x="3088" y="3276"/>
                  </a:cubicBezTo>
                  <a:cubicBezTo>
                    <a:pt x="3029" y="3683"/>
                    <a:pt x="2978" y="4029"/>
                    <a:pt x="2975" y="4045"/>
                  </a:cubicBezTo>
                  <a:lnTo>
                    <a:pt x="2968" y="4075"/>
                  </a:lnTo>
                  <a:lnTo>
                    <a:pt x="1822" y="4075"/>
                  </a:lnTo>
                  <a:cubicBezTo>
                    <a:pt x="738" y="4075"/>
                    <a:pt x="676" y="4074"/>
                    <a:pt x="677" y="4056"/>
                  </a:cubicBezTo>
                  <a:close/>
                  <a:moveTo>
                    <a:pt x="3627" y="4045"/>
                  </a:moveTo>
                  <a:cubicBezTo>
                    <a:pt x="3631" y="4029"/>
                    <a:pt x="3682" y="3683"/>
                    <a:pt x="3741" y="3276"/>
                  </a:cubicBezTo>
                  <a:cubicBezTo>
                    <a:pt x="3800" y="2869"/>
                    <a:pt x="3851" y="2520"/>
                    <a:pt x="3855" y="2501"/>
                  </a:cubicBezTo>
                  <a:lnTo>
                    <a:pt x="3861" y="2466"/>
                  </a:lnTo>
                  <a:lnTo>
                    <a:pt x="4945" y="2466"/>
                  </a:lnTo>
                  <a:lnTo>
                    <a:pt x="6029" y="2466"/>
                  </a:lnTo>
                  <a:lnTo>
                    <a:pt x="6029" y="2496"/>
                  </a:lnTo>
                  <a:cubicBezTo>
                    <a:pt x="6029" y="2512"/>
                    <a:pt x="5999" y="2864"/>
                    <a:pt x="5962" y="3279"/>
                  </a:cubicBezTo>
                  <a:cubicBezTo>
                    <a:pt x="5925" y="3693"/>
                    <a:pt x="5894" y="4042"/>
                    <a:pt x="5894" y="4053"/>
                  </a:cubicBezTo>
                  <a:cubicBezTo>
                    <a:pt x="5894" y="4075"/>
                    <a:pt x="5887" y="4075"/>
                    <a:pt x="4758" y="4075"/>
                  </a:cubicBezTo>
                  <a:lnTo>
                    <a:pt x="3621" y="4075"/>
                  </a:lnTo>
                  <a:lnTo>
                    <a:pt x="3627" y="4045"/>
                  </a:lnTo>
                  <a:close/>
                  <a:moveTo>
                    <a:pt x="6501" y="4067"/>
                  </a:moveTo>
                  <a:cubicBezTo>
                    <a:pt x="6501" y="4042"/>
                    <a:pt x="6616" y="2510"/>
                    <a:pt x="6621" y="2490"/>
                  </a:cubicBezTo>
                  <a:lnTo>
                    <a:pt x="6626" y="2466"/>
                  </a:lnTo>
                  <a:lnTo>
                    <a:pt x="7800" y="2466"/>
                  </a:lnTo>
                  <a:lnTo>
                    <a:pt x="8974" y="2466"/>
                  </a:lnTo>
                  <a:lnTo>
                    <a:pt x="8980" y="2555"/>
                  </a:lnTo>
                  <a:cubicBezTo>
                    <a:pt x="8984" y="2603"/>
                    <a:pt x="8989" y="2965"/>
                    <a:pt x="8992" y="3359"/>
                  </a:cubicBezTo>
                  <a:lnTo>
                    <a:pt x="8997" y="4075"/>
                  </a:lnTo>
                  <a:lnTo>
                    <a:pt x="7749" y="4075"/>
                  </a:lnTo>
                  <a:cubicBezTo>
                    <a:pt x="7063" y="4075"/>
                    <a:pt x="6502" y="4071"/>
                    <a:pt x="6501" y="4067"/>
                  </a:cubicBezTo>
                  <a:close/>
                  <a:moveTo>
                    <a:pt x="9545" y="3922"/>
                  </a:moveTo>
                  <a:cubicBezTo>
                    <a:pt x="9542" y="3838"/>
                    <a:pt x="9535" y="3476"/>
                    <a:pt x="9532" y="3118"/>
                  </a:cubicBezTo>
                  <a:lnTo>
                    <a:pt x="9525" y="2466"/>
                  </a:lnTo>
                  <a:lnTo>
                    <a:pt x="10667" y="2466"/>
                  </a:lnTo>
                  <a:lnTo>
                    <a:pt x="11810" y="2466"/>
                  </a:lnTo>
                  <a:lnTo>
                    <a:pt x="11815" y="2490"/>
                  </a:lnTo>
                  <a:cubicBezTo>
                    <a:pt x="11821" y="2520"/>
                    <a:pt x="11968" y="4018"/>
                    <a:pt x="11968" y="4051"/>
                  </a:cubicBezTo>
                  <a:lnTo>
                    <a:pt x="11967" y="4075"/>
                  </a:lnTo>
                  <a:lnTo>
                    <a:pt x="10760" y="4075"/>
                  </a:lnTo>
                  <a:lnTo>
                    <a:pt x="9552" y="4075"/>
                  </a:lnTo>
                  <a:lnTo>
                    <a:pt x="9545" y="3922"/>
                  </a:lnTo>
                  <a:close/>
                  <a:moveTo>
                    <a:pt x="12570" y="4062"/>
                  </a:moveTo>
                  <a:cubicBezTo>
                    <a:pt x="12568" y="4054"/>
                    <a:pt x="12532" y="3715"/>
                    <a:pt x="12490" y="3308"/>
                  </a:cubicBezTo>
                  <a:cubicBezTo>
                    <a:pt x="12449" y="2901"/>
                    <a:pt x="12412" y="2545"/>
                    <a:pt x="12409" y="2517"/>
                  </a:cubicBezTo>
                  <a:lnTo>
                    <a:pt x="12403" y="2466"/>
                  </a:lnTo>
                  <a:lnTo>
                    <a:pt x="13562" y="2466"/>
                  </a:lnTo>
                  <a:lnTo>
                    <a:pt x="14722" y="2466"/>
                  </a:lnTo>
                  <a:lnTo>
                    <a:pt x="14728" y="2501"/>
                  </a:lnTo>
                  <a:cubicBezTo>
                    <a:pt x="14735" y="2538"/>
                    <a:pt x="14981" y="4066"/>
                    <a:pt x="14981" y="4072"/>
                  </a:cubicBezTo>
                  <a:cubicBezTo>
                    <a:pt x="14981" y="4073"/>
                    <a:pt x="14440" y="4075"/>
                    <a:pt x="13778" y="4075"/>
                  </a:cubicBezTo>
                  <a:cubicBezTo>
                    <a:pt x="12825" y="4075"/>
                    <a:pt x="12573" y="4072"/>
                    <a:pt x="12570" y="4062"/>
                  </a:cubicBezTo>
                  <a:close/>
                  <a:moveTo>
                    <a:pt x="15561" y="4062"/>
                  </a:moveTo>
                  <a:cubicBezTo>
                    <a:pt x="15559" y="4054"/>
                    <a:pt x="15503" y="3705"/>
                    <a:pt x="15437" y="3287"/>
                  </a:cubicBezTo>
                  <a:cubicBezTo>
                    <a:pt x="15371" y="2868"/>
                    <a:pt x="15314" y="2512"/>
                    <a:pt x="15311" y="2496"/>
                  </a:cubicBezTo>
                  <a:lnTo>
                    <a:pt x="15305" y="2466"/>
                  </a:lnTo>
                  <a:lnTo>
                    <a:pt x="16406" y="2466"/>
                  </a:lnTo>
                  <a:lnTo>
                    <a:pt x="17506" y="2466"/>
                  </a:lnTo>
                  <a:lnTo>
                    <a:pt x="17663" y="3086"/>
                  </a:lnTo>
                  <a:cubicBezTo>
                    <a:pt x="17749" y="3426"/>
                    <a:pt x="17841" y="3788"/>
                    <a:pt x="17867" y="3890"/>
                  </a:cubicBezTo>
                  <a:lnTo>
                    <a:pt x="17914" y="4075"/>
                  </a:lnTo>
                  <a:lnTo>
                    <a:pt x="16740" y="4075"/>
                  </a:lnTo>
                  <a:cubicBezTo>
                    <a:pt x="15810" y="4075"/>
                    <a:pt x="15565" y="4072"/>
                    <a:pt x="15561" y="4062"/>
                  </a:cubicBezTo>
                  <a:close/>
                  <a:moveTo>
                    <a:pt x="1263" y="1734"/>
                  </a:moveTo>
                  <a:cubicBezTo>
                    <a:pt x="1266" y="1727"/>
                    <a:pt x="1366" y="1334"/>
                    <a:pt x="1486" y="860"/>
                  </a:cubicBezTo>
                  <a:lnTo>
                    <a:pt x="1704" y="0"/>
                  </a:lnTo>
                  <a:lnTo>
                    <a:pt x="2635" y="0"/>
                  </a:lnTo>
                  <a:cubicBezTo>
                    <a:pt x="3147" y="0"/>
                    <a:pt x="3566" y="3"/>
                    <a:pt x="3566" y="8"/>
                  </a:cubicBezTo>
                  <a:cubicBezTo>
                    <a:pt x="3566" y="12"/>
                    <a:pt x="3508" y="404"/>
                    <a:pt x="3439" y="879"/>
                  </a:cubicBezTo>
                  <a:lnTo>
                    <a:pt x="3312" y="1742"/>
                  </a:lnTo>
                  <a:lnTo>
                    <a:pt x="2285" y="1745"/>
                  </a:lnTo>
                  <a:cubicBezTo>
                    <a:pt x="1465" y="1747"/>
                    <a:pt x="1259" y="1745"/>
                    <a:pt x="1263" y="1734"/>
                  </a:cubicBezTo>
                  <a:close/>
                  <a:moveTo>
                    <a:pt x="3966" y="1729"/>
                  </a:moveTo>
                  <a:cubicBezTo>
                    <a:pt x="3969" y="1719"/>
                    <a:pt x="4024" y="1343"/>
                    <a:pt x="4089" y="895"/>
                  </a:cubicBezTo>
                  <a:cubicBezTo>
                    <a:pt x="4154" y="447"/>
                    <a:pt x="4210" y="62"/>
                    <a:pt x="4214" y="40"/>
                  </a:cubicBezTo>
                  <a:lnTo>
                    <a:pt x="4221" y="0"/>
                  </a:lnTo>
                  <a:lnTo>
                    <a:pt x="5239" y="0"/>
                  </a:lnTo>
                  <a:lnTo>
                    <a:pt x="6256" y="0"/>
                  </a:lnTo>
                  <a:lnTo>
                    <a:pt x="6250" y="61"/>
                  </a:lnTo>
                  <a:cubicBezTo>
                    <a:pt x="6246" y="95"/>
                    <a:pt x="6212" y="468"/>
                    <a:pt x="6175" y="890"/>
                  </a:cubicBezTo>
                  <a:cubicBezTo>
                    <a:pt x="6138" y="1312"/>
                    <a:pt x="6105" y="1677"/>
                    <a:pt x="6102" y="1702"/>
                  </a:cubicBezTo>
                  <a:lnTo>
                    <a:pt x="6095" y="1748"/>
                  </a:lnTo>
                  <a:lnTo>
                    <a:pt x="5029" y="1748"/>
                  </a:lnTo>
                  <a:cubicBezTo>
                    <a:pt x="4019" y="1748"/>
                    <a:pt x="3962" y="1747"/>
                    <a:pt x="3966" y="1729"/>
                  </a:cubicBezTo>
                  <a:close/>
                  <a:moveTo>
                    <a:pt x="6682" y="1712"/>
                  </a:moveTo>
                  <a:cubicBezTo>
                    <a:pt x="6682" y="1692"/>
                    <a:pt x="6709" y="1312"/>
                    <a:pt x="6743" y="867"/>
                  </a:cubicBezTo>
                  <a:cubicBezTo>
                    <a:pt x="6777" y="423"/>
                    <a:pt x="6805" y="45"/>
                    <a:pt x="6805" y="29"/>
                  </a:cubicBezTo>
                  <a:lnTo>
                    <a:pt x="6805" y="0"/>
                  </a:lnTo>
                  <a:lnTo>
                    <a:pt x="7878" y="0"/>
                  </a:lnTo>
                  <a:lnTo>
                    <a:pt x="8951" y="0"/>
                  </a:lnTo>
                  <a:lnTo>
                    <a:pt x="8957" y="281"/>
                  </a:lnTo>
                  <a:cubicBezTo>
                    <a:pt x="8961" y="436"/>
                    <a:pt x="8966" y="829"/>
                    <a:pt x="8969" y="1155"/>
                  </a:cubicBezTo>
                  <a:lnTo>
                    <a:pt x="8975" y="1748"/>
                  </a:lnTo>
                  <a:lnTo>
                    <a:pt x="7828" y="1748"/>
                  </a:lnTo>
                  <a:lnTo>
                    <a:pt x="6682" y="1748"/>
                  </a:lnTo>
                  <a:lnTo>
                    <a:pt x="6682" y="1712"/>
                  </a:lnTo>
                  <a:close/>
                  <a:moveTo>
                    <a:pt x="9511" y="1321"/>
                  </a:moveTo>
                  <a:cubicBezTo>
                    <a:pt x="9508" y="1087"/>
                    <a:pt x="9501" y="694"/>
                    <a:pt x="9497" y="447"/>
                  </a:cubicBezTo>
                  <a:lnTo>
                    <a:pt x="9490" y="0"/>
                  </a:lnTo>
                  <a:lnTo>
                    <a:pt x="10529" y="0"/>
                  </a:lnTo>
                  <a:lnTo>
                    <a:pt x="11568" y="0"/>
                  </a:lnTo>
                  <a:lnTo>
                    <a:pt x="11651" y="839"/>
                  </a:lnTo>
                  <a:cubicBezTo>
                    <a:pt x="11696" y="1300"/>
                    <a:pt x="11736" y="1694"/>
                    <a:pt x="11739" y="1713"/>
                  </a:cubicBezTo>
                  <a:lnTo>
                    <a:pt x="11745" y="1748"/>
                  </a:lnTo>
                  <a:lnTo>
                    <a:pt x="10632" y="1748"/>
                  </a:lnTo>
                  <a:lnTo>
                    <a:pt x="9518" y="1748"/>
                  </a:lnTo>
                  <a:lnTo>
                    <a:pt x="9511" y="1321"/>
                  </a:lnTo>
                  <a:close/>
                  <a:moveTo>
                    <a:pt x="12327" y="1733"/>
                  </a:moveTo>
                  <a:cubicBezTo>
                    <a:pt x="12327" y="1711"/>
                    <a:pt x="12160" y="87"/>
                    <a:pt x="12153" y="40"/>
                  </a:cubicBezTo>
                  <a:lnTo>
                    <a:pt x="12147" y="0"/>
                  </a:lnTo>
                  <a:lnTo>
                    <a:pt x="13238" y="0"/>
                  </a:lnTo>
                  <a:cubicBezTo>
                    <a:pt x="13967" y="0"/>
                    <a:pt x="14329" y="3"/>
                    <a:pt x="14329" y="11"/>
                  </a:cubicBezTo>
                  <a:cubicBezTo>
                    <a:pt x="14329" y="26"/>
                    <a:pt x="14598" y="1694"/>
                    <a:pt x="14605" y="1724"/>
                  </a:cubicBezTo>
                  <a:lnTo>
                    <a:pt x="14611" y="1748"/>
                  </a:lnTo>
                  <a:lnTo>
                    <a:pt x="13469" y="1748"/>
                  </a:lnTo>
                  <a:cubicBezTo>
                    <a:pt x="12508" y="1748"/>
                    <a:pt x="12327" y="1745"/>
                    <a:pt x="12327" y="1733"/>
                  </a:cubicBezTo>
                  <a:close/>
                  <a:moveTo>
                    <a:pt x="15190" y="1724"/>
                  </a:moveTo>
                  <a:cubicBezTo>
                    <a:pt x="15187" y="1710"/>
                    <a:pt x="15126" y="1328"/>
                    <a:pt x="15055" y="874"/>
                  </a:cubicBezTo>
                  <a:cubicBezTo>
                    <a:pt x="14983" y="420"/>
                    <a:pt x="14922" y="37"/>
                    <a:pt x="14919" y="24"/>
                  </a:cubicBezTo>
                  <a:lnTo>
                    <a:pt x="14914" y="0"/>
                  </a:lnTo>
                  <a:lnTo>
                    <a:pt x="15898" y="0"/>
                  </a:lnTo>
                  <a:cubicBezTo>
                    <a:pt x="16439" y="0"/>
                    <a:pt x="16882" y="2"/>
                    <a:pt x="16882" y="5"/>
                  </a:cubicBezTo>
                  <a:cubicBezTo>
                    <a:pt x="16882" y="8"/>
                    <a:pt x="16981" y="399"/>
                    <a:pt x="17101" y="874"/>
                  </a:cubicBezTo>
                  <a:cubicBezTo>
                    <a:pt x="17222" y="1350"/>
                    <a:pt x="17321" y="1741"/>
                    <a:pt x="17321" y="1743"/>
                  </a:cubicBezTo>
                  <a:cubicBezTo>
                    <a:pt x="17321" y="1746"/>
                    <a:pt x="16843" y="1748"/>
                    <a:pt x="16258" y="1748"/>
                  </a:cubicBezTo>
                  <a:lnTo>
                    <a:pt x="15196" y="1748"/>
                  </a:lnTo>
                  <a:lnTo>
                    <a:pt x="15190" y="17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endParaRPr>
            </a:p>
          </p:txBody>
        </p:sp>
        <p:sp>
          <p:nvSpPr>
            <p:cNvPr id="11" name="Freeform 130">
              <a:extLst>
                <a:ext uri="{FF2B5EF4-FFF2-40B4-BE49-F238E27FC236}">
                  <a16:creationId xmlns:a16="http://schemas.microsoft.com/office/drawing/2014/main" id="{C3DB443C-7FAA-F381-2BAD-9E1D1D52D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750" y="2186027"/>
              <a:ext cx="609539" cy="509179"/>
            </a:xfrm>
            <a:custGeom>
              <a:avLst/>
              <a:gdLst>
                <a:gd name="T0" fmla="*/ 119390 w 18215"/>
                <a:gd name="T1" fmla="*/ 509396 h 16797"/>
                <a:gd name="T2" fmla="*/ 118073 w 18215"/>
                <a:gd name="T3" fmla="*/ 342563 h 16797"/>
                <a:gd name="T4" fmla="*/ 114441 w 18215"/>
                <a:gd name="T5" fmla="*/ 335461 h 16797"/>
                <a:gd name="T6" fmla="*/ 58877 w 18215"/>
                <a:gd name="T7" fmla="*/ 332747 h 16797"/>
                <a:gd name="T8" fmla="*/ 639 w 18215"/>
                <a:gd name="T9" fmla="*/ 328717 h 16797"/>
                <a:gd name="T10" fmla="*/ 300651 w 18215"/>
                <a:gd name="T11" fmla="*/ 56741 h 16797"/>
                <a:gd name="T12" fmla="*/ 359888 w 18215"/>
                <a:gd name="T13" fmla="*/ 7861 h 16797"/>
                <a:gd name="T14" fmla="*/ 448622 w 18215"/>
                <a:gd name="T15" fmla="*/ 79805 h 16797"/>
                <a:gd name="T16" fmla="*/ 517239 w 18215"/>
                <a:gd name="T17" fmla="*/ 137345 h 16797"/>
                <a:gd name="T18" fmla="*/ 518636 w 18215"/>
                <a:gd name="T19" fmla="*/ 85032 h 16797"/>
                <a:gd name="T20" fmla="*/ 518636 w 18215"/>
                <a:gd name="T21" fmla="*/ 32640 h 16797"/>
                <a:gd name="T22" fmla="*/ 514085 w 18215"/>
                <a:gd name="T23" fmla="*/ 32640 h 16797"/>
                <a:gd name="T24" fmla="*/ 505623 w 18215"/>
                <a:gd name="T25" fmla="*/ 31004 h 16797"/>
                <a:gd name="T26" fmla="*/ 501711 w 18215"/>
                <a:gd name="T27" fmla="*/ 29368 h 16797"/>
                <a:gd name="T28" fmla="*/ 501711 w 18215"/>
                <a:gd name="T29" fmla="*/ 14684 h 16797"/>
                <a:gd name="T30" fmla="*/ 501711 w 18215"/>
                <a:gd name="T31" fmla="*/ 0 h 16797"/>
                <a:gd name="T32" fmla="*/ 555519 w 18215"/>
                <a:gd name="T33" fmla="*/ 0 h 16797"/>
                <a:gd name="T34" fmla="*/ 615234 w 18215"/>
                <a:gd name="T35" fmla="*/ 718 h 16797"/>
                <a:gd name="T36" fmla="*/ 621141 w 18215"/>
                <a:gd name="T37" fmla="*/ 1436 h 16797"/>
                <a:gd name="T38" fmla="*/ 621141 w 18215"/>
                <a:gd name="T39" fmla="*/ 12450 h 16797"/>
                <a:gd name="T40" fmla="*/ 620064 w 18215"/>
                <a:gd name="T41" fmla="*/ 26336 h 16797"/>
                <a:gd name="T42" fmla="*/ 606213 w 18215"/>
                <a:gd name="T43" fmla="*/ 33678 h 16797"/>
                <a:gd name="T44" fmla="*/ 599746 w 18215"/>
                <a:gd name="T45" fmla="*/ 35074 h 16797"/>
                <a:gd name="T46" fmla="*/ 599746 w 18215"/>
                <a:gd name="T47" fmla="*/ 125334 h 16797"/>
                <a:gd name="T48" fmla="*/ 599786 w 18215"/>
                <a:gd name="T49" fmla="*/ 215633 h 16797"/>
                <a:gd name="T50" fmla="*/ 611841 w 18215"/>
                <a:gd name="T51" fmla="*/ 226327 h 16797"/>
                <a:gd name="T52" fmla="*/ 662774 w 18215"/>
                <a:gd name="T53" fmla="*/ 272056 h 16797"/>
                <a:gd name="T54" fmla="*/ 716063 w 18215"/>
                <a:gd name="T55" fmla="*/ 331470 h 16797"/>
                <a:gd name="T56" fmla="*/ 658184 w 18215"/>
                <a:gd name="T57" fmla="*/ 332867 h 16797"/>
                <a:gd name="T58" fmla="*/ 605694 w 18215"/>
                <a:gd name="T59" fmla="*/ 333625 h 16797"/>
                <a:gd name="T60" fmla="*/ 604975 w 18215"/>
                <a:gd name="T61" fmla="*/ 403016 h 16797"/>
                <a:gd name="T62" fmla="*/ 601343 w 18215"/>
                <a:gd name="T63" fmla="*/ 661744 h 16797"/>
                <a:gd name="T64" fmla="*/ 597710 w 18215"/>
                <a:gd name="T65" fmla="*/ 668368 h 16797"/>
                <a:gd name="T66" fmla="*/ 357373 w 18215"/>
                <a:gd name="T67" fmla="*/ 669684 h 16797"/>
                <a:gd name="T68" fmla="*/ 120069 w 18215"/>
                <a:gd name="T69" fmla="*/ 670243 h 16797"/>
                <a:gd name="T70" fmla="*/ 119390 w 18215"/>
                <a:gd name="T71" fmla="*/ 509396 h 167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215" h="16797">
                  <a:moveTo>
                    <a:pt x="2991" y="12766"/>
                  </a:moveTo>
                  <a:cubicBezTo>
                    <a:pt x="2982" y="10549"/>
                    <a:pt x="2967" y="8667"/>
                    <a:pt x="2958" y="8585"/>
                  </a:cubicBezTo>
                  <a:cubicBezTo>
                    <a:pt x="2943" y="8457"/>
                    <a:pt x="2929" y="8431"/>
                    <a:pt x="2867" y="8407"/>
                  </a:cubicBezTo>
                  <a:cubicBezTo>
                    <a:pt x="2826" y="8391"/>
                    <a:pt x="2200" y="8361"/>
                    <a:pt x="1475" y="8339"/>
                  </a:cubicBezTo>
                  <a:cubicBezTo>
                    <a:pt x="185" y="8300"/>
                    <a:pt x="0" y="8287"/>
                    <a:pt x="16" y="8238"/>
                  </a:cubicBezTo>
                  <a:cubicBezTo>
                    <a:pt x="53" y="8131"/>
                    <a:pt x="4651" y="3961"/>
                    <a:pt x="7532" y="1422"/>
                  </a:cubicBezTo>
                  <a:cubicBezTo>
                    <a:pt x="8722" y="373"/>
                    <a:pt x="8935" y="197"/>
                    <a:pt x="9016" y="197"/>
                  </a:cubicBezTo>
                  <a:cubicBezTo>
                    <a:pt x="9158" y="197"/>
                    <a:pt x="9351" y="354"/>
                    <a:pt x="11239" y="2000"/>
                  </a:cubicBezTo>
                  <a:cubicBezTo>
                    <a:pt x="12601" y="3188"/>
                    <a:pt x="12902" y="3441"/>
                    <a:pt x="12958" y="3442"/>
                  </a:cubicBezTo>
                  <a:cubicBezTo>
                    <a:pt x="12985" y="3443"/>
                    <a:pt x="12993" y="3162"/>
                    <a:pt x="12993" y="2131"/>
                  </a:cubicBezTo>
                  <a:lnTo>
                    <a:pt x="12993" y="818"/>
                  </a:lnTo>
                  <a:lnTo>
                    <a:pt x="12879" y="818"/>
                  </a:lnTo>
                  <a:cubicBezTo>
                    <a:pt x="12816" y="818"/>
                    <a:pt x="12721" y="800"/>
                    <a:pt x="12667" y="777"/>
                  </a:cubicBezTo>
                  <a:lnTo>
                    <a:pt x="12569" y="736"/>
                  </a:lnTo>
                  <a:lnTo>
                    <a:pt x="12569" y="368"/>
                  </a:lnTo>
                  <a:lnTo>
                    <a:pt x="12569" y="0"/>
                  </a:lnTo>
                  <a:lnTo>
                    <a:pt x="13917" y="0"/>
                  </a:lnTo>
                  <a:cubicBezTo>
                    <a:pt x="14658" y="0"/>
                    <a:pt x="15331" y="8"/>
                    <a:pt x="15413" y="18"/>
                  </a:cubicBezTo>
                  <a:lnTo>
                    <a:pt x="15561" y="36"/>
                  </a:lnTo>
                  <a:lnTo>
                    <a:pt x="15561" y="312"/>
                  </a:lnTo>
                  <a:cubicBezTo>
                    <a:pt x="15561" y="464"/>
                    <a:pt x="15549" y="621"/>
                    <a:pt x="15534" y="660"/>
                  </a:cubicBezTo>
                  <a:cubicBezTo>
                    <a:pt x="15501" y="745"/>
                    <a:pt x="15404" y="797"/>
                    <a:pt x="15187" y="844"/>
                  </a:cubicBezTo>
                  <a:lnTo>
                    <a:pt x="15025" y="879"/>
                  </a:lnTo>
                  <a:lnTo>
                    <a:pt x="15025" y="3141"/>
                  </a:lnTo>
                  <a:lnTo>
                    <a:pt x="15026" y="5404"/>
                  </a:lnTo>
                  <a:lnTo>
                    <a:pt x="15328" y="5672"/>
                  </a:lnTo>
                  <a:cubicBezTo>
                    <a:pt x="15494" y="5820"/>
                    <a:pt x="16068" y="6335"/>
                    <a:pt x="16604" y="6818"/>
                  </a:cubicBezTo>
                  <a:cubicBezTo>
                    <a:pt x="18181" y="8237"/>
                    <a:pt x="18215" y="8274"/>
                    <a:pt x="17939" y="8307"/>
                  </a:cubicBezTo>
                  <a:cubicBezTo>
                    <a:pt x="17865" y="8316"/>
                    <a:pt x="17213" y="8332"/>
                    <a:pt x="16489" y="8342"/>
                  </a:cubicBezTo>
                  <a:lnTo>
                    <a:pt x="15174" y="8361"/>
                  </a:lnTo>
                  <a:lnTo>
                    <a:pt x="15156" y="10100"/>
                  </a:lnTo>
                  <a:cubicBezTo>
                    <a:pt x="15113" y="14038"/>
                    <a:pt x="15079" y="16448"/>
                    <a:pt x="15065" y="16584"/>
                  </a:cubicBezTo>
                  <a:cubicBezTo>
                    <a:pt x="15052" y="16713"/>
                    <a:pt x="15041" y="16732"/>
                    <a:pt x="14974" y="16750"/>
                  </a:cubicBezTo>
                  <a:cubicBezTo>
                    <a:pt x="14932" y="16761"/>
                    <a:pt x="12223" y="16776"/>
                    <a:pt x="8953" y="16783"/>
                  </a:cubicBezTo>
                  <a:lnTo>
                    <a:pt x="3008" y="16797"/>
                  </a:lnTo>
                  <a:lnTo>
                    <a:pt x="2991" y="127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endParaRPr>
            </a:p>
          </p:txBody>
        </p:sp>
        <p:grpSp>
          <p:nvGrpSpPr>
            <p:cNvPr id="22" name="Graphic 11" descr="Barn with solid fill">
              <a:extLst>
                <a:ext uri="{FF2B5EF4-FFF2-40B4-BE49-F238E27FC236}">
                  <a16:creationId xmlns:a16="http://schemas.microsoft.com/office/drawing/2014/main" id="{8F8D4DB1-011A-2CD3-AF29-27C71C9B8545}"/>
                </a:ext>
              </a:extLst>
            </p:cNvPr>
            <p:cNvGrpSpPr/>
            <p:nvPr/>
          </p:nvGrpSpPr>
          <p:grpSpPr>
            <a:xfrm>
              <a:off x="456549" y="3727595"/>
              <a:ext cx="592865" cy="523383"/>
              <a:chOff x="4781136" y="2137512"/>
              <a:chExt cx="468602" cy="409259"/>
            </a:xfrm>
            <a:solidFill>
              <a:schemeClr val="bg1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F4589E2-10C5-CB18-21CF-2B45454640B0}"/>
                  </a:ext>
                </a:extLst>
              </p:cNvPr>
              <p:cNvSpPr/>
              <p:nvPr/>
            </p:nvSpPr>
            <p:spPr>
              <a:xfrm>
                <a:off x="4781136" y="2137512"/>
                <a:ext cx="468602" cy="251222"/>
              </a:xfrm>
              <a:custGeom>
                <a:avLst/>
                <a:gdLst>
                  <a:gd name="connsiteX0" fmla="*/ 457967 w 468602"/>
                  <a:gd name="connsiteY0" fmla="*/ 251223 h 251222"/>
                  <a:gd name="connsiteX1" fmla="*/ 448158 w 468602"/>
                  <a:gd name="connsiteY1" fmla="*/ 244684 h 251222"/>
                  <a:gd name="connsiteX2" fmla="*/ 379494 w 468602"/>
                  <a:gd name="connsiteY2" fmla="*/ 82833 h 251222"/>
                  <a:gd name="connsiteX3" fmla="*/ 233992 w 468602"/>
                  <a:gd name="connsiteY3" fmla="*/ 22888 h 251222"/>
                  <a:gd name="connsiteX4" fmla="*/ 88490 w 468602"/>
                  <a:gd name="connsiteY4" fmla="*/ 82833 h 251222"/>
                  <a:gd name="connsiteX5" fmla="*/ 20916 w 468602"/>
                  <a:gd name="connsiteY5" fmla="*/ 243049 h 251222"/>
                  <a:gd name="connsiteX6" fmla="*/ 6747 w 468602"/>
                  <a:gd name="connsiteY6" fmla="*/ 249043 h 251222"/>
                  <a:gd name="connsiteX7" fmla="*/ 752 w 468602"/>
                  <a:gd name="connsiteY7" fmla="*/ 234874 h 251222"/>
                  <a:gd name="connsiteX8" fmla="*/ 71051 w 468602"/>
                  <a:gd name="connsiteY8" fmla="*/ 67029 h 251222"/>
                  <a:gd name="connsiteX9" fmla="*/ 233447 w 468602"/>
                  <a:gd name="connsiteY9" fmla="*/ 0 h 251222"/>
                  <a:gd name="connsiteX10" fmla="*/ 395843 w 468602"/>
                  <a:gd name="connsiteY10" fmla="*/ 67029 h 251222"/>
                  <a:gd name="connsiteX11" fmla="*/ 467776 w 468602"/>
                  <a:gd name="connsiteY11" fmla="*/ 236509 h 251222"/>
                  <a:gd name="connsiteX12" fmla="*/ 461782 w 468602"/>
                  <a:gd name="connsiteY12" fmla="*/ 250678 h 251222"/>
                  <a:gd name="connsiteX13" fmla="*/ 457967 w 468602"/>
                  <a:gd name="connsiteY13" fmla="*/ 251223 h 25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8602" h="251222">
                    <a:moveTo>
                      <a:pt x="457967" y="251223"/>
                    </a:moveTo>
                    <a:cubicBezTo>
                      <a:pt x="453608" y="251223"/>
                      <a:pt x="449793" y="248498"/>
                      <a:pt x="448158" y="244684"/>
                    </a:cubicBezTo>
                    <a:lnTo>
                      <a:pt x="379494" y="82833"/>
                    </a:lnTo>
                    <a:lnTo>
                      <a:pt x="233992" y="22888"/>
                    </a:lnTo>
                    <a:lnTo>
                      <a:pt x="88490" y="82833"/>
                    </a:lnTo>
                    <a:lnTo>
                      <a:pt x="20916" y="243049"/>
                    </a:lnTo>
                    <a:cubicBezTo>
                      <a:pt x="18736" y="248498"/>
                      <a:pt x="12196" y="251223"/>
                      <a:pt x="6747" y="249043"/>
                    </a:cubicBezTo>
                    <a:cubicBezTo>
                      <a:pt x="1297" y="246863"/>
                      <a:pt x="-1427" y="240324"/>
                      <a:pt x="752" y="234874"/>
                    </a:cubicBezTo>
                    <a:lnTo>
                      <a:pt x="71051" y="67029"/>
                    </a:lnTo>
                    <a:lnTo>
                      <a:pt x="233447" y="0"/>
                    </a:lnTo>
                    <a:lnTo>
                      <a:pt x="395843" y="67029"/>
                    </a:lnTo>
                    <a:lnTo>
                      <a:pt x="467776" y="236509"/>
                    </a:lnTo>
                    <a:cubicBezTo>
                      <a:pt x="469956" y="241959"/>
                      <a:pt x="467776" y="248498"/>
                      <a:pt x="461782" y="250678"/>
                    </a:cubicBezTo>
                    <a:cubicBezTo>
                      <a:pt x="460692" y="250678"/>
                      <a:pt x="459602" y="251223"/>
                      <a:pt x="457967" y="251223"/>
                    </a:cubicBezTo>
                    <a:close/>
                  </a:path>
                </a:pathLst>
              </a:custGeom>
              <a:solidFill>
                <a:schemeClr val="bg1"/>
              </a:solidFill>
              <a:ln w="5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IE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4" name="Graphic 11" descr="Barn with solid fill">
                <a:extLst>
                  <a:ext uri="{FF2B5EF4-FFF2-40B4-BE49-F238E27FC236}">
                    <a16:creationId xmlns:a16="http://schemas.microsoft.com/office/drawing/2014/main" id="{DA66C7AD-98A9-E5E9-04B8-B72F71BAA50D}"/>
                  </a:ext>
                </a:extLst>
              </p:cNvPr>
              <p:cNvGrpSpPr/>
              <p:nvPr/>
            </p:nvGrpSpPr>
            <p:grpSpPr>
              <a:xfrm>
                <a:off x="4901233" y="2415983"/>
                <a:ext cx="228879" cy="130788"/>
                <a:chOff x="4901233" y="2415983"/>
                <a:chExt cx="228879" cy="130788"/>
              </a:xfrm>
              <a:solidFill>
                <a:schemeClr val="bg1"/>
              </a:solidFill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B5FE752-92D9-EAA9-111B-37C37FAACD9C}"/>
                    </a:ext>
                  </a:extLst>
                </p:cNvPr>
                <p:cNvSpPr/>
                <p:nvPr/>
              </p:nvSpPr>
              <p:spPr>
                <a:xfrm>
                  <a:off x="4929025" y="2493911"/>
                  <a:ext cx="173294" cy="52860"/>
                </a:xfrm>
                <a:custGeom>
                  <a:avLst/>
                  <a:gdLst>
                    <a:gd name="connsiteX0" fmla="*/ 86647 w 173294"/>
                    <a:gd name="connsiteY0" fmla="*/ 0 h 52860"/>
                    <a:gd name="connsiteX1" fmla="*/ 0 w 173294"/>
                    <a:gd name="connsiteY1" fmla="*/ 52860 h 52860"/>
                    <a:gd name="connsiteX2" fmla="*/ 173295 w 173294"/>
                    <a:gd name="connsiteY2" fmla="*/ 52860 h 52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3294" h="52860">
                      <a:moveTo>
                        <a:pt x="86647" y="0"/>
                      </a:moveTo>
                      <a:lnTo>
                        <a:pt x="0" y="52860"/>
                      </a:lnTo>
                      <a:lnTo>
                        <a:pt x="173295" y="528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3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I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38EE7D2-F7E4-DBB0-223D-039ED64237A6}"/>
                    </a:ext>
                  </a:extLst>
                </p:cNvPr>
                <p:cNvSpPr/>
                <p:nvPr/>
              </p:nvSpPr>
              <p:spPr>
                <a:xfrm>
                  <a:off x="4901233" y="2424157"/>
                  <a:ext cx="93731" cy="113894"/>
                </a:xfrm>
                <a:custGeom>
                  <a:avLst/>
                  <a:gdLst>
                    <a:gd name="connsiteX0" fmla="*/ 0 w 93731"/>
                    <a:gd name="connsiteY0" fmla="*/ 113895 h 113894"/>
                    <a:gd name="connsiteX1" fmla="*/ 93732 w 93731"/>
                    <a:gd name="connsiteY1" fmla="*/ 57220 h 113894"/>
                    <a:gd name="connsiteX2" fmla="*/ 0 w 93731"/>
                    <a:gd name="connsiteY2" fmla="*/ 0 h 113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731" h="113894">
                      <a:moveTo>
                        <a:pt x="0" y="113895"/>
                      </a:moveTo>
                      <a:lnTo>
                        <a:pt x="93732" y="572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3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I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9BE781D-C0B8-3D5E-0FD3-4FB2F7428CCE}"/>
                    </a:ext>
                  </a:extLst>
                </p:cNvPr>
                <p:cNvSpPr/>
                <p:nvPr/>
              </p:nvSpPr>
              <p:spPr>
                <a:xfrm>
                  <a:off x="4929025" y="2415983"/>
                  <a:ext cx="173294" cy="52315"/>
                </a:xfrm>
                <a:custGeom>
                  <a:avLst/>
                  <a:gdLst>
                    <a:gd name="connsiteX0" fmla="*/ 0 w 173294"/>
                    <a:gd name="connsiteY0" fmla="*/ 0 h 52315"/>
                    <a:gd name="connsiteX1" fmla="*/ 86647 w 173294"/>
                    <a:gd name="connsiteY1" fmla="*/ 52315 h 52315"/>
                    <a:gd name="connsiteX2" fmla="*/ 173295 w 173294"/>
                    <a:gd name="connsiteY2" fmla="*/ 0 h 52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3294" h="52315">
                      <a:moveTo>
                        <a:pt x="0" y="0"/>
                      </a:moveTo>
                      <a:lnTo>
                        <a:pt x="86647" y="52315"/>
                      </a:lnTo>
                      <a:lnTo>
                        <a:pt x="17329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3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I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B59123B9-239B-E909-609E-E3EFD9890F1C}"/>
                    </a:ext>
                  </a:extLst>
                </p:cNvPr>
                <p:cNvSpPr/>
                <p:nvPr/>
              </p:nvSpPr>
              <p:spPr>
                <a:xfrm>
                  <a:off x="5036381" y="2424157"/>
                  <a:ext cx="93731" cy="113894"/>
                </a:xfrm>
                <a:custGeom>
                  <a:avLst/>
                  <a:gdLst>
                    <a:gd name="connsiteX0" fmla="*/ 93732 w 93731"/>
                    <a:gd name="connsiteY0" fmla="*/ 113895 h 113894"/>
                    <a:gd name="connsiteX1" fmla="*/ 93732 w 93731"/>
                    <a:gd name="connsiteY1" fmla="*/ 0 h 113894"/>
                    <a:gd name="connsiteX2" fmla="*/ 0 w 93731"/>
                    <a:gd name="connsiteY2" fmla="*/ 57220 h 113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731" h="113894">
                      <a:moveTo>
                        <a:pt x="93732" y="113895"/>
                      </a:moveTo>
                      <a:lnTo>
                        <a:pt x="93732" y="0"/>
                      </a:lnTo>
                      <a:lnTo>
                        <a:pt x="0" y="572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3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I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" name="Graphic 11" descr="Barn with solid fill">
                <a:extLst>
                  <a:ext uri="{FF2B5EF4-FFF2-40B4-BE49-F238E27FC236}">
                    <a16:creationId xmlns:a16="http://schemas.microsoft.com/office/drawing/2014/main" id="{979314F3-D495-1C0B-272C-8D920457D452}"/>
                  </a:ext>
                </a:extLst>
              </p:cNvPr>
              <p:cNvGrpSpPr/>
              <p:nvPr/>
            </p:nvGrpSpPr>
            <p:grpSpPr>
              <a:xfrm>
                <a:off x="4825484" y="2176204"/>
                <a:ext cx="381466" cy="370567"/>
                <a:chOff x="4825484" y="2176204"/>
                <a:chExt cx="381466" cy="370567"/>
              </a:xfrm>
              <a:solidFill>
                <a:schemeClr val="bg1"/>
              </a:solidFill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F958A07-1E5A-2642-4B57-0659ACE231EF}"/>
                    </a:ext>
                  </a:extLst>
                </p:cNvPr>
                <p:cNvSpPr/>
                <p:nvPr/>
              </p:nvSpPr>
              <p:spPr>
                <a:xfrm>
                  <a:off x="4961177" y="2266121"/>
                  <a:ext cx="108990" cy="65394"/>
                </a:xfrm>
                <a:custGeom>
                  <a:avLst/>
                  <a:gdLst>
                    <a:gd name="connsiteX0" fmla="*/ 0 w 108990"/>
                    <a:gd name="connsiteY0" fmla="*/ 0 h 65394"/>
                    <a:gd name="connsiteX1" fmla="*/ 108990 w 108990"/>
                    <a:gd name="connsiteY1" fmla="*/ 0 h 65394"/>
                    <a:gd name="connsiteX2" fmla="*/ 108990 w 108990"/>
                    <a:gd name="connsiteY2" fmla="*/ 65394 h 65394"/>
                    <a:gd name="connsiteX3" fmla="*/ 0 w 108990"/>
                    <a:gd name="connsiteY3" fmla="*/ 65394 h 65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990" h="65394">
                      <a:moveTo>
                        <a:pt x="0" y="0"/>
                      </a:moveTo>
                      <a:lnTo>
                        <a:pt x="108990" y="0"/>
                      </a:lnTo>
                      <a:lnTo>
                        <a:pt x="108990" y="65394"/>
                      </a:lnTo>
                      <a:lnTo>
                        <a:pt x="0" y="6539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3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I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FFF1186-B24B-FDFF-A4A5-7C2053225A86}"/>
                    </a:ext>
                  </a:extLst>
                </p:cNvPr>
                <p:cNvSpPr/>
                <p:nvPr/>
              </p:nvSpPr>
              <p:spPr>
                <a:xfrm>
                  <a:off x="4825484" y="2176204"/>
                  <a:ext cx="381466" cy="370567"/>
                </a:xfrm>
                <a:custGeom>
                  <a:avLst/>
                  <a:gdLst>
                    <a:gd name="connsiteX0" fmla="*/ 320977 w 381466"/>
                    <a:gd name="connsiteY0" fmla="*/ 55585 h 370567"/>
                    <a:gd name="connsiteX1" fmla="*/ 189643 w 381466"/>
                    <a:gd name="connsiteY1" fmla="*/ 0 h 370567"/>
                    <a:gd name="connsiteX2" fmla="*/ 58310 w 381466"/>
                    <a:gd name="connsiteY2" fmla="*/ 56130 h 370567"/>
                    <a:gd name="connsiteX3" fmla="*/ 0 w 381466"/>
                    <a:gd name="connsiteY3" fmla="*/ 203267 h 370567"/>
                    <a:gd name="connsiteX4" fmla="*/ 0 w 381466"/>
                    <a:gd name="connsiteY4" fmla="*/ 359668 h 370567"/>
                    <a:gd name="connsiteX5" fmla="*/ 10899 w 381466"/>
                    <a:gd name="connsiteY5" fmla="*/ 370567 h 370567"/>
                    <a:gd name="connsiteX6" fmla="*/ 54495 w 381466"/>
                    <a:gd name="connsiteY6" fmla="*/ 370567 h 370567"/>
                    <a:gd name="connsiteX7" fmla="*/ 54495 w 381466"/>
                    <a:gd name="connsiteY7" fmla="*/ 228880 h 370567"/>
                    <a:gd name="connsiteX8" fmla="*/ 65394 w 381466"/>
                    <a:gd name="connsiteY8" fmla="*/ 217981 h 370567"/>
                    <a:gd name="connsiteX9" fmla="*/ 316072 w 381466"/>
                    <a:gd name="connsiteY9" fmla="*/ 217981 h 370567"/>
                    <a:gd name="connsiteX10" fmla="*/ 326971 w 381466"/>
                    <a:gd name="connsiteY10" fmla="*/ 228880 h 370567"/>
                    <a:gd name="connsiteX11" fmla="*/ 326971 w 381466"/>
                    <a:gd name="connsiteY11" fmla="*/ 370567 h 370567"/>
                    <a:gd name="connsiteX12" fmla="*/ 370567 w 381466"/>
                    <a:gd name="connsiteY12" fmla="*/ 370567 h 370567"/>
                    <a:gd name="connsiteX13" fmla="*/ 381466 w 381466"/>
                    <a:gd name="connsiteY13" fmla="*/ 359668 h 370567"/>
                    <a:gd name="connsiteX14" fmla="*/ 381466 w 381466"/>
                    <a:gd name="connsiteY14" fmla="*/ 202722 h 370567"/>
                    <a:gd name="connsiteX15" fmla="*/ 320977 w 381466"/>
                    <a:gd name="connsiteY15" fmla="*/ 55585 h 370567"/>
                    <a:gd name="connsiteX16" fmla="*/ 266482 w 381466"/>
                    <a:gd name="connsiteY16" fmla="*/ 166210 h 370567"/>
                    <a:gd name="connsiteX17" fmla="*/ 255583 w 381466"/>
                    <a:gd name="connsiteY17" fmla="*/ 177109 h 370567"/>
                    <a:gd name="connsiteX18" fmla="*/ 124794 w 381466"/>
                    <a:gd name="connsiteY18" fmla="*/ 177109 h 370567"/>
                    <a:gd name="connsiteX19" fmla="*/ 113895 w 381466"/>
                    <a:gd name="connsiteY19" fmla="*/ 166210 h 370567"/>
                    <a:gd name="connsiteX20" fmla="*/ 113895 w 381466"/>
                    <a:gd name="connsiteY20" fmla="*/ 79018 h 370567"/>
                    <a:gd name="connsiteX21" fmla="*/ 124794 w 381466"/>
                    <a:gd name="connsiteY21" fmla="*/ 68119 h 370567"/>
                    <a:gd name="connsiteX22" fmla="*/ 255583 w 381466"/>
                    <a:gd name="connsiteY22" fmla="*/ 68119 h 370567"/>
                    <a:gd name="connsiteX23" fmla="*/ 266482 w 381466"/>
                    <a:gd name="connsiteY23" fmla="*/ 79018 h 370567"/>
                    <a:gd name="connsiteX24" fmla="*/ 266482 w 381466"/>
                    <a:gd name="connsiteY24" fmla="*/ 166210 h 37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81466" h="370567">
                      <a:moveTo>
                        <a:pt x="320977" y="55585"/>
                      </a:moveTo>
                      <a:lnTo>
                        <a:pt x="189643" y="0"/>
                      </a:lnTo>
                      <a:lnTo>
                        <a:pt x="58310" y="56130"/>
                      </a:lnTo>
                      <a:lnTo>
                        <a:pt x="0" y="203267"/>
                      </a:lnTo>
                      <a:lnTo>
                        <a:pt x="0" y="359668"/>
                      </a:lnTo>
                      <a:cubicBezTo>
                        <a:pt x="0" y="365663"/>
                        <a:pt x="4905" y="370567"/>
                        <a:pt x="10899" y="370567"/>
                      </a:cubicBezTo>
                      <a:lnTo>
                        <a:pt x="54495" y="370567"/>
                      </a:lnTo>
                      <a:lnTo>
                        <a:pt x="54495" y="228880"/>
                      </a:lnTo>
                      <a:cubicBezTo>
                        <a:pt x="54495" y="222885"/>
                        <a:pt x="59400" y="217981"/>
                        <a:pt x="65394" y="217981"/>
                      </a:cubicBezTo>
                      <a:lnTo>
                        <a:pt x="316072" y="217981"/>
                      </a:lnTo>
                      <a:cubicBezTo>
                        <a:pt x="322067" y="217981"/>
                        <a:pt x="326971" y="222885"/>
                        <a:pt x="326971" y="228880"/>
                      </a:cubicBezTo>
                      <a:lnTo>
                        <a:pt x="326971" y="370567"/>
                      </a:lnTo>
                      <a:lnTo>
                        <a:pt x="370567" y="370567"/>
                      </a:lnTo>
                      <a:cubicBezTo>
                        <a:pt x="376562" y="370567"/>
                        <a:pt x="381466" y="365663"/>
                        <a:pt x="381466" y="359668"/>
                      </a:cubicBezTo>
                      <a:lnTo>
                        <a:pt x="381466" y="202722"/>
                      </a:lnTo>
                      <a:lnTo>
                        <a:pt x="320977" y="55585"/>
                      </a:lnTo>
                      <a:close/>
                      <a:moveTo>
                        <a:pt x="266482" y="166210"/>
                      </a:moveTo>
                      <a:cubicBezTo>
                        <a:pt x="266482" y="172205"/>
                        <a:pt x="261577" y="177109"/>
                        <a:pt x="255583" y="177109"/>
                      </a:cubicBezTo>
                      <a:lnTo>
                        <a:pt x="124794" y="177109"/>
                      </a:lnTo>
                      <a:cubicBezTo>
                        <a:pt x="118800" y="177109"/>
                        <a:pt x="113895" y="172205"/>
                        <a:pt x="113895" y="166210"/>
                      </a:cubicBezTo>
                      <a:lnTo>
                        <a:pt x="113895" y="79018"/>
                      </a:lnTo>
                      <a:cubicBezTo>
                        <a:pt x="113895" y="73024"/>
                        <a:pt x="118800" y="68119"/>
                        <a:pt x="124794" y="68119"/>
                      </a:cubicBezTo>
                      <a:lnTo>
                        <a:pt x="255583" y="68119"/>
                      </a:lnTo>
                      <a:cubicBezTo>
                        <a:pt x="261577" y="68119"/>
                        <a:pt x="266482" y="73024"/>
                        <a:pt x="266482" y="79018"/>
                      </a:cubicBezTo>
                      <a:lnTo>
                        <a:pt x="266482" y="1662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53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IE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A8978E1D-AEEB-064B-B2CB-3BD71A460C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1664" y="3489702"/>
              <a:ext cx="260233" cy="225160"/>
            </a:xfrm>
            <a:custGeom>
              <a:avLst/>
              <a:gdLst>
                <a:gd name="T0" fmla="*/ 5242 w 20010"/>
                <a:gd name="T1" fmla="*/ 14418 h 15426"/>
                <a:gd name="T2" fmla="*/ 6754 w 20010"/>
                <a:gd name="T3" fmla="*/ 12403 h 15426"/>
                <a:gd name="T4" fmla="*/ 14215 w 20010"/>
                <a:gd name="T5" fmla="*/ 13159 h 15426"/>
                <a:gd name="T6" fmla="*/ 14970 w 20010"/>
                <a:gd name="T7" fmla="*/ 14923 h 15426"/>
                <a:gd name="T8" fmla="*/ 10106 w 20010"/>
                <a:gd name="T9" fmla="*/ 15426 h 15426"/>
                <a:gd name="T10" fmla="*/ 10 w 20010"/>
                <a:gd name="T11" fmla="*/ 11400 h 15426"/>
                <a:gd name="T12" fmla="*/ 4473 w 20010"/>
                <a:gd name="T13" fmla="*/ 8369 h 15426"/>
                <a:gd name="T14" fmla="*/ 2108 w 20010"/>
                <a:gd name="T15" fmla="*/ 11450 h 15426"/>
                <a:gd name="T16" fmla="*/ 5268 w 20010"/>
                <a:gd name="T17" fmla="*/ 11327 h 15426"/>
                <a:gd name="T18" fmla="*/ 7578 w 20010"/>
                <a:gd name="T19" fmla="*/ 8336 h 15426"/>
                <a:gd name="T20" fmla="*/ 9688 w 20010"/>
                <a:gd name="T21" fmla="*/ 10502 h 15426"/>
                <a:gd name="T22" fmla="*/ 5257 w 20010"/>
                <a:gd name="T23" fmla="*/ 11450 h 15426"/>
                <a:gd name="T24" fmla="*/ 10580 w 20010"/>
                <a:gd name="T25" fmla="*/ 9614 h 15426"/>
                <a:gd name="T26" fmla="*/ 14640 w 20010"/>
                <a:gd name="T27" fmla="*/ 8373 h 15426"/>
                <a:gd name="T28" fmla="*/ 12774 w 20010"/>
                <a:gd name="T29" fmla="*/ 11450 h 15426"/>
                <a:gd name="T30" fmla="*/ 15915 w 20010"/>
                <a:gd name="T31" fmla="*/ 11391 h 15426"/>
                <a:gd name="T32" fmla="*/ 15608 w 20010"/>
                <a:gd name="T33" fmla="*/ 8336 h 15426"/>
                <a:gd name="T34" fmla="*/ 19999 w 20010"/>
                <a:gd name="T35" fmla="*/ 11391 h 15426"/>
                <a:gd name="T36" fmla="*/ 15925 w 20010"/>
                <a:gd name="T37" fmla="*/ 11450 h 15426"/>
                <a:gd name="T38" fmla="*/ 1157 w 20010"/>
                <a:gd name="T39" fmla="*/ 4232 h 15426"/>
                <a:gd name="T40" fmla="*/ 4821 w 20010"/>
                <a:gd name="T41" fmla="*/ 4264 h 15426"/>
                <a:gd name="T42" fmla="*/ 2661 w 20010"/>
                <a:gd name="T43" fmla="*/ 6962 h 15426"/>
                <a:gd name="T44" fmla="*/ 5784 w 20010"/>
                <a:gd name="T45" fmla="*/ 4255 h 15426"/>
                <a:gd name="T46" fmla="*/ 9617 w 20010"/>
                <a:gd name="T47" fmla="*/ 4214 h 15426"/>
                <a:gd name="T48" fmla="*/ 9655 w 20010"/>
                <a:gd name="T49" fmla="*/ 6962 h 15426"/>
                <a:gd name="T50" fmla="*/ 10548 w 20010"/>
                <a:gd name="T51" fmla="*/ 6701 h 15426"/>
                <a:gd name="T52" fmla="*/ 12376 w 20010"/>
                <a:gd name="T53" fmla="*/ 4214 h 15426"/>
                <a:gd name="T54" fmla="*/ 14494 w 20010"/>
                <a:gd name="T55" fmla="*/ 6921 h 15426"/>
                <a:gd name="T56" fmla="*/ 10559 w 20010"/>
                <a:gd name="T57" fmla="*/ 6962 h 15426"/>
                <a:gd name="T58" fmla="*/ 15346 w 20010"/>
                <a:gd name="T59" fmla="*/ 5652 h 15426"/>
                <a:gd name="T60" fmla="*/ 17029 w 20010"/>
                <a:gd name="T61" fmla="*/ 4214 h 15426"/>
                <a:gd name="T62" fmla="*/ 19294 w 20010"/>
                <a:gd name="T63" fmla="*/ 6962 h 15426"/>
                <a:gd name="T64" fmla="*/ 1366 w 20010"/>
                <a:gd name="T65" fmla="*/ 2936 h 15426"/>
                <a:gd name="T66" fmla="*/ 5191 w 20010"/>
                <a:gd name="T67" fmla="*/ 0 h 15426"/>
                <a:gd name="T68" fmla="*/ 4939 w 20010"/>
                <a:gd name="T69" fmla="*/ 2909 h 15426"/>
                <a:gd name="T70" fmla="*/ 1355 w 20010"/>
                <a:gd name="T71" fmla="*/ 2987 h 15426"/>
                <a:gd name="T72" fmla="*/ 5984 w 20010"/>
                <a:gd name="T73" fmla="*/ 1483 h 15426"/>
                <a:gd name="T74" fmla="*/ 7832 w 20010"/>
                <a:gd name="T75" fmla="*/ 0 h 15426"/>
                <a:gd name="T76" fmla="*/ 9610 w 20010"/>
                <a:gd name="T77" fmla="*/ 1974 h 15426"/>
                <a:gd name="T78" fmla="*/ 5883 w 20010"/>
                <a:gd name="T79" fmla="*/ 2987 h 15426"/>
                <a:gd name="T80" fmla="*/ 10470 w 20010"/>
                <a:gd name="T81" fmla="*/ 765 h 15426"/>
                <a:gd name="T82" fmla="*/ 13844 w 20010"/>
                <a:gd name="T83" fmla="*/ 0 h 15426"/>
                <a:gd name="T84" fmla="*/ 14132 w 20010"/>
                <a:gd name="T85" fmla="*/ 2987 h 15426"/>
                <a:gd name="T86" fmla="*/ 10493 w 20010"/>
                <a:gd name="T87" fmla="*/ 2258 h 15426"/>
                <a:gd name="T88" fmla="*/ 14787 w 20010"/>
                <a:gd name="T89" fmla="*/ 0 h 15426"/>
                <a:gd name="T90" fmla="*/ 18184 w 20010"/>
                <a:gd name="T91" fmla="*/ 51 h 15426"/>
                <a:gd name="T92" fmla="*/ 15080 w 20010"/>
                <a:gd name="T93" fmla="*/ 2961 h 15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10" h="15426">
                  <a:moveTo>
                    <a:pt x="5494" y="15174"/>
                  </a:moveTo>
                  <a:lnTo>
                    <a:pt x="5242" y="14922"/>
                  </a:lnTo>
                  <a:lnTo>
                    <a:pt x="5242" y="14418"/>
                  </a:lnTo>
                  <a:lnTo>
                    <a:pt x="5242" y="13914"/>
                  </a:lnTo>
                  <a:lnTo>
                    <a:pt x="5998" y="13159"/>
                  </a:lnTo>
                  <a:lnTo>
                    <a:pt x="6754" y="12403"/>
                  </a:lnTo>
                  <a:lnTo>
                    <a:pt x="10106" y="12403"/>
                  </a:lnTo>
                  <a:lnTo>
                    <a:pt x="13459" y="12403"/>
                  </a:lnTo>
                  <a:lnTo>
                    <a:pt x="14215" y="13159"/>
                  </a:lnTo>
                  <a:lnTo>
                    <a:pt x="14970" y="13915"/>
                  </a:lnTo>
                  <a:lnTo>
                    <a:pt x="14970" y="14419"/>
                  </a:lnTo>
                  <a:lnTo>
                    <a:pt x="14970" y="14923"/>
                  </a:lnTo>
                  <a:lnTo>
                    <a:pt x="14718" y="15174"/>
                  </a:lnTo>
                  <a:lnTo>
                    <a:pt x="14466" y="15426"/>
                  </a:lnTo>
                  <a:lnTo>
                    <a:pt x="10106" y="15426"/>
                  </a:lnTo>
                  <a:lnTo>
                    <a:pt x="5746" y="15426"/>
                  </a:lnTo>
                  <a:lnTo>
                    <a:pt x="5494" y="15174"/>
                  </a:lnTo>
                  <a:close/>
                  <a:moveTo>
                    <a:pt x="10" y="11400"/>
                  </a:moveTo>
                  <a:cubicBezTo>
                    <a:pt x="24" y="11334"/>
                    <a:pt x="497" y="8374"/>
                    <a:pt x="497" y="8352"/>
                  </a:cubicBezTo>
                  <a:cubicBezTo>
                    <a:pt x="497" y="8343"/>
                    <a:pt x="1328" y="8336"/>
                    <a:pt x="2485" y="8336"/>
                  </a:cubicBezTo>
                  <a:cubicBezTo>
                    <a:pt x="4378" y="8336"/>
                    <a:pt x="4473" y="8338"/>
                    <a:pt x="4473" y="8369"/>
                  </a:cubicBezTo>
                  <a:cubicBezTo>
                    <a:pt x="4473" y="8387"/>
                    <a:pt x="4415" y="9080"/>
                    <a:pt x="4345" y="9909"/>
                  </a:cubicBezTo>
                  <a:cubicBezTo>
                    <a:pt x="4274" y="10738"/>
                    <a:pt x="4216" y="11424"/>
                    <a:pt x="4216" y="11434"/>
                  </a:cubicBezTo>
                  <a:cubicBezTo>
                    <a:pt x="4216" y="11444"/>
                    <a:pt x="3382" y="11450"/>
                    <a:pt x="2108" y="11450"/>
                  </a:cubicBezTo>
                  <a:lnTo>
                    <a:pt x="0" y="11450"/>
                  </a:lnTo>
                  <a:lnTo>
                    <a:pt x="10" y="11400"/>
                  </a:lnTo>
                  <a:close/>
                  <a:moveTo>
                    <a:pt x="5268" y="11327"/>
                  </a:moveTo>
                  <a:cubicBezTo>
                    <a:pt x="5286" y="11141"/>
                    <a:pt x="5480" y="8445"/>
                    <a:pt x="5480" y="8386"/>
                  </a:cubicBezTo>
                  <a:lnTo>
                    <a:pt x="5480" y="8336"/>
                  </a:lnTo>
                  <a:lnTo>
                    <a:pt x="7578" y="8336"/>
                  </a:lnTo>
                  <a:lnTo>
                    <a:pt x="9676" y="8336"/>
                  </a:lnTo>
                  <a:lnTo>
                    <a:pt x="9676" y="8945"/>
                  </a:lnTo>
                  <a:cubicBezTo>
                    <a:pt x="9676" y="9280"/>
                    <a:pt x="9681" y="9981"/>
                    <a:pt x="9688" y="10502"/>
                  </a:cubicBezTo>
                  <a:lnTo>
                    <a:pt x="9700" y="11450"/>
                  </a:lnTo>
                  <a:lnTo>
                    <a:pt x="7478" y="11450"/>
                  </a:lnTo>
                  <a:lnTo>
                    <a:pt x="5257" y="11450"/>
                  </a:lnTo>
                  <a:lnTo>
                    <a:pt x="5268" y="11327"/>
                  </a:lnTo>
                  <a:close/>
                  <a:moveTo>
                    <a:pt x="10603" y="11171"/>
                  </a:moveTo>
                  <a:cubicBezTo>
                    <a:pt x="10597" y="11017"/>
                    <a:pt x="10587" y="10317"/>
                    <a:pt x="10580" y="9614"/>
                  </a:cubicBezTo>
                  <a:lnTo>
                    <a:pt x="10568" y="8336"/>
                  </a:lnTo>
                  <a:lnTo>
                    <a:pt x="12604" y="8336"/>
                  </a:lnTo>
                  <a:cubicBezTo>
                    <a:pt x="14631" y="8336"/>
                    <a:pt x="14640" y="8336"/>
                    <a:pt x="14640" y="8373"/>
                  </a:cubicBezTo>
                  <a:cubicBezTo>
                    <a:pt x="14640" y="8420"/>
                    <a:pt x="14911" y="11290"/>
                    <a:pt x="14924" y="11382"/>
                  </a:cubicBezTo>
                  <a:lnTo>
                    <a:pt x="14934" y="11450"/>
                  </a:lnTo>
                  <a:lnTo>
                    <a:pt x="12774" y="11450"/>
                  </a:lnTo>
                  <a:lnTo>
                    <a:pt x="10614" y="11450"/>
                  </a:lnTo>
                  <a:lnTo>
                    <a:pt x="10603" y="11171"/>
                  </a:lnTo>
                  <a:close/>
                  <a:moveTo>
                    <a:pt x="15915" y="11391"/>
                  </a:moveTo>
                  <a:cubicBezTo>
                    <a:pt x="15909" y="11358"/>
                    <a:pt x="15843" y="10697"/>
                    <a:pt x="15767" y="9921"/>
                  </a:cubicBezTo>
                  <a:cubicBezTo>
                    <a:pt x="15692" y="9145"/>
                    <a:pt x="15625" y="8471"/>
                    <a:pt x="15619" y="8423"/>
                  </a:cubicBezTo>
                  <a:lnTo>
                    <a:pt x="15608" y="8336"/>
                  </a:lnTo>
                  <a:lnTo>
                    <a:pt x="17561" y="8336"/>
                  </a:lnTo>
                  <a:cubicBezTo>
                    <a:pt x="18635" y="8336"/>
                    <a:pt x="19514" y="8340"/>
                    <a:pt x="19514" y="8346"/>
                  </a:cubicBezTo>
                  <a:cubicBezTo>
                    <a:pt x="19514" y="8356"/>
                    <a:pt x="19982" y="11294"/>
                    <a:pt x="19999" y="11391"/>
                  </a:cubicBezTo>
                  <a:lnTo>
                    <a:pt x="20010" y="11450"/>
                  </a:lnTo>
                  <a:lnTo>
                    <a:pt x="17967" y="11450"/>
                  </a:lnTo>
                  <a:lnTo>
                    <a:pt x="15925" y="11450"/>
                  </a:lnTo>
                  <a:lnTo>
                    <a:pt x="15915" y="11391"/>
                  </a:lnTo>
                  <a:close/>
                  <a:moveTo>
                    <a:pt x="728" y="6930"/>
                  </a:moveTo>
                  <a:cubicBezTo>
                    <a:pt x="739" y="6881"/>
                    <a:pt x="1157" y="4254"/>
                    <a:pt x="1157" y="4232"/>
                  </a:cubicBezTo>
                  <a:cubicBezTo>
                    <a:pt x="1157" y="4220"/>
                    <a:pt x="1772" y="4214"/>
                    <a:pt x="2989" y="4214"/>
                  </a:cubicBezTo>
                  <a:lnTo>
                    <a:pt x="4821" y="4214"/>
                  </a:lnTo>
                  <a:lnTo>
                    <a:pt x="4821" y="4264"/>
                  </a:lnTo>
                  <a:cubicBezTo>
                    <a:pt x="4821" y="4292"/>
                    <a:pt x="4771" y="4894"/>
                    <a:pt x="4711" y="5602"/>
                  </a:cubicBezTo>
                  <a:cubicBezTo>
                    <a:pt x="4650" y="6310"/>
                    <a:pt x="4601" y="6905"/>
                    <a:pt x="4601" y="6925"/>
                  </a:cubicBezTo>
                  <a:cubicBezTo>
                    <a:pt x="4601" y="6962"/>
                    <a:pt x="4590" y="6962"/>
                    <a:pt x="2661" y="6962"/>
                  </a:cubicBezTo>
                  <a:cubicBezTo>
                    <a:pt x="822" y="6962"/>
                    <a:pt x="721" y="6960"/>
                    <a:pt x="728" y="6930"/>
                  </a:cubicBezTo>
                  <a:close/>
                  <a:moveTo>
                    <a:pt x="5590" y="6948"/>
                  </a:moveTo>
                  <a:cubicBezTo>
                    <a:pt x="5589" y="6905"/>
                    <a:pt x="5777" y="4289"/>
                    <a:pt x="5784" y="4255"/>
                  </a:cubicBezTo>
                  <a:lnTo>
                    <a:pt x="5793" y="4214"/>
                  </a:lnTo>
                  <a:lnTo>
                    <a:pt x="7705" y="4214"/>
                  </a:lnTo>
                  <a:lnTo>
                    <a:pt x="9617" y="4214"/>
                  </a:lnTo>
                  <a:lnTo>
                    <a:pt x="9628" y="4365"/>
                  </a:lnTo>
                  <a:cubicBezTo>
                    <a:pt x="9633" y="4448"/>
                    <a:pt x="9642" y="5067"/>
                    <a:pt x="9646" y="5739"/>
                  </a:cubicBezTo>
                  <a:lnTo>
                    <a:pt x="9655" y="6962"/>
                  </a:lnTo>
                  <a:lnTo>
                    <a:pt x="7623" y="6962"/>
                  </a:lnTo>
                  <a:cubicBezTo>
                    <a:pt x="6505" y="6962"/>
                    <a:pt x="5590" y="6956"/>
                    <a:pt x="5590" y="6948"/>
                  </a:cubicBezTo>
                  <a:close/>
                  <a:moveTo>
                    <a:pt x="10548" y="6701"/>
                  </a:moveTo>
                  <a:cubicBezTo>
                    <a:pt x="10542" y="6557"/>
                    <a:pt x="10532" y="5939"/>
                    <a:pt x="10526" y="5327"/>
                  </a:cubicBezTo>
                  <a:lnTo>
                    <a:pt x="10515" y="4214"/>
                  </a:lnTo>
                  <a:lnTo>
                    <a:pt x="12376" y="4214"/>
                  </a:lnTo>
                  <a:lnTo>
                    <a:pt x="14237" y="4214"/>
                  </a:lnTo>
                  <a:lnTo>
                    <a:pt x="14245" y="4255"/>
                  </a:lnTo>
                  <a:cubicBezTo>
                    <a:pt x="14256" y="4306"/>
                    <a:pt x="14495" y="6864"/>
                    <a:pt x="14494" y="6921"/>
                  </a:cubicBezTo>
                  <a:lnTo>
                    <a:pt x="14494" y="6962"/>
                  </a:lnTo>
                  <a:lnTo>
                    <a:pt x="12526" y="6962"/>
                  </a:lnTo>
                  <a:lnTo>
                    <a:pt x="10559" y="6962"/>
                  </a:lnTo>
                  <a:lnTo>
                    <a:pt x="10548" y="6701"/>
                  </a:lnTo>
                  <a:close/>
                  <a:moveTo>
                    <a:pt x="15475" y="6939"/>
                  </a:moveTo>
                  <a:cubicBezTo>
                    <a:pt x="15471" y="6926"/>
                    <a:pt x="15413" y="6347"/>
                    <a:pt x="15346" y="5652"/>
                  </a:cubicBezTo>
                  <a:cubicBezTo>
                    <a:pt x="15278" y="4957"/>
                    <a:pt x="15219" y="4349"/>
                    <a:pt x="15213" y="4301"/>
                  </a:cubicBezTo>
                  <a:lnTo>
                    <a:pt x="15203" y="4214"/>
                  </a:lnTo>
                  <a:lnTo>
                    <a:pt x="17029" y="4214"/>
                  </a:lnTo>
                  <a:cubicBezTo>
                    <a:pt x="18033" y="4214"/>
                    <a:pt x="18854" y="4218"/>
                    <a:pt x="18854" y="4223"/>
                  </a:cubicBezTo>
                  <a:cubicBezTo>
                    <a:pt x="18854" y="4241"/>
                    <a:pt x="19276" y="6879"/>
                    <a:pt x="19285" y="6921"/>
                  </a:cubicBezTo>
                  <a:lnTo>
                    <a:pt x="19294" y="6962"/>
                  </a:lnTo>
                  <a:lnTo>
                    <a:pt x="17388" y="6962"/>
                  </a:lnTo>
                  <a:cubicBezTo>
                    <a:pt x="15879" y="6962"/>
                    <a:pt x="15481" y="6957"/>
                    <a:pt x="15475" y="6939"/>
                  </a:cubicBezTo>
                  <a:close/>
                  <a:moveTo>
                    <a:pt x="1366" y="2936"/>
                  </a:moveTo>
                  <a:cubicBezTo>
                    <a:pt x="1377" y="2884"/>
                    <a:pt x="1835" y="24"/>
                    <a:pt x="1835" y="9"/>
                  </a:cubicBezTo>
                  <a:cubicBezTo>
                    <a:pt x="1835" y="4"/>
                    <a:pt x="2590" y="0"/>
                    <a:pt x="3513" y="0"/>
                  </a:cubicBezTo>
                  <a:lnTo>
                    <a:pt x="5191" y="0"/>
                  </a:lnTo>
                  <a:lnTo>
                    <a:pt x="5180" y="106"/>
                  </a:lnTo>
                  <a:cubicBezTo>
                    <a:pt x="5173" y="164"/>
                    <a:pt x="5119" y="800"/>
                    <a:pt x="5059" y="1521"/>
                  </a:cubicBezTo>
                  <a:cubicBezTo>
                    <a:pt x="4998" y="2241"/>
                    <a:pt x="4944" y="2866"/>
                    <a:pt x="4939" y="2909"/>
                  </a:cubicBezTo>
                  <a:lnTo>
                    <a:pt x="4929" y="2987"/>
                  </a:lnTo>
                  <a:lnTo>
                    <a:pt x="3142" y="2987"/>
                  </a:lnTo>
                  <a:lnTo>
                    <a:pt x="1355" y="2987"/>
                  </a:lnTo>
                  <a:lnTo>
                    <a:pt x="1366" y="2936"/>
                  </a:lnTo>
                  <a:close/>
                  <a:moveTo>
                    <a:pt x="5883" y="2925"/>
                  </a:moveTo>
                  <a:cubicBezTo>
                    <a:pt x="5883" y="2892"/>
                    <a:pt x="5929" y="2242"/>
                    <a:pt x="5984" y="1483"/>
                  </a:cubicBezTo>
                  <a:cubicBezTo>
                    <a:pt x="6040" y="723"/>
                    <a:pt x="6085" y="78"/>
                    <a:pt x="6085" y="51"/>
                  </a:cubicBezTo>
                  <a:lnTo>
                    <a:pt x="6085" y="0"/>
                  </a:lnTo>
                  <a:lnTo>
                    <a:pt x="7832" y="0"/>
                  </a:lnTo>
                  <a:lnTo>
                    <a:pt x="9580" y="0"/>
                  </a:lnTo>
                  <a:lnTo>
                    <a:pt x="9591" y="481"/>
                  </a:lnTo>
                  <a:cubicBezTo>
                    <a:pt x="9597" y="746"/>
                    <a:pt x="9605" y="1418"/>
                    <a:pt x="9610" y="1974"/>
                  </a:cubicBezTo>
                  <a:lnTo>
                    <a:pt x="9619" y="2987"/>
                  </a:lnTo>
                  <a:lnTo>
                    <a:pt x="7751" y="2987"/>
                  </a:lnTo>
                  <a:lnTo>
                    <a:pt x="5883" y="2987"/>
                  </a:lnTo>
                  <a:lnTo>
                    <a:pt x="5883" y="2925"/>
                  </a:lnTo>
                  <a:close/>
                  <a:moveTo>
                    <a:pt x="10493" y="2258"/>
                  </a:moveTo>
                  <a:cubicBezTo>
                    <a:pt x="10487" y="1858"/>
                    <a:pt x="10477" y="1186"/>
                    <a:pt x="10470" y="765"/>
                  </a:cubicBezTo>
                  <a:lnTo>
                    <a:pt x="10459" y="0"/>
                  </a:lnTo>
                  <a:lnTo>
                    <a:pt x="12151" y="0"/>
                  </a:lnTo>
                  <a:lnTo>
                    <a:pt x="13844" y="0"/>
                  </a:lnTo>
                  <a:lnTo>
                    <a:pt x="13978" y="1434"/>
                  </a:lnTo>
                  <a:cubicBezTo>
                    <a:pt x="14052" y="2222"/>
                    <a:pt x="14116" y="2894"/>
                    <a:pt x="14122" y="2927"/>
                  </a:cubicBezTo>
                  <a:lnTo>
                    <a:pt x="14132" y="2987"/>
                  </a:lnTo>
                  <a:lnTo>
                    <a:pt x="12318" y="2987"/>
                  </a:lnTo>
                  <a:lnTo>
                    <a:pt x="10505" y="2987"/>
                  </a:lnTo>
                  <a:lnTo>
                    <a:pt x="10493" y="2258"/>
                  </a:lnTo>
                  <a:close/>
                  <a:moveTo>
                    <a:pt x="15080" y="2961"/>
                  </a:moveTo>
                  <a:cubicBezTo>
                    <a:pt x="15080" y="2924"/>
                    <a:pt x="14808" y="149"/>
                    <a:pt x="14796" y="69"/>
                  </a:cubicBezTo>
                  <a:lnTo>
                    <a:pt x="14787" y="0"/>
                  </a:lnTo>
                  <a:lnTo>
                    <a:pt x="16480" y="0"/>
                  </a:lnTo>
                  <a:lnTo>
                    <a:pt x="18173" y="0"/>
                  </a:lnTo>
                  <a:lnTo>
                    <a:pt x="18184" y="51"/>
                  </a:lnTo>
                  <a:cubicBezTo>
                    <a:pt x="18194" y="99"/>
                    <a:pt x="18653" y="2965"/>
                    <a:pt x="18653" y="2979"/>
                  </a:cubicBezTo>
                  <a:cubicBezTo>
                    <a:pt x="18653" y="2983"/>
                    <a:pt x="17849" y="2987"/>
                    <a:pt x="16866" y="2987"/>
                  </a:cubicBezTo>
                  <a:cubicBezTo>
                    <a:pt x="15364" y="2987"/>
                    <a:pt x="15080" y="2983"/>
                    <a:pt x="15080" y="296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cs typeface="Arial"/>
                <a:sym typeface="Arial"/>
              </a:endParaRPr>
            </a:p>
          </p:txBody>
        </p:sp>
        <p:sp>
          <p:nvSpPr>
            <p:cNvPr id="15" name="Freeform 67">
              <a:extLst>
                <a:ext uri="{FF2B5EF4-FFF2-40B4-BE49-F238E27FC236}">
                  <a16:creationId xmlns:a16="http://schemas.microsoft.com/office/drawing/2014/main" id="{336C5BB3-EC64-5C7E-D8B8-768488FAF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2070" y="3205684"/>
              <a:ext cx="406359" cy="509179"/>
            </a:xfrm>
            <a:custGeom>
              <a:avLst/>
              <a:gdLst>
                <a:gd name="T0" fmla="*/ 119400 w 5223"/>
                <a:gd name="T1" fmla="*/ 676665 h 5845"/>
                <a:gd name="T2" fmla="*/ 123770 w 5223"/>
                <a:gd name="T3" fmla="*/ 341236 h 5845"/>
                <a:gd name="T4" fmla="*/ 132618 w 5223"/>
                <a:gd name="T5" fmla="*/ 162023 h 5845"/>
                <a:gd name="T6" fmla="*/ 137316 w 5223"/>
                <a:gd name="T7" fmla="*/ 92336 h 5845"/>
                <a:gd name="T8" fmla="*/ 205154 w 5223"/>
                <a:gd name="T9" fmla="*/ 91987 h 5845"/>
                <a:gd name="T10" fmla="*/ 214768 w 5223"/>
                <a:gd name="T11" fmla="*/ 268181 h 5845"/>
                <a:gd name="T12" fmla="*/ 224927 w 5223"/>
                <a:gd name="T13" fmla="*/ 443793 h 5845"/>
                <a:gd name="T14" fmla="*/ 301068 w 5223"/>
                <a:gd name="T15" fmla="*/ 416731 h 5845"/>
                <a:gd name="T16" fmla="*/ 380158 w 5223"/>
                <a:gd name="T17" fmla="*/ 387114 h 5845"/>
                <a:gd name="T18" fmla="*/ 385620 w 5223"/>
                <a:gd name="T19" fmla="*/ 414757 h 5845"/>
                <a:gd name="T20" fmla="*/ 388242 w 5223"/>
                <a:gd name="T21" fmla="*/ 444258 h 5845"/>
                <a:gd name="T22" fmla="*/ 478038 w 5223"/>
                <a:gd name="T23" fmla="*/ 414989 h 5845"/>
                <a:gd name="T24" fmla="*/ 567943 w 5223"/>
                <a:gd name="T25" fmla="*/ 385836 h 5845"/>
                <a:gd name="T26" fmla="*/ 570565 w 5223"/>
                <a:gd name="T27" fmla="*/ 533225 h 5845"/>
                <a:gd name="T28" fmla="*/ 570565 w 5223"/>
                <a:gd name="T29" fmla="*/ 678872 h 5845"/>
                <a:gd name="T30" fmla="*/ 346075 w 5223"/>
                <a:gd name="T31" fmla="*/ 678872 h 5845"/>
                <a:gd name="T32" fmla="*/ 119400 w 5223"/>
                <a:gd name="T33" fmla="*/ 676665 h 5845"/>
                <a:gd name="T34" fmla="*/ 64998 w 5223"/>
                <a:gd name="T35" fmla="*/ 66087 h 5845"/>
                <a:gd name="T36" fmla="*/ 12235 w 5223"/>
                <a:gd name="T37" fmla="*/ 22532 h 5845"/>
                <a:gd name="T38" fmla="*/ 87174 w 5223"/>
                <a:gd name="T39" fmla="*/ 465 h 5845"/>
                <a:gd name="T40" fmla="*/ 177516 w 5223"/>
                <a:gd name="T41" fmla="*/ 6504 h 5845"/>
                <a:gd name="T42" fmla="*/ 216078 w 5223"/>
                <a:gd name="T43" fmla="*/ 44716 h 5845"/>
                <a:gd name="T44" fmla="*/ 143979 w 5223"/>
                <a:gd name="T45" fmla="*/ 68874 h 5845"/>
                <a:gd name="T46" fmla="*/ 64998 w 5223"/>
                <a:gd name="T47" fmla="*/ 66087 h 58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223" h="5845">
                  <a:moveTo>
                    <a:pt x="1093" y="5826"/>
                  </a:moveTo>
                  <a:cubicBezTo>
                    <a:pt x="1051" y="5783"/>
                    <a:pt x="1076" y="3889"/>
                    <a:pt x="1133" y="2938"/>
                  </a:cubicBezTo>
                  <a:cubicBezTo>
                    <a:pt x="1165" y="2403"/>
                    <a:pt x="1201" y="1708"/>
                    <a:pt x="1214" y="1395"/>
                  </a:cubicBezTo>
                  <a:cubicBezTo>
                    <a:pt x="1228" y="1081"/>
                    <a:pt x="1247" y="812"/>
                    <a:pt x="1257" y="795"/>
                  </a:cubicBezTo>
                  <a:cubicBezTo>
                    <a:pt x="1280" y="757"/>
                    <a:pt x="1855" y="754"/>
                    <a:pt x="1878" y="792"/>
                  </a:cubicBezTo>
                  <a:cubicBezTo>
                    <a:pt x="1888" y="807"/>
                    <a:pt x="1927" y="1490"/>
                    <a:pt x="1966" y="2309"/>
                  </a:cubicBezTo>
                  <a:cubicBezTo>
                    <a:pt x="2005" y="3129"/>
                    <a:pt x="2047" y="3809"/>
                    <a:pt x="2059" y="3821"/>
                  </a:cubicBezTo>
                  <a:cubicBezTo>
                    <a:pt x="2071" y="3833"/>
                    <a:pt x="2384" y="3728"/>
                    <a:pt x="2756" y="3588"/>
                  </a:cubicBezTo>
                  <a:cubicBezTo>
                    <a:pt x="3127" y="3448"/>
                    <a:pt x="3453" y="3334"/>
                    <a:pt x="3480" y="3333"/>
                  </a:cubicBezTo>
                  <a:cubicBezTo>
                    <a:pt x="3524" y="3333"/>
                    <a:pt x="3530" y="3363"/>
                    <a:pt x="3530" y="3571"/>
                  </a:cubicBezTo>
                  <a:cubicBezTo>
                    <a:pt x="3530" y="3702"/>
                    <a:pt x="3541" y="3816"/>
                    <a:pt x="3554" y="3825"/>
                  </a:cubicBezTo>
                  <a:cubicBezTo>
                    <a:pt x="3567" y="3833"/>
                    <a:pt x="3937" y="3720"/>
                    <a:pt x="4376" y="3573"/>
                  </a:cubicBezTo>
                  <a:cubicBezTo>
                    <a:pt x="4816" y="3427"/>
                    <a:pt x="5186" y="3313"/>
                    <a:pt x="5199" y="3322"/>
                  </a:cubicBezTo>
                  <a:cubicBezTo>
                    <a:pt x="5212" y="3330"/>
                    <a:pt x="5223" y="3901"/>
                    <a:pt x="5223" y="4591"/>
                  </a:cubicBezTo>
                  <a:lnTo>
                    <a:pt x="5223" y="5845"/>
                  </a:lnTo>
                  <a:lnTo>
                    <a:pt x="3168" y="5845"/>
                  </a:lnTo>
                  <a:cubicBezTo>
                    <a:pt x="2037" y="5845"/>
                    <a:pt x="1104" y="5837"/>
                    <a:pt x="1093" y="5826"/>
                  </a:cubicBezTo>
                  <a:close/>
                  <a:moveTo>
                    <a:pt x="595" y="569"/>
                  </a:moveTo>
                  <a:cubicBezTo>
                    <a:pt x="387" y="506"/>
                    <a:pt x="194" y="356"/>
                    <a:pt x="112" y="194"/>
                  </a:cubicBezTo>
                  <a:cubicBezTo>
                    <a:pt x="12" y="0"/>
                    <a:pt x="0" y="3"/>
                    <a:pt x="798" y="4"/>
                  </a:cubicBezTo>
                  <a:cubicBezTo>
                    <a:pt x="1428" y="4"/>
                    <a:pt x="1525" y="10"/>
                    <a:pt x="1625" y="56"/>
                  </a:cubicBezTo>
                  <a:cubicBezTo>
                    <a:pt x="1790" y="131"/>
                    <a:pt x="1909" y="242"/>
                    <a:pt x="1978" y="385"/>
                  </a:cubicBezTo>
                  <a:cubicBezTo>
                    <a:pt x="2080" y="595"/>
                    <a:pt x="2077" y="596"/>
                    <a:pt x="1318" y="593"/>
                  </a:cubicBezTo>
                  <a:cubicBezTo>
                    <a:pt x="959" y="592"/>
                    <a:pt x="633" y="581"/>
                    <a:pt x="595" y="5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I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endParaRPr>
            </a:p>
          </p:txBody>
        </p:sp>
        <p:pic>
          <p:nvPicPr>
            <p:cNvPr id="12" name="Graphic 11" descr="Hospital with solid fill">
              <a:extLst>
                <a:ext uri="{FF2B5EF4-FFF2-40B4-BE49-F238E27FC236}">
                  <a16:creationId xmlns:a16="http://schemas.microsoft.com/office/drawing/2014/main" id="{066D6213-D432-B4B4-6E02-8B4E0550B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1295" y="2632638"/>
              <a:ext cx="664458" cy="6644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1;p26">
            <a:extLst>
              <a:ext uri="{FF2B5EF4-FFF2-40B4-BE49-F238E27FC236}">
                <a16:creationId xmlns:a16="http://schemas.microsoft.com/office/drawing/2014/main" id="{EE977F44-A9C7-FF4F-4104-332DA7E4138A}"/>
              </a:ext>
            </a:extLst>
          </p:cNvPr>
          <p:cNvSpPr txBox="1">
            <a:spLocks/>
          </p:cNvSpPr>
          <p:nvPr/>
        </p:nvSpPr>
        <p:spPr>
          <a:xfrm>
            <a:off x="1558506" y="98250"/>
            <a:ext cx="7546978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aleway" panose="020B0003030101060003" pitchFamily="34" charset="0"/>
                <a:ea typeface="Raleway" panose="020B00030301010600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8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t>Pathway to targets – utility </a:t>
            </a:r>
            <a:r>
              <a:rPr kumimoji="0" lang="en-I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t>scal</a:t>
            </a:r>
            <a:r>
              <a:rPr kumimoji="0" lang="en-IE" sz="28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t>e</a:t>
            </a:r>
          </a:p>
        </p:txBody>
      </p:sp>
      <p:sp>
        <p:nvSpPr>
          <p:cNvPr id="3" name="Google Shape;775;p29">
            <a:extLst>
              <a:ext uri="{FF2B5EF4-FFF2-40B4-BE49-F238E27FC236}">
                <a16:creationId xmlns:a16="http://schemas.microsoft.com/office/drawing/2014/main" id="{F6EE3769-6257-0B5E-6369-EBEF07FF4D8F}"/>
              </a:ext>
            </a:extLst>
          </p:cNvPr>
          <p:cNvSpPr txBox="1">
            <a:spLocks/>
          </p:cNvSpPr>
          <p:nvPr/>
        </p:nvSpPr>
        <p:spPr>
          <a:xfrm>
            <a:off x="8709515" y="4749900"/>
            <a:ext cx="43448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C9069CF-8F55-2204-68AF-B82AE4D3BFE5}"/>
                  </a:ext>
                </a:extLst>
              </p:cNvPr>
              <p:cNvGraphicFramePr/>
              <p:nvPr/>
            </p:nvGraphicFramePr>
            <p:xfrm>
              <a:off x="609600" y="931652"/>
              <a:ext cx="8143336" cy="367209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9C9069CF-8F55-2204-68AF-B82AE4D3BF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931652"/>
                <a:ext cx="8143336" cy="3672097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092BB4-0298-D078-8B6B-24DF01AF134F}"/>
              </a:ext>
            </a:extLst>
          </p:cNvPr>
          <p:cNvCxnSpPr/>
          <p:nvPr/>
        </p:nvCxnSpPr>
        <p:spPr>
          <a:xfrm>
            <a:off x="6480580" y="1859485"/>
            <a:ext cx="0" cy="4786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11E636-023B-AA8C-5DD5-3FEEFC97AC6A}"/>
              </a:ext>
            </a:extLst>
          </p:cNvPr>
          <p:cNvCxnSpPr/>
          <p:nvPr/>
        </p:nvCxnSpPr>
        <p:spPr>
          <a:xfrm>
            <a:off x="6324089" y="1859485"/>
            <a:ext cx="3129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F19AF0-A114-908B-7259-BF66935A120A}"/>
              </a:ext>
            </a:extLst>
          </p:cNvPr>
          <p:cNvCxnSpPr/>
          <p:nvPr/>
        </p:nvCxnSpPr>
        <p:spPr>
          <a:xfrm>
            <a:off x="6324089" y="2338164"/>
            <a:ext cx="3129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03B815-C1C9-59C8-61BC-08130C26C4C0}"/>
              </a:ext>
            </a:extLst>
          </p:cNvPr>
          <p:cNvCxnSpPr/>
          <p:nvPr/>
        </p:nvCxnSpPr>
        <p:spPr>
          <a:xfrm>
            <a:off x="7590338" y="1257045"/>
            <a:ext cx="0" cy="4786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9CFBC4-B097-0B28-474C-2930997839E8}"/>
              </a:ext>
            </a:extLst>
          </p:cNvPr>
          <p:cNvCxnSpPr/>
          <p:nvPr/>
        </p:nvCxnSpPr>
        <p:spPr>
          <a:xfrm>
            <a:off x="7433847" y="1257045"/>
            <a:ext cx="3129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1E92A6-C51F-EB9F-6773-0CD98397DFF5}"/>
              </a:ext>
            </a:extLst>
          </p:cNvPr>
          <p:cNvCxnSpPr/>
          <p:nvPr/>
        </p:nvCxnSpPr>
        <p:spPr>
          <a:xfrm>
            <a:off x="7433847" y="1735724"/>
            <a:ext cx="3129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8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2"/>
          <p:cNvSpPr txBox="1">
            <a:spLocks noGrp="1"/>
          </p:cNvSpPr>
          <p:nvPr>
            <p:ph type="sldNum" idx="429496729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BED63C4-CA0D-EF0F-5739-700D877FAB23}"/>
              </a:ext>
            </a:extLst>
          </p:cNvPr>
          <p:cNvGraphicFramePr/>
          <p:nvPr/>
        </p:nvGraphicFramePr>
        <p:xfrm>
          <a:off x="3928754" y="1100372"/>
          <a:ext cx="5215246" cy="405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7" name="Google Shape;697;p22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2572C"/>
                </a:solidFill>
              </a:rPr>
              <a:t>Utility scale pipeline (MWs)</a:t>
            </a:r>
            <a:endParaRPr dirty="0">
              <a:solidFill>
                <a:srgbClr val="22572C"/>
              </a:solidFill>
            </a:endParaRPr>
          </a:p>
        </p:txBody>
      </p:sp>
      <p:sp>
        <p:nvSpPr>
          <p:cNvPr id="698" name="Google Shape;698;p22"/>
          <p:cNvSpPr txBox="1">
            <a:spLocks noGrp="1"/>
          </p:cNvSpPr>
          <p:nvPr>
            <p:ph type="body" idx="1"/>
          </p:nvPr>
        </p:nvSpPr>
        <p:spPr>
          <a:xfrm>
            <a:off x="1320025" y="1534625"/>
            <a:ext cx="2835010" cy="2362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IE" b="1" dirty="0"/>
              <a:t>Ever growing pipeline:</a:t>
            </a:r>
            <a:endParaRPr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IE" dirty="0"/>
              <a:t>10.7GW from in planning to route to market</a:t>
            </a:r>
            <a:endParaRPr lang="en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Greenfield projects excluded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88F86-A519-951B-3B45-813EF9C56430}"/>
              </a:ext>
            </a:extLst>
          </p:cNvPr>
          <p:cNvSpPr txBox="1"/>
          <p:nvPr/>
        </p:nvSpPr>
        <p:spPr>
          <a:xfrm>
            <a:off x="6233170" y="4877357"/>
            <a:ext cx="2038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Source: Mullan Grid</a:t>
            </a:r>
          </a:p>
        </p:txBody>
      </p:sp>
      <p:sp>
        <p:nvSpPr>
          <p:cNvPr id="2" name="Google Shape;775;p29">
            <a:extLst>
              <a:ext uri="{FF2B5EF4-FFF2-40B4-BE49-F238E27FC236}">
                <a16:creationId xmlns:a16="http://schemas.microsoft.com/office/drawing/2014/main" id="{155F0C31-C923-1F25-B395-34F7FBBD26F9}"/>
              </a:ext>
            </a:extLst>
          </p:cNvPr>
          <p:cNvSpPr txBox="1">
            <a:spLocks/>
          </p:cNvSpPr>
          <p:nvPr/>
        </p:nvSpPr>
        <p:spPr>
          <a:xfrm>
            <a:off x="8709515" y="4749900"/>
            <a:ext cx="43448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05017-9999-809D-1DC2-F7EF336E6CBA}"/>
              </a:ext>
            </a:extLst>
          </p:cNvPr>
          <p:cNvSpPr txBox="1"/>
          <p:nvPr/>
        </p:nvSpPr>
        <p:spPr>
          <a:xfrm>
            <a:off x="1431619" y="3250610"/>
            <a:ext cx="2497135" cy="923330"/>
          </a:xfrm>
          <a:prstGeom prst="rect">
            <a:avLst/>
          </a:prstGeom>
          <a:solidFill>
            <a:srgbClr val="F9C63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Consideration underway of future auction programme.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8ACC9-532D-5C57-D402-6F1F2FFDF2B1}"/>
              </a:ext>
            </a:extLst>
          </p:cNvPr>
          <p:cNvSpPr txBox="1"/>
          <p:nvPr/>
        </p:nvSpPr>
        <p:spPr>
          <a:xfrm>
            <a:off x="6723458" y="4611400"/>
            <a:ext cx="2810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Source: ESB Networks</a:t>
            </a:r>
          </a:p>
        </p:txBody>
      </p:sp>
      <p:sp>
        <p:nvSpPr>
          <p:cNvPr id="3" name="Google Shape;775;p29">
            <a:extLst>
              <a:ext uri="{FF2B5EF4-FFF2-40B4-BE49-F238E27FC236}">
                <a16:creationId xmlns:a16="http://schemas.microsoft.com/office/drawing/2014/main" id="{E9FFC5D1-B689-5911-E9E2-FE8E469FA95E}"/>
              </a:ext>
            </a:extLst>
          </p:cNvPr>
          <p:cNvSpPr txBox="1">
            <a:spLocks/>
          </p:cNvSpPr>
          <p:nvPr/>
        </p:nvSpPr>
        <p:spPr>
          <a:xfrm>
            <a:off x="8709515" y="4749900"/>
            <a:ext cx="43448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4" name="Google Shape;741;p26">
            <a:extLst>
              <a:ext uri="{FF2B5EF4-FFF2-40B4-BE49-F238E27FC236}">
                <a16:creationId xmlns:a16="http://schemas.microsoft.com/office/drawing/2014/main" id="{09B98BBF-3015-E706-806A-4CCDAF09A4E0}"/>
              </a:ext>
            </a:extLst>
          </p:cNvPr>
          <p:cNvSpPr txBox="1">
            <a:spLocks/>
          </p:cNvSpPr>
          <p:nvPr/>
        </p:nvSpPr>
        <p:spPr>
          <a:xfrm>
            <a:off x="1975103" y="186033"/>
            <a:ext cx="6369599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aleway" panose="020B0003030101060003" pitchFamily="34" charset="0"/>
                <a:ea typeface="Raleway" panose="020B00030301010600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4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t>Microgeneration – response to energy prices and policy interventions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F6FA8D8-EFF4-234B-146E-5B697A170EF6}"/>
              </a:ext>
            </a:extLst>
          </p:cNvPr>
          <p:cNvGraphicFramePr/>
          <p:nvPr/>
        </p:nvGraphicFramePr>
        <p:xfrm>
          <a:off x="490118" y="1111910"/>
          <a:ext cx="8010143" cy="34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135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1;p26">
            <a:extLst>
              <a:ext uri="{FF2B5EF4-FFF2-40B4-BE49-F238E27FC236}">
                <a16:creationId xmlns:a16="http://schemas.microsoft.com/office/drawing/2014/main" id="{EE977F44-A9C7-FF4F-4104-332DA7E4138A}"/>
              </a:ext>
            </a:extLst>
          </p:cNvPr>
          <p:cNvSpPr txBox="1">
            <a:spLocks/>
          </p:cNvSpPr>
          <p:nvPr/>
        </p:nvSpPr>
        <p:spPr>
          <a:xfrm>
            <a:off x="1558506" y="98250"/>
            <a:ext cx="7546978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aleway" panose="020B0003030101060003" pitchFamily="34" charset="0"/>
                <a:ea typeface="Raleway" panose="020B00030301010600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4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t>Pathway to targets – onsite solar</a:t>
            </a:r>
          </a:p>
        </p:txBody>
      </p:sp>
      <p:sp>
        <p:nvSpPr>
          <p:cNvPr id="3" name="Google Shape;775;p29">
            <a:extLst>
              <a:ext uri="{FF2B5EF4-FFF2-40B4-BE49-F238E27FC236}">
                <a16:creationId xmlns:a16="http://schemas.microsoft.com/office/drawing/2014/main" id="{F6EE3769-6257-0B5E-6369-EBEF07FF4D8F}"/>
              </a:ext>
            </a:extLst>
          </p:cNvPr>
          <p:cNvSpPr txBox="1">
            <a:spLocks/>
          </p:cNvSpPr>
          <p:nvPr/>
        </p:nvSpPr>
        <p:spPr>
          <a:xfrm>
            <a:off x="8709515" y="4749900"/>
            <a:ext cx="43448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44E6EF-0F39-E474-BA12-DAB60220BA16}"/>
              </a:ext>
            </a:extLst>
          </p:cNvPr>
          <p:cNvGraphicFramePr/>
          <p:nvPr/>
        </p:nvGraphicFramePr>
        <p:xfrm>
          <a:off x="295046" y="1205528"/>
          <a:ext cx="4430573" cy="360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733BCFD-8F55-ACF4-B1F1-95928B496D84}"/>
              </a:ext>
            </a:extLst>
          </p:cNvPr>
          <p:cNvSpPr txBox="1"/>
          <p:nvPr/>
        </p:nvSpPr>
        <p:spPr>
          <a:xfrm>
            <a:off x="5018227" y="1492301"/>
            <a:ext cx="31309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572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236% increase in capacity in one year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572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All categories significant relative change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572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Microgen first mover, with commercial and industrial sector accelerating</a:t>
            </a:r>
          </a:p>
        </p:txBody>
      </p:sp>
    </p:spTree>
    <p:extLst>
      <p:ext uri="{BB962C8B-B14F-4D97-AF65-F5344CB8AC3E}">
        <p14:creationId xmlns:p14="http://schemas.microsoft.com/office/powerpoint/2010/main" val="367766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1;p26">
            <a:extLst>
              <a:ext uri="{FF2B5EF4-FFF2-40B4-BE49-F238E27FC236}">
                <a16:creationId xmlns:a16="http://schemas.microsoft.com/office/drawing/2014/main" id="{EE977F44-A9C7-FF4F-4104-332DA7E4138A}"/>
              </a:ext>
            </a:extLst>
          </p:cNvPr>
          <p:cNvSpPr txBox="1">
            <a:spLocks/>
          </p:cNvSpPr>
          <p:nvPr/>
        </p:nvSpPr>
        <p:spPr>
          <a:xfrm>
            <a:off x="1558506" y="98250"/>
            <a:ext cx="7546978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aleway" panose="020B0003030101060003" pitchFamily="34" charset="0"/>
                <a:ea typeface="Raleway" panose="020B00030301010600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4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t>Pathway to targets – onsite solar</a:t>
            </a:r>
          </a:p>
        </p:txBody>
      </p:sp>
      <p:sp>
        <p:nvSpPr>
          <p:cNvPr id="3" name="Google Shape;775;p29">
            <a:extLst>
              <a:ext uri="{FF2B5EF4-FFF2-40B4-BE49-F238E27FC236}">
                <a16:creationId xmlns:a16="http://schemas.microsoft.com/office/drawing/2014/main" id="{F6EE3769-6257-0B5E-6369-EBEF07FF4D8F}"/>
              </a:ext>
            </a:extLst>
          </p:cNvPr>
          <p:cNvSpPr txBox="1">
            <a:spLocks/>
          </p:cNvSpPr>
          <p:nvPr/>
        </p:nvSpPr>
        <p:spPr>
          <a:xfrm>
            <a:off x="8709515" y="4749900"/>
            <a:ext cx="43448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44E6EF-0F39-E474-BA12-DAB60220BA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111804"/>
              </p:ext>
            </p:extLst>
          </p:nvPr>
        </p:nvGraphicFramePr>
        <p:xfrm>
          <a:off x="325731" y="910956"/>
          <a:ext cx="7934554" cy="360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1A065A-B896-1225-A960-C2EC18E71B42}"/>
              </a:ext>
            </a:extLst>
          </p:cNvPr>
          <p:cNvSpPr txBox="1"/>
          <p:nvPr/>
        </p:nvSpPr>
        <p:spPr>
          <a:xfrm>
            <a:off x="736429" y="4638923"/>
            <a:ext cx="7893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Reasonably conservative outlook: ca. 2.7k commercial and industrial projects in the system</a:t>
            </a:r>
          </a:p>
        </p:txBody>
      </p:sp>
    </p:spTree>
    <p:extLst>
      <p:ext uri="{BB962C8B-B14F-4D97-AF65-F5344CB8AC3E}">
        <p14:creationId xmlns:p14="http://schemas.microsoft.com/office/powerpoint/2010/main" val="398362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FF6F09-7FD1-C926-3BA8-A4AD1951A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Path forward	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72E0CCA-BD40-C2E0-9E99-0C5B6A9EF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87313" indent="1588"/>
            <a:r>
              <a:rPr lang="en-IE" dirty="0"/>
              <a:t>Key challenges</a:t>
            </a:r>
          </a:p>
        </p:txBody>
      </p:sp>
    </p:spTree>
    <p:extLst>
      <p:ext uri="{BB962C8B-B14F-4D97-AF65-F5344CB8AC3E}">
        <p14:creationId xmlns:p14="http://schemas.microsoft.com/office/powerpoint/2010/main" val="410264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DE1D16-A0E9-7918-842F-9EFC0EECC7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Who is the ISEA?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E9847D1-9FDD-9EF4-B28D-CC068B95B2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92075" indent="-3175"/>
            <a:r>
              <a:rPr lang="en-IE" dirty="0"/>
              <a:t>Introducing the trade association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D8B47-F7EB-B597-670E-CF110B9CFF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461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unnel - User Interface &amp; Gesture Icons">
            <a:extLst>
              <a:ext uri="{FF2B5EF4-FFF2-40B4-BE49-F238E27FC236}">
                <a16:creationId xmlns:a16="http://schemas.microsoft.com/office/drawing/2014/main" id="{E9D05DC6-68E1-9904-A24E-C9D36654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48517" y="693644"/>
            <a:ext cx="4214360" cy="4214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3B036-F83C-44EF-8F5A-42BE054F2844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A8EAF-C984-4DDD-ABCF-94CA8E6C6094}"/>
              </a:ext>
            </a:extLst>
          </p:cNvPr>
          <p:cNvSpPr txBox="1"/>
          <p:nvPr/>
        </p:nvSpPr>
        <p:spPr>
          <a:xfrm>
            <a:off x="1988145" y="221681"/>
            <a:ext cx="524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IE" sz="2800" b="1" dirty="0">
                <a:solidFill>
                  <a:srgbClr val="22572C"/>
                </a:solidFill>
                <a:latin typeface="Raleway"/>
              </a:rPr>
              <a:t>Necessary p</a:t>
            </a:r>
            <a:r>
              <a:rPr kumimoji="0" lang="en-IE" sz="2800" b="1" i="0" u="none" strike="noStrike" kern="0" cap="none" spc="0" normalizeH="0" baseline="0" noProof="0" dirty="0" err="1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olicy</a:t>
            </a:r>
            <a:r>
              <a:rPr kumimoji="0" lang="en-IE" sz="28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 enablers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AF1EE-7FDE-47D2-A5A5-C3D49E15CC52}"/>
              </a:ext>
            </a:extLst>
          </p:cNvPr>
          <p:cNvSpPr txBox="1"/>
          <p:nvPr/>
        </p:nvSpPr>
        <p:spPr>
          <a:xfrm>
            <a:off x="2080422" y="2260229"/>
            <a:ext cx="124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Planning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B046AA3-B62B-4291-A650-F202F1651105}"/>
              </a:ext>
            </a:extLst>
          </p:cNvPr>
          <p:cNvCxnSpPr>
            <a:cxnSpLocks/>
          </p:cNvCxnSpPr>
          <p:nvPr/>
        </p:nvCxnSpPr>
        <p:spPr>
          <a:xfrm>
            <a:off x="4432840" y="3050765"/>
            <a:ext cx="0" cy="1962285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7E19074C-F3C8-C611-A808-1612CC031D24}"/>
              </a:ext>
            </a:extLst>
          </p:cNvPr>
          <p:cNvSpPr/>
          <p:nvPr/>
        </p:nvSpPr>
        <p:spPr>
          <a:xfrm>
            <a:off x="7388843" y="-409310"/>
            <a:ext cx="2119264" cy="210309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4CAB5-5A42-ABE6-D1D6-6A3888B54BC3}"/>
              </a:ext>
            </a:extLst>
          </p:cNvPr>
          <p:cNvSpPr txBox="1"/>
          <p:nvPr/>
        </p:nvSpPr>
        <p:spPr>
          <a:xfrm>
            <a:off x="7705369" y="807754"/>
            <a:ext cx="149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Time is the enemy</a:t>
            </a:r>
          </a:p>
        </p:txBody>
      </p:sp>
      <p:pic>
        <p:nvPicPr>
          <p:cNvPr id="3" name="Graphic 2" descr="Alarm clock with solid fill">
            <a:extLst>
              <a:ext uri="{FF2B5EF4-FFF2-40B4-BE49-F238E27FC236}">
                <a16:creationId xmlns:a16="http://schemas.microsoft.com/office/drawing/2014/main" id="{6B88B570-4783-8551-9AEA-35B276F1D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9116" y="-101298"/>
            <a:ext cx="914400" cy="91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158B06-AAC1-83E1-99FA-852B40E2E70B}"/>
              </a:ext>
            </a:extLst>
          </p:cNvPr>
          <p:cNvSpPr/>
          <p:nvPr/>
        </p:nvSpPr>
        <p:spPr>
          <a:xfrm>
            <a:off x="3345781" y="2224595"/>
            <a:ext cx="4288547" cy="1156844"/>
          </a:xfrm>
          <a:prstGeom prst="rect">
            <a:avLst/>
          </a:prstGeom>
          <a:solidFill>
            <a:srgbClr val="7DC242"/>
          </a:solidFill>
          <a:ln>
            <a:solidFill>
              <a:srgbClr val="225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2BFD60A-171C-4452-BD11-F9140FA41096}"/>
              </a:ext>
            </a:extLst>
          </p:cNvPr>
          <p:cNvSpPr txBox="1"/>
          <p:nvPr/>
        </p:nvSpPr>
        <p:spPr>
          <a:xfrm>
            <a:off x="3500360" y="2508168"/>
            <a:ext cx="1839866" cy="800219"/>
          </a:xfrm>
          <a:prstGeom prst="rect">
            <a:avLst/>
          </a:prstGeom>
          <a:solidFill>
            <a:srgbClr val="7DC242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Hybrid sites.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Private wires.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dirty="0">
                <a:latin typeface="Raleway"/>
              </a:rPr>
              <a:t>Connection policy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B43C32-7C9C-077D-2A8C-61991A74AA41}"/>
              </a:ext>
            </a:extLst>
          </p:cNvPr>
          <p:cNvSpPr txBox="1"/>
          <p:nvPr/>
        </p:nvSpPr>
        <p:spPr>
          <a:xfrm>
            <a:off x="5562160" y="2555405"/>
            <a:ext cx="2000064" cy="800219"/>
          </a:xfrm>
          <a:prstGeom prst="rect">
            <a:avLst/>
          </a:prstGeom>
          <a:solidFill>
            <a:srgbClr val="7DC242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Annual auctions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dirty="0">
                <a:latin typeface="Raleway"/>
              </a:rPr>
              <a:t>Connection costs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Customer supports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34FB96-0BB4-BF92-730B-A64F6723DFBA}"/>
              </a:ext>
            </a:extLst>
          </p:cNvPr>
          <p:cNvCxnSpPr>
            <a:cxnSpLocks/>
            <a:stCxn id="6" idx="0"/>
            <a:endCxn id="6" idx="2"/>
          </p:cNvCxnSpPr>
          <p:nvPr/>
        </p:nvCxnSpPr>
        <p:spPr>
          <a:xfrm>
            <a:off x="5490055" y="2224595"/>
            <a:ext cx="0" cy="1156844"/>
          </a:xfrm>
          <a:prstGeom prst="line">
            <a:avLst/>
          </a:prstGeom>
          <a:ln>
            <a:solidFill>
              <a:srgbClr val="22572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9FE747C-4F34-B825-E605-D39F8757F33C}"/>
              </a:ext>
            </a:extLst>
          </p:cNvPr>
          <p:cNvSpPr txBox="1"/>
          <p:nvPr/>
        </p:nvSpPr>
        <p:spPr>
          <a:xfrm>
            <a:off x="5572435" y="2260230"/>
            <a:ext cx="198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Economics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4B2BB72-115F-4B15-9721-A66D0B8A9387}"/>
              </a:ext>
            </a:extLst>
          </p:cNvPr>
          <p:cNvSpPr txBox="1"/>
          <p:nvPr/>
        </p:nvSpPr>
        <p:spPr>
          <a:xfrm>
            <a:off x="3409692" y="2260229"/>
            <a:ext cx="1997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System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58C013-37EE-0946-279B-A681A044F28A}"/>
              </a:ext>
            </a:extLst>
          </p:cNvPr>
          <p:cNvSpPr txBox="1"/>
          <p:nvPr/>
        </p:nvSpPr>
        <p:spPr>
          <a:xfrm>
            <a:off x="2026765" y="2568312"/>
            <a:ext cx="128987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dirty="0">
                <a:solidFill>
                  <a:schemeClr val="bg1"/>
                </a:solidFill>
                <a:latin typeface="Raleway"/>
              </a:rPr>
              <a:t>Planning Bill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RES-E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EB1398-A0C8-E963-68D8-98C19EA42E83}"/>
              </a:ext>
            </a:extLst>
          </p:cNvPr>
          <p:cNvSpPr/>
          <p:nvPr/>
        </p:nvSpPr>
        <p:spPr>
          <a:xfrm>
            <a:off x="3345781" y="1502946"/>
            <a:ext cx="4840869" cy="96702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2257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9B762-E0C5-4950-BC26-E2870F13F535}"/>
              </a:ext>
            </a:extLst>
          </p:cNvPr>
          <p:cNvSpPr txBox="1"/>
          <p:nvPr/>
        </p:nvSpPr>
        <p:spPr>
          <a:xfrm>
            <a:off x="3345780" y="1840700"/>
            <a:ext cx="4288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Build the grid </a:t>
            </a: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1B5A1E80-3FA0-21CC-11D0-D67656B37D87}"/>
              </a:ext>
            </a:extLst>
          </p:cNvPr>
          <p:cNvSpPr>
            <a:spLocks noEditPoints="1"/>
          </p:cNvSpPr>
          <p:nvPr/>
        </p:nvSpPr>
        <p:spPr bwMode="auto">
          <a:xfrm>
            <a:off x="4511714" y="1779416"/>
            <a:ext cx="336520" cy="410344"/>
          </a:xfrm>
          <a:custGeom>
            <a:avLst/>
            <a:gdLst>
              <a:gd name="T0" fmla="*/ 71204 w 15353"/>
              <a:gd name="T1" fmla="*/ 650738 h 17615"/>
              <a:gd name="T2" fmla="*/ 94009 w 15353"/>
              <a:gd name="T3" fmla="*/ 632124 h 17615"/>
              <a:gd name="T4" fmla="*/ 175981 w 15353"/>
              <a:gd name="T5" fmla="*/ 340534 h 17615"/>
              <a:gd name="T6" fmla="*/ 168585 w 15353"/>
              <a:gd name="T7" fmla="*/ 182446 h 17615"/>
              <a:gd name="T8" fmla="*/ 113477 w 15353"/>
              <a:gd name="T9" fmla="*/ 114770 h 17615"/>
              <a:gd name="T10" fmla="*/ 177431 w 15353"/>
              <a:gd name="T11" fmla="*/ 462 h 17615"/>
              <a:gd name="T12" fmla="*/ 381654 w 15353"/>
              <a:gd name="T13" fmla="*/ 27402 h 17615"/>
              <a:gd name="T14" fmla="*/ 506261 w 15353"/>
              <a:gd name="T15" fmla="*/ 183024 h 17615"/>
              <a:gd name="T16" fmla="*/ 382669 w 15353"/>
              <a:gd name="T17" fmla="*/ 186415 h 17615"/>
              <a:gd name="T18" fmla="*/ 424833 w 15353"/>
              <a:gd name="T19" fmla="*/ 489875 h 17615"/>
              <a:gd name="T20" fmla="*/ 491143 w 15353"/>
              <a:gd name="T21" fmla="*/ 640834 h 17615"/>
              <a:gd name="T22" fmla="*/ 465801 w 15353"/>
              <a:gd name="T23" fmla="*/ 678756 h 17615"/>
              <a:gd name="T24" fmla="*/ 342426 w 15353"/>
              <a:gd name="T25" fmla="*/ 592544 h 17615"/>
              <a:gd name="T26" fmla="*/ 152487 w 15353"/>
              <a:gd name="T27" fmla="*/ 632817 h 17615"/>
              <a:gd name="T28" fmla="*/ 409207 w 15353"/>
              <a:gd name="T29" fmla="*/ 639292 h 17615"/>
              <a:gd name="T30" fmla="*/ 382125 w 15353"/>
              <a:gd name="T31" fmla="*/ 472069 h 17615"/>
              <a:gd name="T32" fmla="*/ 363055 w 15353"/>
              <a:gd name="T33" fmla="*/ 561597 h 17615"/>
              <a:gd name="T34" fmla="*/ 193745 w 15353"/>
              <a:gd name="T35" fmla="*/ 558244 h 17615"/>
              <a:gd name="T36" fmla="*/ 174603 w 15353"/>
              <a:gd name="T37" fmla="*/ 478390 h 17615"/>
              <a:gd name="T38" fmla="*/ 317773 w 15353"/>
              <a:gd name="T39" fmla="*/ 471530 h 17615"/>
              <a:gd name="T40" fmla="*/ 187908 w 15353"/>
              <a:gd name="T41" fmla="*/ 439041 h 17615"/>
              <a:gd name="T42" fmla="*/ 317773 w 15353"/>
              <a:gd name="T43" fmla="*/ 471530 h 17615"/>
              <a:gd name="T44" fmla="*/ 245227 w 15353"/>
              <a:gd name="T45" fmla="*/ 366471 h 17615"/>
              <a:gd name="T46" fmla="*/ 345326 w 15353"/>
              <a:gd name="T47" fmla="*/ 403469 h 17615"/>
              <a:gd name="T48" fmla="*/ 346342 w 15353"/>
              <a:gd name="T49" fmla="*/ 260681 h 17615"/>
              <a:gd name="T50" fmla="*/ 325821 w 15353"/>
              <a:gd name="T51" fmla="*/ 327470 h 17615"/>
              <a:gd name="T52" fmla="*/ 250629 w 15353"/>
              <a:gd name="T53" fmla="*/ 307545 h 17615"/>
              <a:gd name="T54" fmla="*/ 228949 w 15353"/>
              <a:gd name="T55" fmla="*/ 279719 h 17615"/>
              <a:gd name="T56" fmla="*/ 211800 w 15353"/>
              <a:gd name="T57" fmla="*/ 347394 h 17615"/>
              <a:gd name="T58" fmla="*/ 306860 w 15353"/>
              <a:gd name="T59" fmla="*/ 248464 h 17615"/>
              <a:gd name="T60" fmla="*/ 279597 w 15353"/>
              <a:gd name="T61" fmla="*/ 154967 h 17615"/>
              <a:gd name="T62" fmla="*/ 250847 w 15353"/>
              <a:gd name="T63" fmla="*/ 249080 h 17615"/>
              <a:gd name="T64" fmla="*/ 233988 w 15353"/>
              <a:gd name="T65" fmla="*/ 151190 h 17615"/>
              <a:gd name="T66" fmla="*/ 213613 w 15353"/>
              <a:gd name="T67" fmla="*/ 75923 h 17615"/>
              <a:gd name="T68" fmla="*/ 233988 w 15353"/>
              <a:gd name="T69" fmla="*/ 151190 h 17615"/>
              <a:gd name="T70" fmla="*/ 325096 w 15353"/>
              <a:gd name="T71" fmla="*/ 100241 h 17615"/>
              <a:gd name="T72" fmla="*/ 346342 w 15353"/>
              <a:gd name="T73" fmla="*/ 176433 h 17615"/>
              <a:gd name="T74" fmla="*/ 416929 w 15353"/>
              <a:gd name="T75" fmla="*/ 142866 h 17615"/>
              <a:gd name="T76" fmla="*/ 384735 w 15353"/>
              <a:gd name="T77" fmla="*/ 128336 h 17615"/>
              <a:gd name="T78" fmla="*/ 421026 w 15353"/>
              <a:gd name="T79" fmla="*/ 147028 h 17615"/>
              <a:gd name="T80" fmla="*/ 170397 w 15353"/>
              <a:gd name="T81" fmla="*/ 112458 h 17615"/>
              <a:gd name="T82" fmla="*/ 169346 w 15353"/>
              <a:gd name="T83" fmla="*/ 143213 h 17615"/>
              <a:gd name="T84" fmla="*/ 327090 w 15353"/>
              <a:gd name="T85" fmla="*/ 40967 h 17615"/>
              <a:gd name="T86" fmla="*/ 231196 w 15353"/>
              <a:gd name="T87" fmla="*/ 39888 h 17615"/>
              <a:gd name="T88" fmla="*/ 284455 w 15353"/>
              <a:gd name="T89" fmla="*/ 91416 h 17615"/>
              <a:gd name="T90" fmla="*/ 508509 w 15353"/>
              <a:gd name="T91" fmla="*/ 201407 h 17615"/>
              <a:gd name="T92" fmla="*/ 556619 w 15353"/>
              <a:gd name="T93" fmla="*/ 226959 h 17615"/>
              <a:gd name="T94" fmla="*/ 508509 w 15353"/>
              <a:gd name="T95" fmla="*/ 252510 h 17615"/>
              <a:gd name="T96" fmla="*/ 84909 w 15353"/>
              <a:gd name="T97" fmla="*/ 200328 h 17615"/>
              <a:gd name="T98" fmla="*/ 134034 w 15353"/>
              <a:gd name="T99" fmla="*/ 225880 h 17615"/>
              <a:gd name="T100" fmla="*/ 84909 w 15353"/>
              <a:gd name="T101" fmla="*/ 251431 h 17615"/>
              <a:gd name="T102" fmla="*/ 423600 w 15353"/>
              <a:gd name="T103" fmla="*/ 201407 h 17615"/>
              <a:gd name="T104" fmla="*/ 472726 w 15353"/>
              <a:gd name="T105" fmla="*/ 226419 h 17615"/>
              <a:gd name="T106" fmla="*/ 423600 w 15353"/>
              <a:gd name="T107" fmla="*/ 251431 h 17615"/>
              <a:gd name="T108" fmla="*/ 0 w 15353"/>
              <a:gd name="T109" fmla="*/ 200328 h 17615"/>
              <a:gd name="T110" fmla="*/ 49125 w 15353"/>
              <a:gd name="T111" fmla="*/ 225340 h 17615"/>
              <a:gd name="T112" fmla="*/ 0 w 15353"/>
              <a:gd name="T113" fmla="*/ 250352 h 176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353" h="17615">
                <a:moveTo>
                  <a:pt x="7062" y="17503"/>
                </a:moveTo>
                <a:cubicBezTo>
                  <a:pt x="4263" y="17445"/>
                  <a:pt x="1967" y="17390"/>
                  <a:pt x="1959" y="17382"/>
                </a:cubicBezTo>
                <a:cubicBezTo>
                  <a:pt x="1950" y="17374"/>
                  <a:pt x="1953" y="17150"/>
                  <a:pt x="1964" y="16885"/>
                </a:cubicBezTo>
                <a:lnTo>
                  <a:pt x="1984" y="16402"/>
                </a:lnTo>
                <a:lnTo>
                  <a:pt x="2288" y="16402"/>
                </a:lnTo>
                <a:lnTo>
                  <a:pt x="2593" y="16402"/>
                </a:lnTo>
                <a:lnTo>
                  <a:pt x="2664" y="16169"/>
                </a:lnTo>
                <a:cubicBezTo>
                  <a:pt x="2703" y="16041"/>
                  <a:pt x="3211" y="14339"/>
                  <a:pt x="3794" y="12386"/>
                </a:cubicBezTo>
                <a:lnTo>
                  <a:pt x="4854" y="8836"/>
                </a:lnTo>
                <a:lnTo>
                  <a:pt x="4854" y="6793"/>
                </a:lnTo>
                <a:lnTo>
                  <a:pt x="4854" y="4751"/>
                </a:lnTo>
                <a:lnTo>
                  <a:pt x="4650" y="4734"/>
                </a:lnTo>
                <a:cubicBezTo>
                  <a:pt x="4537" y="4724"/>
                  <a:pt x="3766" y="4672"/>
                  <a:pt x="2936" y="4617"/>
                </a:cubicBezTo>
                <a:cubicBezTo>
                  <a:pt x="2107" y="4563"/>
                  <a:pt x="1425" y="4515"/>
                  <a:pt x="1421" y="4511"/>
                </a:cubicBezTo>
                <a:cubicBezTo>
                  <a:pt x="1417" y="4507"/>
                  <a:pt x="2186" y="3817"/>
                  <a:pt x="3130" y="2978"/>
                </a:cubicBezTo>
                <a:lnTo>
                  <a:pt x="4845" y="1451"/>
                </a:lnTo>
                <a:lnTo>
                  <a:pt x="4865" y="736"/>
                </a:lnTo>
                <a:cubicBezTo>
                  <a:pt x="4876" y="343"/>
                  <a:pt x="4889" y="17"/>
                  <a:pt x="4894" y="12"/>
                </a:cubicBezTo>
                <a:cubicBezTo>
                  <a:pt x="4906" y="0"/>
                  <a:pt x="9517" y="59"/>
                  <a:pt x="10068" y="79"/>
                </a:cubicBezTo>
                <a:lnTo>
                  <a:pt x="10527" y="95"/>
                </a:lnTo>
                <a:lnTo>
                  <a:pt x="10527" y="711"/>
                </a:lnTo>
                <a:cubicBezTo>
                  <a:pt x="10527" y="1050"/>
                  <a:pt x="10534" y="1345"/>
                  <a:pt x="10543" y="1368"/>
                </a:cubicBezTo>
                <a:cubicBezTo>
                  <a:pt x="10552" y="1391"/>
                  <a:pt x="11323" y="2157"/>
                  <a:pt x="12257" y="3071"/>
                </a:cubicBezTo>
                <a:cubicBezTo>
                  <a:pt x="13192" y="3984"/>
                  <a:pt x="13960" y="4739"/>
                  <a:pt x="13964" y="4749"/>
                </a:cubicBezTo>
                <a:cubicBezTo>
                  <a:pt x="13969" y="4759"/>
                  <a:pt x="13289" y="4775"/>
                  <a:pt x="12454" y="4785"/>
                </a:cubicBezTo>
                <a:cubicBezTo>
                  <a:pt x="11619" y="4796"/>
                  <a:pt x="10850" y="4811"/>
                  <a:pt x="10746" y="4820"/>
                </a:cubicBezTo>
                <a:lnTo>
                  <a:pt x="10555" y="4837"/>
                </a:lnTo>
                <a:lnTo>
                  <a:pt x="10554" y="6816"/>
                </a:lnTo>
                <a:lnTo>
                  <a:pt x="10552" y="8796"/>
                </a:lnTo>
                <a:lnTo>
                  <a:pt x="11718" y="12711"/>
                </a:lnTo>
                <a:lnTo>
                  <a:pt x="12883" y="16627"/>
                </a:lnTo>
                <a:lnTo>
                  <a:pt x="13215" y="16627"/>
                </a:lnTo>
                <a:lnTo>
                  <a:pt x="13547" y="16628"/>
                </a:lnTo>
                <a:lnTo>
                  <a:pt x="13547" y="17122"/>
                </a:lnTo>
                <a:lnTo>
                  <a:pt x="13547" y="17615"/>
                </a:lnTo>
                <a:lnTo>
                  <a:pt x="12848" y="17612"/>
                </a:lnTo>
                <a:cubicBezTo>
                  <a:pt x="12464" y="17610"/>
                  <a:pt x="9860" y="17561"/>
                  <a:pt x="7062" y="17503"/>
                </a:cubicBezTo>
                <a:close/>
                <a:moveTo>
                  <a:pt x="11287" y="16588"/>
                </a:moveTo>
                <a:cubicBezTo>
                  <a:pt x="11280" y="16582"/>
                  <a:pt x="10451" y="16036"/>
                  <a:pt x="9445" y="15375"/>
                </a:cubicBezTo>
                <a:lnTo>
                  <a:pt x="7616" y="14172"/>
                </a:lnTo>
                <a:lnTo>
                  <a:pt x="5932" y="15277"/>
                </a:lnTo>
                <a:cubicBezTo>
                  <a:pt x="5005" y="15885"/>
                  <a:pt x="4229" y="16400"/>
                  <a:pt x="4206" y="16420"/>
                </a:cubicBezTo>
                <a:cubicBezTo>
                  <a:pt x="4171" y="16452"/>
                  <a:pt x="4239" y="16459"/>
                  <a:pt x="4629" y="16461"/>
                </a:cubicBezTo>
                <a:cubicBezTo>
                  <a:pt x="4985" y="16462"/>
                  <a:pt x="10422" y="16575"/>
                  <a:pt x="11160" y="16596"/>
                </a:cubicBezTo>
                <a:cubicBezTo>
                  <a:pt x="11236" y="16598"/>
                  <a:pt x="11293" y="16594"/>
                  <a:pt x="11287" y="16588"/>
                </a:cubicBezTo>
                <a:close/>
                <a:moveTo>
                  <a:pt x="11064" y="13982"/>
                </a:moveTo>
                <a:cubicBezTo>
                  <a:pt x="10805" y="13116"/>
                  <a:pt x="10581" y="12373"/>
                  <a:pt x="10566" y="12329"/>
                </a:cubicBezTo>
                <a:lnTo>
                  <a:pt x="10540" y="12249"/>
                </a:lnTo>
                <a:lnTo>
                  <a:pt x="9567" y="12889"/>
                </a:lnTo>
                <a:cubicBezTo>
                  <a:pt x="9032" y="13241"/>
                  <a:pt x="8579" y="13543"/>
                  <a:pt x="8561" y="13561"/>
                </a:cubicBezTo>
                <a:cubicBezTo>
                  <a:pt x="8536" y="13586"/>
                  <a:pt x="8886" y="13830"/>
                  <a:pt x="10014" y="14572"/>
                </a:cubicBezTo>
                <a:cubicBezTo>
                  <a:pt x="10832" y="15110"/>
                  <a:pt x="11508" y="15552"/>
                  <a:pt x="11517" y="15553"/>
                </a:cubicBezTo>
                <a:cubicBezTo>
                  <a:pt x="11526" y="15554"/>
                  <a:pt x="11322" y="14847"/>
                  <a:pt x="11064" y="13982"/>
                </a:cubicBezTo>
                <a:close/>
                <a:moveTo>
                  <a:pt x="5344" y="14485"/>
                </a:moveTo>
                <a:cubicBezTo>
                  <a:pt x="6085" y="13998"/>
                  <a:pt x="6687" y="13589"/>
                  <a:pt x="6683" y="13576"/>
                </a:cubicBezTo>
                <a:cubicBezTo>
                  <a:pt x="6675" y="13553"/>
                  <a:pt x="4930" y="12400"/>
                  <a:pt x="4866" y="12375"/>
                </a:cubicBezTo>
                <a:cubicBezTo>
                  <a:pt x="4847" y="12368"/>
                  <a:pt x="4824" y="12385"/>
                  <a:pt x="4816" y="12413"/>
                </a:cubicBezTo>
                <a:cubicBezTo>
                  <a:pt x="4510" y="13446"/>
                  <a:pt x="3942" y="15349"/>
                  <a:pt x="3930" y="15380"/>
                </a:cubicBezTo>
                <a:cubicBezTo>
                  <a:pt x="3909" y="15434"/>
                  <a:pt x="3775" y="15519"/>
                  <a:pt x="5344" y="14485"/>
                </a:cubicBezTo>
                <a:close/>
                <a:moveTo>
                  <a:pt x="8765" y="12235"/>
                </a:moveTo>
                <a:cubicBezTo>
                  <a:pt x="9394" y="11822"/>
                  <a:pt x="9904" y="11480"/>
                  <a:pt x="9899" y="11475"/>
                </a:cubicBezTo>
                <a:cubicBezTo>
                  <a:pt x="9886" y="11461"/>
                  <a:pt x="5505" y="11373"/>
                  <a:pt x="5336" y="11383"/>
                </a:cubicBezTo>
                <a:lnTo>
                  <a:pt x="5183" y="11392"/>
                </a:lnTo>
                <a:lnTo>
                  <a:pt x="6394" y="12189"/>
                </a:lnTo>
                <a:cubicBezTo>
                  <a:pt x="7061" y="12627"/>
                  <a:pt x="7609" y="12986"/>
                  <a:pt x="7614" y="12986"/>
                </a:cubicBezTo>
                <a:cubicBezTo>
                  <a:pt x="7618" y="12987"/>
                  <a:pt x="8136" y="12649"/>
                  <a:pt x="8765" y="12235"/>
                </a:cubicBezTo>
                <a:close/>
                <a:moveTo>
                  <a:pt x="8636" y="9543"/>
                </a:moveTo>
                <a:cubicBezTo>
                  <a:pt x="8116" y="9032"/>
                  <a:pt x="7682" y="8616"/>
                  <a:pt x="7671" y="8620"/>
                </a:cubicBezTo>
                <a:cubicBezTo>
                  <a:pt x="7660" y="8624"/>
                  <a:pt x="7252" y="9024"/>
                  <a:pt x="6764" y="9509"/>
                </a:cubicBezTo>
                <a:lnTo>
                  <a:pt x="5877" y="10391"/>
                </a:lnTo>
                <a:lnTo>
                  <a:pt x="6135" y="10393"/>
                </a:lnTo>
                <a:cubicBezTo>
                  <a:pt x="6402" y="10396"/>
                  <a:pt x="9425" y="10464"/>
                  <a:pt x="9525" y="10469"/>
                </a:cubicBezTo>
                <a:cubicBezTo>
                  <a:pt x="9561" y="10471"/>
                  <a:pt x="9247" y="10143"/>
                  <a:pt x="8636" y="9543"/>
                </a:cubicBezTo>
                <a:close/>
                <a:moveTo>
                  <a:pt x="9567" y="7921"/>
                </a:moveTo>
                <a:lnTo>
                  <a:pt x="9553" y="6764"/>
                </a:lnTo>
                <a:lnTo>
                  <a:pt x="8975" y="7334"/>
                </a:lnTo>
                <a:lnTo>
                  <a:pt x="8396" y="7905"/>
                </a:lnTo>
                <a:lnTo>
                  <a:pt x="8987" y="8497"/>
                </a:lnTo>
                <a:cubicBezTo>
                  <a:pt x="9313" y="8823"/>
                  <a:pt x="9579" y="9088"/>
                  <a:pt x="9580" y="9084"/>
                </a:cubicBezTo>
                <a:cubicBezTo>
                  <a:pt x="9581" y="9081"/>
                  <a:pt x="9575" y="8558"/>
                  <a:pt x="9567" y="7921"/>
                </a:cubicBezTo>
                <a:close/>
                <a:moveTo>
                  <a:pt x="6913" y="7980"/>
                </a:moveTo>
                <a:lnTo>
                  <a:pt x="6982" y="7905"/>
                </a:lnTo>
                <a:lnTo>
                  <a:pt x="6885" y="7812"/>
                </a:lnTo>
                <a:cubicBezTo>
                  <a:pt x="6831" y="7761"/>
                  <a:pt x="6575" y="7512"/>
                  <a:pt x="6315" y="7258"/>
                </a:cubicBezTo>
                <a:lnTo>
                  <a:pt x="5842" y="6797"/>
                </a:lnTo>
                <a:lnTo>
                  <a:pt x="5842" y="7906"/>
                </a:lnTo>
                <a:lnTo>
                  <a:pt x="5842" y="9014"/>
                </a:lnTo>
                <a:lnTo>
                  <a:pt x="6343" y="8534"/>
                </a:lnTo>
                <a:cubicBezTo>
                  <a:pt x="6618" y="8270"/>
                  <a:pt x="6875" y="8020"/>
                  <a:pt x="6913" y="7980"/>
                </a:cubicBezTo>
                <a:close/>
                <a:moveTo>
                  <a:pt x="8464" y="6447"/>
                </a:moveTo>
                <a:lnTo>
                  <a:pt x="9231" y="5692"/>
                </a:lnTo>
                <a:lnTo>
                  <a:pt x="8482" y="4859"/>
                </a:lnTo>
                <a:cubicBezTo>
                  <a:pt x="8070" y="4401"/>
                  <a:pt x="7723" y="4024"/>
                  <a:pt x="7712" y="4021"/>
                </a:cubicBezTo>
                <a:cubicBezTo>
                  <a:pt x="7694" y="4017"/>
                  <a:pt x="6373" y="5475"/>
                  <a:pt x="6227" y="5660"/>
                </a:cubicBezTo>
                <a:lnTo>
                  <a:pt x="6175" y="5726"/>
                </a:lnTo>
                <a:lnTo>
                  <a:pt x="6919" y="6463"/>
                </a:lnTo>
                <a:cubicBezTo>
                  <a:pt x="7328" y="6868"/>
                  <a:pt x="7670" y="7200"/>
                  <a:pt x="7680" y="7201"/>
                </a:cubicBezTo>
                <a:cubicBezTo>
                  <a:pt x="7689" y="7201"/>
                  <a:pt x="8042" y="6862"/>
                  <a:pt x="8464" y="6447"/>
                </a:cubicBezTo>
                <a:close/>
                <a:moveTo>
                  <a:pt x="6454" y="3923"/>
                </a:moveTo>
                <a:cubicBezTo>
                  <a:pt x="6762" y="3580"/>
                  <a:pt x="7013" y="3282"/>
                  <a:pt x="7013" y="3262"/>
                </a:cubicBezTo>
                <a:cubicBezTo>
                  <a:pt x="7013" y="3241"/>
                  <a:pt x="6772" y="2956"/>
                  <a:pt x="6477" y="2628"/>
                </a:cubicBezTo>
                <a:cubicBezTo>
                  <a:pt x="6182" y="2300"/>
                  <a:pt x="5919" y="2004"/>
                  <a:pt x="5892" y="1970"/>
                </a:cubicBezTo>
                <a:cubicBezTo>
                  <a:pt x="5846" y="1913"/>
                  <a:pt x="5843" y="1975"/>
                  <a:pt x="5843" y="3245"/>
                </a:cubicBezTo>
                <a:cubicBezTo>
                  <a:pt x="5842" y="4073"/>
                  <a:pt x="5852" y="4574"/>
                  <a:pt x="5869" y="4564"/>
                </a:cubicBezTo>
                <a:cubicBezTo>
                  <a:pt x="5883" y="4555"/>
                  <a:pt x="6147" y="4266"/>
                  <a:pt x="6454" y="3923"/>
                </a:cubicBezTo>
                <a:close/>
                <a:moveTo>
                  <a:pt x="9561" y="2597"/>
                </a:moveTo>
                <a:lnTo>
                  <a:pt x="9553" y="1947"/>
                </a:lnTo>
                <a:lnTo>
                  <a:pt x="8967" y="2601"/>
                </a:lnTo>
                <a:cubicBezTo>
                  <a:pt x="8384" y="3251"/>
                  <a:pt x="8381" y="3255"/>
                  <a:pt x="8431" y="3317"/>
                </a:cubicBezTo>
                <a:cubicBezTo>
                  <a:pt x="8458" y="3352"/>
                  <a:pt x="8722" y="3650"/>
                  <a:pt x="9017" y="3979"/>
                </a:cubicBezTo>
                <a:lnTo>
                  <a:pt x="9553" y="4578"/>
                </a:lnTo>
                <a:lnTo>
                  <a:pt x="9561" y="3912"/>
                </a:lnTo>
                <a:cubicBezTo>
                  <a:pt x="9565" y="3546"/>
                  <a:pt x="9565" y="2954"/>
                  <a:pt x="9561" y="2597"/>
                </a:cubicBezTo>
                <a:close/>
                <a:moveTo>
                  <a:pt x="11500" y="3707"/>
                </a:moveTo>
                <a:cubicBezTo>
                  <a:pt x="11438" y="3648"/>
                  <a:pt x="11213" y="3430"/>
                  <a:pt x="11000" y="3222"/>
                </a:cubicBezTo>
                <a:lnTo>
                  <a:pt x="10612" y="2845"/>
                </a:lnTo>
                <a:lnTo>
                  <a:pt x="10612" y="3330"/>
                </a:lnTo>
                <a:lnTo>
                  <a:pt x="10612" y="3815"/>
                </a:lnTo>
                <a:lnTo>
                  <a:pt x="11112" y="3815"/>
                </a:lnTo>
                <a:lnTo>
                  <a:pt x="11613" y="3815"/>
                </a:lnTo>
                <a:lnTo>
                  <a:pt x="11500" y="3707"/>
                </a:lnTo>
                <a:close/>
                <a:moveTo>
                  <a:pt x="4690" y="3322"/>
                </a:moveTo>
                <a:cubicBezTo>
                  <a:pt x="4701" y="3105"/>
                  <a:pt x="4706" y="2923"/>
                  <a:pt x="4700" y="2918"/>
                </a:cubicBezTo>
                <a:cubicBezTo>
                  <a:pt x="4689" y="2906"/>
                  <a:pt x="3852" y="3650"/>
                  <a:pt x="3852" y="3672"/>
                </a:cubicBezTo>
                <a:cubicBezTo>
                  <a:pt x="3852" y="3692"/>
                  <a:pt x="4251" y="3722"/>
                  <a:pt x="4487" y="3718"/>
                </a:cubicBezTo>
                <a:lnTo>
                  <a:pt x="4671" y="3716"/>
                </a:lnTo>
                <a:lnTo>
                  <a:pt x="4690" y="3322"/>
                </a:lnTo>
                <a:close/>
                <a:moveTo>
                  <a:pt x="8501" y="1642"/>
                </a:moveTo>
                <a:lnTo>
                  <a:pt x="9022" y="1063"/>
                </a:lnTo>
                <a:lnTo>
                  <a:pt x="7933" y="1042"/>
                </a:lnTo>
                <a:cubicBezTo>
                  <a:pt x="7334" y="1030"/>
                  <a:pt x="6739" y="1024"/>
                  <a:pt x="6610" y="1028"/>
                </a:cubicBezTo>
                <a:lnTo>
                  <a:pt x="6377" y="1035"/>
                </a:lnTo>
                <a:lnTo>
                  <a:pt x="7045" y="1779"/>
                </a:lnTo>
                <a:lnTo>
                  <a:pt x="7713" y="2524"/>
                </a:lnTo>
                <a:lnTo>
                  <a:pt x="7846" y="2372"/>
                </a:lnTo>
                <a:cubicBezTo>
                  <a:pt x="7919" y="2288"/>
                  <a:pt x="8214" y="1960"/>
                  <a:pt x="8501" y="1642"/>
                </a:cubicBezTo>
                <a:close/>
                <a:moveTo>
                  <a:pt x="14026" y="5889"/>
                </a:moveTo>
                <a:lnTo>
                  <a:pt x="14026" y="5226"/>
                </a:lnTo>
                <a:lnTo>
                  <a:pt x="14690" y="5226"/>
                </a:lnTo>
                <a:lnTo>
                  <a:pt x="15353" y="5226"/>
                </a:lnTo>
                <a:lnTo>
                  <a:pt x="15353" y="5889"/>
                </a:lnTo>
                <a:lnTo>
                  <a:pt x="15353" y="6552"/>
                </a:lnTo>
                <a:lnTo>
                  <a:pt x="14690" y="6552"/>
                </a:lnTo>
                <a:lnTo>
                  <a:pt x="14026" y="6552"/>
                </a:lnTo>
                <a:lnTo>
                  <a:pt x="14026" y="5889"/>
                </a:lnTo>
                <a:close/>
                <a:moveTo>
                  <a:pt x="2342" y="5861"/>
                </a:moveTo>
                <a:lnTo>
                  <a:pt x="2342" y="5198"/>
                </a:lnTo>
                <a:lnTo>
                  <a:pt x="3020" y="5198"/>
                </a:lnTo>
                <a:lnTo>
                  <a:pt x="3697" y="5198"/>
                </a:lnTo>
                <a:lnTo>
                  <a:pt x="3697" y="5861"/>
                </a:lnTo>
                <a:lnTo>
                  <a:pt x="3697" y="6524"/>
                </a:lnTo>
                <a:lnTo>
                  <a:pt x="3020" y="6524"/>
                </a:lnTo>
                <a:lnTo>
                  <a:pt x="2342" y="6524"/>
                </a:lnTo>
                <a:lnTo>
                  <a:pt x="2342" y="5861"/>
                </a:lnTo>
                <a:close/>
                <a:moveTo>
                  <a:pt x="11684" y="5875"/>
                </a:moveTo>
                <a:lnTo>
                  <a:pt x="11684" y="5226"/>
                </a:lnTo>
                <a:lnTo>
                  <a:pt x="12361" y="5226"/>
                </a:lnTo>
                <a:lnTo>
                  <a:pt x="13039" y="5226"/>
                </a:lnTo>
                <a:lnTo>
                  <a:pt x="13039" y="5875"/>
                </a:lnTo>
                <a:lnTo>
                  <a:pt x="13039" y="6524"/>
                </a:lnTo>
                <a:lnTo>
                  <a:pt x="12361" y="6524"/>
                </a:lnTo>
                <a:lnTo>
                  <a:pt x="11684" y="6524"/>
                </a:lnTo>
                <a:lnTo>
                  <a:pt x="11684" y="5875"/>
                </a:lnTo>
                <a:close/>
                <a:moveTo>
                  <a:pt x="0" y="5847"/>
                </a:moveTo>
                <a:lnTo>
                  <a:pt x="0" y="5198"/>
                </a:lnTo>
                <a:lnTo>
                  <a:pt x="677" y="5198"/>
                </a:lnTo>
                <a:lnTo>
                  <a:pt x="1355" y="5198"/>
                </a:lnTo>
                <a:lnTo>
                  <a:pt x="1355" y="5847"/>
                </a:lnTo>
                <a:lnTo>
                  <a:pt x="1355" y="6496"/>
                </a:lnTo>
                <a:lnTo>
                  <a:pt x="677" y="6496"/>
                </a:lnTo>
                <a:lnTo>
                  <a:pt x="0" y="6496"/>
                </a:lnTo>
                <a:lnTo>
                  <a:pt x="0" y="5847"/>
                </a:lnTo>
                <a:close/>
              </a:path>
            </a:pathLst>
          </a:custGeom>
          <a:solidFill>
            <a:srgbClr val="22572C"/>
          </a:solidFill>
          <a:ln>
            <a:noFill/>
          </a:ln>
        </p:spPr>
        <p:txBody>
          <a:bodyPr/>
          <a:lstStyle/>
          <a:p>
            <a:endParaRPr lang="en-IE" dirty="0">
              <a:latin typeface="Raleway" panose="020B0003030101060003" pitchFamily="34" charset="0"/>
            </a:endParaRPr>
          </a:p>
        </p:txBody>
      </p:sp>
      <p:pic>
        <p:nvPicPr>
          <p:cNvPr id="31" name="Graphic 30" descr="Euro with solid fill">
            <a:extLst>
              <a:ext uri="{FF2B5EF4-FFF2-40B4-BE49-F238E27FC236}">
                <a16:creationId xmlns:a16="http://schemas.microsoft.com/office/drawing/2014/main" id="{264859B9-3F76-A0E0-8AC7-F64D197B74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8942" y="2258609"/>
            <a:ext cx="296796" cy="296796"/>
          </a:xfrm>
          <a:prstGeom prst="rect">
            <a:avLst/>
          </a:prstGeom>
        </p:spPr>
      </p:pic>
      <p:pic>
        <p:nvPicPr>
          <p:cNvPr id="33" name="Graphic 32" descr="Cycle with people with solid fill">
            <a:extLst>
              <a:ext uri="{FF2B5EF4-FFF2-40B4-BE49-F238E27FC236}">
                <a16:creationId xmlns:a16="http://schemas.microsoft.com/office/drawing/2014/main" id="{CA8D7322-4055-A895-01C0-5EAB4B4C65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5016" y="2235717"/>
            <a:ext cx="371727" cy="371727"/>
          </a:xfrm>
          <a:prstGeom prst="rect">
            <a:avLst/>
          </a:prstGeom>
        </p:spPr>
      </p:pic>
      <p:pic>
        <p:nvPicPr>
          <p:cNvPr id="35" name="Graphic 34" descr="Map with pin with solid fill">
            <a:extLst>
              <a:ext uri="{FF2B5EF4-FFF2-40B4-BE49-F238E27FC236}">
                <a16:creationId xmlns:a16="http://schemas.microsoft.com/office/drawing/2014/main" id="{848749FD-4EFC-1B71-93B9-C74159C89AD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6765" y="1955046"/>
            <a:ext cx="393606" cy="393606"/>
          </a:xfrm>
          <a:prstGeom prst="rect">
            <a:avLst/>
          </a:prstGeom>
        </p:spPr>
      </p:pic>
      <p:pic>
        <p:nvPicPr>
          <p:cNvPr id="37" name="Graphic 36" descr="Greek Pillar with solid fill">
            <a:extLst>
              <a:ext uri="{FF2B5EF4-FFF2-40B4-BE49-F238E27FC236}">
                <a16:creationId xmlns:a16="http://schemas.microsoft.com/office/drawing/2014/main" id="{50CD78BC-2CC3-7E93-5766-07F89FC83B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07853" y="3398191"/>
            <a:ext cx="615678" cy="615678"/>
          </a:xfrm>
          <a:prstGeom prst="rect">
            <a:avLst/>
          </a:prstGeom>
        </p:spPr>
      </p:pic>
      <p:pic>
        <p:nvPicPr>
          <p:cNvPr id="39" name="Graphic 38" descr="Greek Pillar with solid fill">
            <a:extLst>
              <a:ext uri="{FF2B5EF4-FFF2-40B4-BE49-F238E27FC236}">
                <a16:creationId xmlns:a16="http://schemas.microsoft.com/office/drawing/2014/main" id="{BC0754FB-2BB7-B301-7413-E0138262A6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81103" y="3398191"/>
            <a:ext cx="615678" cy="615678"/>
          </a:xfrm>
          <a:prstGeom prst="rect">
            <a:avLst/>
          </a:prstGeom>
        </p:spPr>
      </p:pic>
      <p:pic>
        <p:nvPicPr>
          <p:cNvPr id="40" name="Graphic 39" descr="Greek Pillar with solid fill">
            <a:extLst>
              <a:ext uri="{FF2B5EF4-FFF2-40B4-BE49-F238E27FC236}">
                <a16:creationId xmlns:a16="http://schemas.microsoft.com/office/drawing/2014/main" id="{01C4ABE7-970D-4785-946D-5E31616F81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54353" y="3398191"/>
            <a:ext cx="615678" cy="61567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A198783-7247-CB07-D278-5926EC361D91}"/>
              </a:ext>
            </a:extLst>
          </p:cNvPr>
          <p:cNvSpPr/>
          <p:nvPr/>
        </p:nvSpPr>
        <p:spPr>
          <a:xfrm>
            <a:off x="4166972" y="3958262"/>
            <a:ext cx="2651145" cy="491595"/>
          </a:xfrm>
          <a:prstGeom prst="rect">
            <a:avLst/>
          </a:prstGeom>
          <a:solidFill>
            <a:srgbClr val="22572C"/>
          </a:solidFill>
          <a:ln>
            <a:solidFill>
              <a:srgbClr val="7DC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b="1" dirty="0"/>
              <a:t>Skills</a:t>
            </a:r>
          </a:p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IE" sz="1200" dirty="0"/>
              <a:t>Industrial policy</a:t>
            </a:r>
          </a:p>
        </p:txBody>
      </p:sp>
    </p:spTree>
    <p:extLst>
      <p:ext uri="{BB962C8B-B14F-4D97-AF65-F5344CB8AC3E}">
        <p14:creationId xmlns:p14="http://schemas.microsoft.com/office/powerpoint/2010/main" val="2079450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3"/>
          <p:cNvSpPr txBox="1">
            <a:spLocks noGrp="1"/>
          </p:cNvSpPr>
          <p:nvPr>
            <p:ph type="sldNum" idx="4294967295"/>
          </p:nvPr>
        </p:nvSpPr>
        <p:spPr>
          <a:xfrm>
            <a:off x="8596313" y="4749800"/>
            <a:ext cx="547687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23"/>
          <p:cNvSpPr txBox="1">
            <a:spLocks noGrp="1"/>
          </p:cNvSpPr>
          <p:nvPr>
            <p:ph type="sldNum" idx="4294967295"/>
          </p:nvPr>
        </p:nvSpPr>
        <p:spPr>
          <a:xfrm>
            <a:off x="8596313" y="4749800"/>
            <a:ext cx="547687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10" name="Google Shape;710;p23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40" y="958071"/>
            <a:ext cx="3643800" cy="3881700"/>
          </a:xfrm>
          <a:prstGeom prst="rightArrow">
            <a:avLst>
              <a:gd name="adj1" fmla="val 100000"/>
              <a:gd name="adj2" fmla="val 100000"/>
            </a:avLst>
          </a:prstGeom>
          <a:noFill/>
          <a:ln>
            <a:noFill/>
          </a:ln>
        </p:spPr>
      </p:pic>
      <p:sp>
        <p:nvSpPr>
          <p:cNvPr id="2" name="Subtitle 6">
            <a:extLst>
              <a:ext uri="{FF2B5EF4-FFF2-40B4-BE49-F238E27FC236}">
                <a16:creationId xmlns:a16="http://schemas.microsoft.com/office/drawing/2014/main" id="{36479A62-7C92-5426-63D7-206BD2F0A44A}"/>
              </a:ext>
            </a:extLst>
          </p:cNvPr>
          <p:cNvSpPr txBox="1">
            <a:spLocks/>
          </p:cNvSpPr>
          <p:nvPr/>
        </p:nvSpPr>
        <p:spPr>
          <a:xfrm>
            <a:off x="698729" y="958071"/>
            <a:ext cx="4217220" cy="3881699"/>
          </a:xfrm>
          <a:prstGeom prst="rect">
            <a:avLst/>
          </a:prstGeom>
          <a:gradFill flip="none" rotWithShape="1">
            <a:gsLst>
              <a:gs pos="0">
                <a:srgbClr val="22572C">
                  <a:shade val="30000"/>
                  <a:satMod val="115000"/>
                </a:srgbClr>
              </a:gs>
              <a:gs pos="50000">
                <a:srgbClr val="22572C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8900000" scaled="1"/>
            <a:tileRect/>
          </a:gradFill>
          <a:ln>
            <a:solidFill>
              <a:srgbClr val="22572C"/>
            </a:solidFill>
          </a:ln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  <a:sym typeface="Arial"/>
              </a:rPr>
              <a:t>For information on ISEA membership: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  <a:sym typeface="Arial"/>
              </a:rPr>
              <a:t>	membership@irishsolarenergy.org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ea typeface="+mn-ea"/>
                <a:cs typeface="+mn-cs"/>
                <a:sym typeface="Arial"/>
              </a:rPr>
              <a:t>Join us so we can build brighter futures together.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  <a:ea typeface="+mn-ea"/>
              <a:cs typeface="+mn-cs"/>
              <a:sym typeface="Arial"/>
            </a:endParaRPr>
          </a:p>
        </p:txBody>
      </p:sp>
      <p:pic>
        <p:nvPicPr>
          <p:cNvPr id="5" name="Graphic 4" descr="Envelope" title="Icon Presenter Email">
            <a:extLst>
              <a:ext uri="{FF2B5EF4-FFF2-40B4-BE49-F238E27FC236}">
                <a16:creationId xmlns:a16="http://schemas.microsoft.com/office/drawing/2014/main" id="{E9D6666D-F0B7-3586-7191-47B2096FA3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364" y="1391438"/>
            <a:ext cx="324000" cy="324000"/>
          </a:xfrm>
          <a:prstGeom prst="rect">
            <a:avLst/>
          </a:prstGeom>
        </p:spPr>
      </p:pic>
      <p:pic>
        <p:nvPicPr>
          <p:cNvPr id="12" name="Picture 11" descr="A qr code with black squares&#10;&#10;Description automatically generated">
            <a:extLst>
              <a:ext uri="{FF2B5EF4-FFF2-40B4-BE49-F238E27FC236}">
                <a16:creationId xmlns:a16="http://schemas.microsoft.com/office/drawing/2014/main" id="{FDB8A61F-BD6C-F610-C319-B4FB4E00BA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748" y="2032271"/>
            <a:ext cx="2147181" cy="19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0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54BA94-2106-44BC-9079-9B54ACF37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8619"/>
            <a:ext cx="4252500" cy="1159800"/>
          </a:xfrm>
        </p:spPr>
        <p:txBody>
          <a:bodyPr/>
          <a:lstStyle/>
          <a:p>
            <a:r>
              <a:rPr lang="en-GB"/>
              <a:t>Vision</a:t>
            </a:r>
            <a:endParaRPr lang="en-IE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5F78FAA-47DD-4149-8BC3-4AC64A816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1396721"/>
            <a:ext cx="5183841" cy="784800"/>
          </a:xfrm>
        </p:spPr>
        <p:txBody>
          <a:bodyPr>
            <a:noAutofit/>
          </a:bodyPr>
          <a:lstStyle/>
          <a:p>
            <a:pPr marL="0"/>
            <a:r>
              <a:rPr lang="en-IE" sz="1600" dirty="0">
                <a:solidFill>
                  <a:schemeClr val="bg1"/>
                </a:solidFill>
                <a:latin typeface="Raleway"/>
              </a:rPr>
              <a:t>To fully </a:t>
            </a:r>
            <a:r>
              <a:rPr lang="en-IE" sz="1600" b="1" dirty="0">
                <a:solidFill>
                  <a:schemeClr val="bg1"/>
                </a:solidFill>
                <a:latin typeface="Raleway"/>
              </a:rPr>
              <a:t>decarbonise</a:t>
            </a:r>
            <a:r>
              <a:rPr lang="en-IE" sz="1600" dirty="0">
                <a:solidFill>
                  <a:schemeClr val="bg1"/>
                </a:solidFill>
                <a:latin typeface="Raleway"/>
              </a:rPr>
              <a:t> Ireland’s electricity system</a:t>
            </a:r>
          </a:p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B887B-6C95-42E8-B36C-82BC332C7C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0D633AC-CD9E-4892-AF7B-AEF55312A711}"/>
              </a:ext>
            </a:extLst>
          </p:cNvPr>
          <p:cNvSpPr txBox="1">
            <a:spLocks/>
          </p:cNvSpPr>
          <p:nvPr/>
        </p:nvSpPr>
        <p:spPr>
          <a:xfrm>
            <a:off x="685799" y="2069685"/>
            <a:ext cx="4252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1"/>
                </a:solidFill>
                <a:latin typeface="Raleway" panose="020B0003030101060003" pitchFamily="34" charset="0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003030101060003" pitchFamily="34" charset="0"/>
                <a:sym typeface="Montserrat"/>
              </a:rPr>
              <a:t>Mission</a:t>
            </a:r>
            <a:endParaRPr kumimoji="0" lang="en-IE" sz="3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20B0003030101060003" pitchFamily="34" charset="0"/>
              <a:sym typeface="Montserrat"/>
            </a:endParaRPr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EDB61B47-58D5-4E5A-8B26-E8E41BABF156}"/>
              </a:ext>
            </a:extLst>
          </p:cNvPr>
          <p:cNvSpPr txBox="1">
            <a:spLocks/>
          </p:cNvSpPr>
          <p:nvPr/>
        </p:nvSpPr>
        <p:spPr>
          <a:xfrm>
            <a:off x="685798" y="3097787"/>
            <a:ext cx="5183841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None/>
              <a:defRPr sz="2200" b="0" i="0" u="none" strike="noStrike" cap="none">
                <a:solidFill>
                  <a:schemeClr val="dk2"/>
                </a:solidFill>
                <a:latin typeface="Raleway" panose="020B0003030101060003" pitchFamily="34" charset="0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sz="30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sz="30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sz="30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sz="30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sz="30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sz="30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sz="30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 Light"/>
              <a:buNone/>
              <a:defRPr sz="3000" b="0" i="0" u="none" strike="noStrike" cap="none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7C7C"/>
              </a:buClr>
              <a:buSzPts val="2200"/>
              <a:buFont typeface="Montserrat Light"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Montserrat Light"/>
              </a:rPr>
              <a:t>Through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Montserrat Light"/>
              </a:rPr>
              <a:t>engagement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Montserrat Light"/>
              </a:rPr>
              <a:t>,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Montserrat Light"/>
              </a:rPr>
              <a:t>education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Montserrat Light"/>
              </a:rPr>
              <a:t>and encouraging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Montserrat Light"/>
              </a:rPr>
              <a:t>best practice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Montserrat Light"/>
              </a:rPr>
              <a:t>, we will represent the solar industry to maximise the volumes of </a:t>
            </a: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/>
                <a:sym typeface="Montserrat Light"/>
              </a:rPr>
              <a:t>Irish solar generation</a:t>
            </a:r>
            <a:endParaRPr lang="en-IE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7C7C"/>
              </a:buClr>
              <a:buSzPts val="2200"/>
              <a:buFont typeface="Montserrat Light"/>
              <a:buNone/>
              <a:tabLst/>
              <a:defRPr/>
            </a:pPr>
            <a:endParaRPr kumimoji="0" lang="en-IE" sz="2200" b="0" i="0" u="none" strike="noStrike" kern="0" cap="none" spc="0" normalizeH="0" baseline="0" noProof="0">
              <a:ln>
                <a:noFill/>
              </a:ln>
              <a:solidFill>
                <a:srgbClr val="8D7C7C"/>
              </a:solidFill>
              <a:effectLst/>
              <a:uLnTx/>
              <a:uFillTx/>
              <a:latin typeface="Raleway" panose="020B0003030101060003" pitchFamily="34" charset="0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613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3"/>
          <p:cNvSpPr txBox="1">
            <a:spLocks noGrp="1"/>
          </p:cNvSpPr>
          <p:nvPr>
            <p:ph type="title"/>
          </p:nvPr>
        </p:nvSpPr>
        <p:spPr>
          <a:xfrm>
            <a:off x="1287339" y="95693"/>
            <a:ext cx="3892200" cy="4890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is the ISEA?</a:t>
            </a:r>
            <a:endParaRPr dirty="0"/>
          </a:p>
        </p:txBody>
      </p:sp>
      <p:sp>
        <p:nvSpPr>
          <p:cNvPr id="707" name="Google Shape;707;p23"/>
          <p:cNvSpPr txBox="1">
            <a:spLocks noGrp="1"/>
          </p:cNvSpPr>
          <p:nvPr>
            <p:ph type="body" idx="1"/>
          </p:nvPr>
        </p:nvSpPr>
        <p:spPr>
          <a:xfrm>
            <a:off x="622298" y="817025"/>
            <a:ext cx="4115399" cy="3413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Irish Solar Energy Association (ISEA) is the trade body for the solar energy industry on the island of Ireland</a:t>
            </a:r>
            <a:r>
              <a:rPr lang="en-US" sz="1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E" sz="12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representing both customer and utility scale solar at local, national and European levels.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>
                <a:solidFill>
                  <a:schemeClr val="tx1"/>
                </a:solidFill>
                <a:effectLst/>
                <a:latin typeface="+mj-lt"/>
                <a:ea typeface="Calibri"/>
                <a:cs typeface="Times New Roman"/>
              </a:rPr>
              <a:t>The organisation was established in 2013 to advance a policy and regulatory landscape</a:t>
            </a:r>
            <a:r>
              <a:rPr lang="en-IE" sz="1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, </a:t>
            </a:r>
            <a:r>
              <a:rPr lang="en-IE" sz="1200" dirty="0">
                <a:solidFill>
                  <a:schemeClr val="tx1"/>
                </a:solidFill>
                <a:effectLst/>
                <a:latin typeface="+mj-lt"/>
                <a:ea typeface="Calibri"/>
                <a:cs typeface="Times New Roman"/>
              </a:rPr>
              <a:t>promoting solar as a leading renewable energy technology that will decarbonise Ireland’s electricity system</a:t>
            </a:r>
            <a:r>
              <a:rPr lang="en-IE" sz="1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,</a:t>
            </a:r>
            <a:r>
              <a:rPr lang="en-IE" sz="1200" dirty="0">
                <a:solidFill>
                  <a:schemeClr val="tx1"/>
                </a:solidFill>
                <a:effectLst/>
                <a:latin typeface="+mj-lt"/>
                <a:ea typeface="Calibri"/>
                <a:cs typeface="Times New Roman"/>
              </a:rPr>
              <a:t> </a:t>
            </a:r>
            <a:r>
              <a:rPr lang="en-IE" sz="1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contributing</a:t>
            </a:r>
            <a:r>
              <a:rPr lang="en-IE" sz="1200" dirty="0">
                <a:solidFill>
                  <a:schemeClr val="tx1"/>
                </a:solidFill>
                <a:effectLst/>
                <a:latin typeface="+mj-lt"/>
                <a:ea typeface="Calibri"/>
                <a:cs typeface="Times New Roman"/>
              </a:rPr>
              <a:t> to a successful and strong clean economy.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200" dirty="0">
                <a:solidFill>
                  <a:schemeClr val="tx1"/>
                </a:solidFill>
                <a:effectLst/>
                <a:latin typeface="+mj-lt"/>
                <a:ea typeface="Calibri"/>
                <a:cs typeface="Times New Roman"/>
              </a:rPr>
              <a:t>As the leading voice for the Irish solar industry, ISEA works closely with Government departments and other significant state agencies to advance the solar agenda on behalf of </a:t>
            </a:r>
            <a:r>
              <a:rPr lang="en-IE" sz="1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its </a:t>
            </a:r>
            <a:r>
              <a:rPr lang="en-IE" sz="1200" dirty="0">
                <a:solidFill>
                  <a:schemeClr val="tx1"/>
                </a:solidFill>
                <a:effectLst/>
                <a:latin typeface="+mj-lt"/>
                <a:ea typeface="Calibri"/>
                <a:cs typeface="Times New Roman"/>
              </a:rPr>
              <a:t>members. At present, ISEA has approximately 160</a:t>
            </a:r>
            <a:r>
              <a:rPr lang="en-US" sz="1200" dirty="0">
                <a:solidFill>
                  <a:schemeClr val="tx1"/>
                </a:solidFill>
                <a:effectLst/>
                <a:latin typeface="+mj-lt"/>
                <a:ea typeface="Calibri"/>
                <a:cs typeface="Times New Roman"/>
              </a:rPr>
              <a:t> </a:t>
            </a:r>
            <a:r>
              <a:rPr lang="en-IE" sz="1200" dirty="0">
                <a:solidFill>
                  <a:schemeClr val="tx1"/>
                </a:solidFill>
                <a:effectLst/>
                <a:latin typeface="+mj-lt"/>
                <a:ea typeface="Calibri"/>
                <a:cs typeface="Times New Roman"/>
              </a:rPr>
              <a:t>members.</a:t>
            </a:r>
            <a:r>
              <a:rPr lang="en-IE" sz="12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 </a:t>
            </a:r>
            <a:endParaRPr lang="en-IE" sz="12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2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8" name="Google Shape;708;p23"/>
          <p:cNvSpPr txBox="1">
            <a:spLocks noGrp="1"/>
          </p:cNvSpPr>
          <p:nvPr>
            <p:ph type="sldNum" idx="12"/>
          </p:nvPr>
        </p:nvSpPr>
        <p:spPr>
          <a:xfrm>
            <a:off x="919923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709" name="Google Shape;709;p23"/>
          <p:cNvSpPr txBox="1">
            <a:spLocks noGrp="1"/>
          </p:cNvSpPr>
          <p:nvPr>
            <p:ph type="sldNum" idx="12"/>
          </p:nvPr>
        </p:nvSpPr>
        <p:spPr>
          <a:xfrm>
            <a:off x="919923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3DF02E-7D6B-323B-7714-D56E98BD15BD}"/>
              </a:ext>
            </a:extLst>
          </p:cNvPr>
          <p:cNvGrpSpPr/>
          <p:nvPr/>
        </p:nvGrpSpPr>
        <p:grpSpPr>
          <a:xfrm>
            <a:off x="4869258" y="342672"/>
            <a:ext cx="4118962" cy="3032031"/>
            <a:chOff x="0" y="0"/>
            <a:chExt cx="5270500" cy="3803015"/>
          </a:xfrm>
        </p:grpSpPr>
        <p:pic>
          <p:nvPicPr>
            <p:cNvPr id="5" name="Picture 4" descr="A person in a suit&#10;&#10;Description automatically generated">
              <a:extLst>
                <a:ext uri="{FF2B5EF4-FFF2-40B4-BE49-F238E27FC236}">
                  <a16:creationId xmlns:a16="http://schemas.microsoft.com/office/drawing/2014/main" id="{7001AF94-FB6E-955F-2107-84B5CF8C6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150" y="6350"/>
              <a:ext cx="2921000" cy="19450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630617-F2FD-2FAE-AFD1-7B9D2F838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800" y="1962150"/>
              <a:ext cx="2933700" cy="1826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A person and person in a suit&#10;&#10;Description automatically generated">
              <a:extLst>
                <a:ext uri="{FF2B5EF4-FFF2-40B4-BE49-F238E27FC236}">
                  <a16:creationId xmlns:a16="http://schemas.microsoft.com/office/drawing/2014/main" id="{7B7671B9-E5DD-04E6-60E5-101796206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38705" cy="38030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 descr="TM4_9655">
            <a:extLst>
              <a:ext uri="{FF2B5EF4-FFF2-40B4-BE49-F238E27FC236}">
                <a16:creationId xmlns:a16="http://schemas.microsoft.com/office/drawing/2014/main" id="{7D7C3297-387D-D049-026C-F418AF3FC2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702" y="3313422"/>
            <a:ext cx="2261211" cy="1566952"/>
          </a:xfrm>
          <a:prstGeom prst="rect">
            <a:avLst/>
          </a:prstGeom>
        </p:spPr>
      </p:pic>
      <p:pic>
        <p:nvPicPr>
          <p:cNvPr id="8" name="Picture 7" descr="TM1_5654">
            <a:extLst>
              <a:ext uri="{FF2B5EF4-FFF2-40B4-BE49-F238E27FC236}">
                <a16:creationId xmlns:a16="http://schemas.microsoft.com/office/drawing/2014/main" id="{64250128-3C9F-9B78-2144-DA8F5396BE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6"/>
          <a:stretch/>
        </p:blipFill>
        <p:spPr>
          <a:xfrm>
            <a:off x="7014991" y="3324347"/>
            <a:ext cx="1972755" cy="15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3"/>
          <p:cNvSpPr txBox="1">
            <a:spLocks noGrp="1"/>
          </p:cNvSpPr>
          <p:nvPr>
            <p:ph type="title"/>
          </p:nvPr>
        </p:nvSpPr>
        <p:spPr>
          <a:xfrm>
            <a:off x="1287339" y="731621"/>
            <a:ext cx="3892200" cy="5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Values</a:t>
            </a:r>
            <a:endParaRPr/>
          </a:p>
        </p:txBody>
      </p:sp>
      <p:sp>
        <p:nvSpPr>
          <p:cNvPr id="707" name="Google Shape;707;p23"/>
          <p:cNvSpPr txBox="1">
            <a:spLocks noGrp="1"/>
          </p:cNvSpPr>
          <p:nvPr>
            <p:ph type="body" idx="1"/>
          </p:nvPr>
        </p:nvSpPr>
        <p:spPr>
          <a:xfrm>
            <a:off x="1287339" y="1306100"/>
            <a:ext cx="3892200" cy="22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indent="-228600">
              <a:buClrTx/>
              <a:buSzPct val="100000"/>
              <a:buFont typeface="+mj-lt"/>
              <a:buAutoNum type="arabicPeriod"/>
            </a:pPr>
            <a:r>
              <a:rPr lang="en-IE" sz="1200" b="0" dirty="0">
                <a:solidFill>
                  <a:schemeClr val="tx1"/>
                </a:solidFill>
                <a:latin typeface="+mn-lt"/>
              </a:rPr>
              <a:t>We will pursue policies that optimise outcomes for </a:t>
            </a:r>
            <a:r>
              <a:rPr lang="en-IE" sz="1200" b="1" dirty="0">
                <a:solidFill>
                  <a:schemeClr val="tx1"/>
                </a:solidFill>
                <a:latin typeface="+mn-lt"/>
              </a:rPr>
              <a:t>society </a:t>
            </a:r>
          </a:p>
          <a:p>
            <a:pPr marL="228600" indent="-228600">
              <a:buClrTx/>
              <a:buSzPct val="100000"/>
              <a:buFont typeface="+mj-lt"/>
              <a:buAutoNum type="arabicPeriod"/>
            </a:pPr>
            <a:r>
              <a:rPr lang="en-IE" sz="1200" b="0" dirty="0">
                <a:solidFill>
                  <a:schemeClr val="tx1"/>
                </a:solidFill>
                <a:latin typeface="+mn-lt"/>
              </a:rPr>
              <a:t>Our contributions to policy will be </a:t>
            </a:r>
            <a:r>
              <a:rPr lang="en-IE" sz="1200" b="1" dirty="0">
                <a:solidFill>
                  <a:schemeClr val="tx1"/>
                </a:solidFill>
                <a:latin typeface="+mn-lt"/>
              </a:rPr>
              <a:t>constructive</a:t>
            </a:r>
            <a:r>
              <a:rPr lang="en-IE" sz="1200" b="0" dirty="0">
                <a:solidFill>
                  <a:schemeClr val="tx1"/>
                </a:solidFill>
                <a:latin typeface="+mn-lt"/>
              </a:rPr>
              <a:t>, proposing concrete positive measures that are grounded in data</a:t>
            </a:r>
          </a:p>
          <a:p>
            <a:pPr marL="228600" indent="-228600">
              <a:buClrTx/>
              <a:buSzPct val="100000"/>
              <a:buFont typeface="+mj-lt"/>
              <a:buAutoNum type="arabicPeriod"/>
            </a:pPr>
            <a:r>
              <a:rPr lang="en-IE" sz="1200" b="0" dirty="0">
                <a:solidFill>
                  <a:schemeClr val="tx1"/>
                </a:solidFill>
                <a:latin typeface="+mn-lt"/>
              </a:rPr>
              <a:t>We will be </a:t>
            </a:r>
            <a:r>
              <a:rPr lang="en-IE" sz="1200" b="1" dirty="0">
                <a:solidFill>
                  <a:schemeClr val="tx1"/>
                </a:solidFill>
                <a:latin typeface="+mn-lt"/>
              </a:rPr>
              <a:t>holistic </a:t>
            </a:r>
            <a:r>
              <a:rPr lang="en-IE" sz="1200" b="0" dirty="0">
                <a:solidFill>
                  <a:schemeClr val="tx1"/>
                </a:solidFill>
                <a:latin typeface="+mn-lt"/>
              </a:rPr>
              <a:t>in our view, considering solar as a significant but constituent element of the wider energy value chain</a:t>
            </a:r>
          </a:p>
          <a:p>
            <a:pPr marL="228600" indent="-228600">
              <a:buClrTx/>
              <a:buSzPct val="100000"/>
              <a:buFont typeface="+mj-lt"/>
              <a:buAutoNum type="arabicPeriod"/>
            </a:pPr>
            <a:r>
              <a:rPr lang="en-IE" sz="1200" b="0" dirty="0">
                <a:solidFill>
                  <a:schemeClr val="tx1"/>
                </a:solidFill>
                <a:latin typeface="+mn-lt"/>
              </a:rPr>
              <a:t>We will emphasise interventions to aid solar </a:t>
            </a:r>
            <a:r>
              <a:rPr lang="en-IE" sz="1200" b="1" dirty="0">
                <a:solidFill>
                  <a:schemeClr val="tx1"/>
                </a:solidFill>
                <a:latin typeface="+mn-lt"/>
              </a:rPr>
              <a:t>cost reduction </a:t>
            </a:r>
            <a:endParaRPr lang="en-IE" sz="1200" dirty="0">
              <a:solidFill>
                <a:schemeClr val="tx1"/>
              </a:solidFill>
              <a:latin typeface="+mn-lt"/>
            </a:endParaRPr>
          </a:p>
          <a:p>
            <a:pPr marL="228600" indent="-228600">
              <a:buClrTx/>
              <a:buSzPct val="100000"/>
              <a:buFont typeface="+mj-lt"/>
              <a:buAutoNum type="arabicPeriod"/>
            </a:pPr>
            <a:r>
              <a:rPr lang="en-IE" sz="1200" dirty="0">
                <a:solidFill>
                  <a:schemeClr val="tx1"/>
                </a:solidFill>
                <a:latin typeface="+mn-lt"/>
              </a:rPr>
              <a:t>We will act </a:t>
            </a:r>
            <a:r>
              <a:rPr lang="en-IE" sz="1200" b="1" dirty="0">
                <a:solidFill>
                  <a:schemeClr val="tx1"/>
                </a:solidFill>
                <a:latin typeface="+mn-lt"/>
              </a:rPr>
              <a:t>ethically </a:t>
            </a:r>
            <a:r>
              <a:rPr lang="en-IE" sz="1200" dirty="0">
                <a:solidFill>
                  <a:schemeClr val="tx1"/>
                </a:solidFill>
                <a:latin typeface="+mn-lt"/>
              </a:rPr>
              <a:t>and with </a:t>
            </a:r>
            <a:r>
              <a:rPr lang="en-IE" sz="1200" b="1" dirty="0">
                <a:solidFill>
                  <a:schemeClr val="tx1"/>
                </a:solidFill>
                <a:latin typeface="+mn-lt"/>
              </a:rPr>
              <a:t>integrity</a:t>
            </a:r>
            <a:endParaRPr lang="en-IE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08" name="Google Shape;708;p23"/>
          <p:cNvSpPr txBox="1">
            <a:spLocks noGrp="1"/>
          </p:cNvSpPr>
          <p:nvPr>
            <p:ph type="sldNum" idx="12"/>
          </p:nvPr>
        </p:nvSpPr>
        <p:spPr>
          <a:xfrm>
            <a:off x="919923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sp>
        <p:nvSpPr>
          <p:cNvPr id="709" name="Google Shape;709;p23"/>
          <p:cNvSpPr txBox="1">
            <a:spLocks noGrp="1"/>
          </p:cNvSpPr>
          <p:nvPr>
            <p:ph type="sldNum" idx="12"/>
          </p:nvPr>
        </p:nvSpPr>
        <p:spPr>
          <a:xfrm>
            <a:off x="919923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pic>
        <p:nvPicPr>
          <p:cNvPr id="710" name="Google Shape;710;p23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0200" y="630900"/>
            <a:ext cx="3643800" cy="3881700"/>
          </a:xfrm>
          <a:prstGeom prst="rightArrow">
            <a:avLst>
              <a:gd name="adj1" fmla="val 100000"/>
              <a:gd name="adj2" fmla="val 100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8;p37">
            <a:extLst>
              <a:ext uri="{FF2B5EF4-FFF2-40B4-BE49-F238E27FC236}">
                <a16:creationId xmlns:a16="http://schemas.microsoft.com/office/drawing/2014/main" id="{1A480969-EF03-6C71-9F24-2618544BBE04}"/>
              </a:ext>
            </a:extLst>
          </p:cNvPr>
          <p:cNvSpPr txBox="1">
            <a:spLocks/>
          </p:cNvSpPr>
          <p:nvPr/>
        </p:nvSpPr>
        <p:spPr>
          <a:xfrm>
            <a:off x="3425569" y="484"/>
            <a:ext cx="2310007" cy="5305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Raleway" panose="020B0003030101060003" pitchFamily="34" charset="0"/>
                <a:ea typeface="Raleway" panose="020B0003030101060003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2400" b="1" i="0" u="none" strike="noStrike" kern="0" cap="none" spc="0" normalizeH="0" baseline="0" noProof="0" dirty="0">
                <a:ln>
                  <a:noFill/>
                </a:ln>
                <a:solidFill>
                  <a:srgbClr val="22572C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t>Our Members</a:t>
            </a:r>
            <a:endParaRPr kumimoji="0" lang="en-IE" sz="1400" b="0" i="0" u="none" strike="noStrike" kern="0" cap="none" spc="0" normalizeH="0" baseline="0" noProof="0" dirty="0">
              <a:ln>
                <a:noFill/>
              </a:ln>
              <a:solidFill>
                <a:srgbClr val="22572C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5E867F-3811-263F-F0DD-CF20E48025D3}"/>
              </a:ext>
            </a:extLst>
          </p:cNvPr>
          <p:cNvCxnSpPr>
            <a:cxnSpLocks/>
          </p:cNvCxnSpPr>
          <p:nvPr/>
        </p:nvCxnSpPr>
        <p:spPr>
          <a:xfrm flipH="1">
            <a:off x="505907" y="1744111"/>
            <a:ext cx="832467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Google Shape;827;p34">
            <a:extLst>
              <a:ext uri="{FF2B5EF4-FFF2-40B4-BE49-F238E27FC236}">
                <a16:creationId xmlns:a16="http://schemas.microsoft.com/office/drawing/2014/main" id="{44D3956F-8BD4-E458-3D27-370D92B33DD2}"/>
              </a:ext>
            </a:extLst>
          </p:cNvPr>
          <p:cNvSpPr txBox="1">
            <a:spLocks/>
          </p:cNvSpPr>
          <p:nvPr/>
        </p:nvSpPr>
        <p:spPr>
          <a:xfrm>
            <a:off x="4144836" y="623036"/>
            <a:ext cx="769642" cy="34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aleway" panose="020B0003030101060003" pitchFamily="34" charset="0"/>
                <a:ea typeface="Montserrat"/>
                <a:cs typeface="Montserrat"/>
                <a:sym typeface="Montserrat"/>
              </a:rPr>
              <a:t>Elite 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aleway" panose="020B0003030101060003" pitchFamily="34" charset="0"/>
              <a:sym typeface="Montserrat Light"/>
            </a:endParaRPr>
          </a:p>
        </p:txBody>
      </p:sp>
      <p:sp>
        <p:nvSpPr>
          <p:cNvPr id="17" name="Google Shape;827;p34">
            <a:extLst>
              <a:ext uri="{FF2B5EF4-FFF2-40B4-BE49-F238E27FC236}">
                <a16:creationId xmlns:a16="http://schemas.microsoft.com/office/drawing/2014/main" id="{72237F1C-95F2-E9EB-2CF6-B7FEBC581374}"/>
              </a:ext>
            </a:extLst>
          </p:cNvPr>
          <p:cNvSpPr txBox="1">
            <a:spLocks/>
          </p:cNvSpPr>
          <p:nvPr/>
        </p:nvSpPr>
        <p:spPr>
          <a:xfrm>
            <a:off x="3923226" y="1712651"/>
            <a:ext cx="1212863" cy="33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aleway" panose="020B0003030101060003" pitchFamily="34" charset="0"/>
                <a:ea typeface="Montserrat"/>
                <a:cs typeface="Montserrat"/>
                <a:sym typeface="Montserrat"/>
              </a:rPr>
              <a:t>Premium 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aleway" panose="020B0003030101060003" pitchFamily="34" charset="0"/>
              <a:sym typeface="Montserrat Light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47D980-EB0A-D119-6C3B-31DA286DEE36}"/>
              </a:ext>
            </a:extLst>
          </p:cNvPr>
          <p:cNvCxnSpPr>
            <a:cxnSpLocks/>
          </p:cNvCxnSpPr>
          <p:nvPr/>
        </p:nvCxnSpPr>
        <p:spPr>
          <a:xfrm flipH="1">
            <a:off x="498819" y="3134045"/>
            <a:ext cx="832467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Google Shape;827;p34">
            <a:extLst>
              <a:ext uri="{FF2B5EF4-FFF2-40B4-BE49-F238E27FC236}">
                <a16:creationId xmlns:a16="http://schemas.microsoft.com/office/drawing/2014/main" id="{C4AC8FB8-F390-FB21-F556-1E86D6BC5A5A}"/>
              </a:ext>
            </a:extLst>
          </p:cNvPr>
          <p:cNvSpPr txBox="1">
            <a:spLocks/>
          </p:cNvSpPr>
          <p:nvPr/>
        </p:nvSpPr>
        <p:spPr>
          <a:xfrm>
            <a:off x="3833228" y="3113977"/>
            <a:ext cx="1406575" cy="341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aleway" panose="020B0003030101060003" pitchFamily="34" charset="0"/>
                <a:ea typeface="Montserrat"/>
                <a:cs typeface="Montserrat"/>
                <a:sym typeface="Montserrat"/>
              </a:rPr>
              <a:t>Corporate 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Raleway" panose="020B0003030101060003" pitchFamily="34" charset="0"/>
              <a:sym typeface="Montserrat Light"/>
            </a:endParaRPr>
          </a:p>
        </p:txBody>
      </p:sp>
      <p:pic>
        <p:nvPicPr>
          <p:cNvPr id="7" name="Picture 6" descr="A picture containing text, clock, sign, scoreboard&#10;&#10;Description automatically generated">
            <a:extLst>
              <a:ext uri="{FF2B5EF4-FFF2-40B4-BE49-F238E27FC236}">
                <a16:creationId xmlns:a16="http://schemas.microsoft.com/office/drawing/2014/main" id="{FE710E4B-1217-1C8F-6322-0ABED9E2F9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292" y="3569634"/>
            <a:ext cx="654010" cy="124262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48A89F9-2062-CE26-6D77-1081DC7A91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35" y="3474759"/>
            <a:ext cx="612190" cy="33058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0434FA0-0447-B0D2-589E-4967BEAE72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210" y="3502134"/>
            <a:ext cx="654012" cy="199203"/>
          </a:xfrm>
          <a:prstGeom prst="rect">
            <a:avLst/>
          </a:prstGeom>
        </p:spPr>
      </p:pic>
      <p:pic>
        <p:nvPicPr>
          <p:cNvPr id="12" name="Picture 11" descr="Logo, company name">
            <a:extLst>
              <a:ext uri="{FF2B5EF4-FFF2-40B4-BE49-F238E27FC236}">
                <a16:creationId xmlns:a16="http://schemas.microsoft.com/office/drawing/2014/main" id="{280D5F70-80F3-DC75-8C75-8ADF2A1DBB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459" y="3483155"/>
            <a:ext cx="494699" cy="252572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0A003C6B-6ADE-B42B-38D4-9AC89EE6FF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408" y="3515898"/>
            <a:ext cx="682786" cy="199203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C6E30B40-045A-7503-DDF4-6548B3C822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032" y="3427768"/>
            <a:ext cx="584607" cy="350764"/>
          </a:xfrm>
          <a:prstGeom prst="rect">
            <a:avLst/>
          </a:prstGeom>
        </p:spPr>
      </p:pic>
      <p:pic>
        <p:nvPicPr>
          <p:cNvPr id="21" name="Picture 2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299426E-F9ED-8EC3-5EC1-31A9B2DBC5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327" y="3472487"/>
            <a:ext cx="612186" cy="263240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AB4F7C62-F57F-A971-CF58-EAD64182FA0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936" y="3782551"/>
            <a:ext cx="502339" cy="224378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0DED0D0-22E9-DD99-39F4-C596C5D3990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666" y="3820638"/>
            <a:ext cx="493596" cy="177552"/>
          </a:xfrm>
          <a:prstGeom prst="rect">
            <a:avLst/>
          </a:prstGeom>
        </p:spPr>
      </p:pic>
      <p:pic>
        <p:nvPicPr>
          <p:cNvPr id="26" name="Picture 25" descr="Icon&#10;&#10;Description automatically generated with medium confidence">
            <a:extLst>
              <a:ext uri="{FF2B5EF4-FFF2-40B4-BE49-F238E27FC236}">
                <a16:creationId xmlns:a16="http://schemas.microsoft.com/office/drawing/2014/main" id="{338F9A4B-5C84-C23A-2683-4978AD1CA7A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926" y="3738321"/>
            <a:ext cx="315163" cy="315163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8EC0F3-C919-92C0-1F33-75D2AAC20DA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45" y="4164433"/>
            <a:ext cx="540387" cy="144103"/>
          </a:xfrm>
          <a:prstGeom prst="rect">
            <a:avLst/>
          </a:prstGeom>
        </p:spPr>
      </p:pic>
      <p:pic>
        <p:nvPicPr>
          <p:cNvPr id="32" name="Picture 3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4DA7EF-7847-D2EC-D12A-CB01A33A840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2003" y="4117116"/>
            <a:ext cx="462068" cy="230943"/>
          </a:xfrm>
          <a:prstGeom prst="rect">
            <a:avLst/>
          </a:prstGeom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6A1E84A4-B437-43D3-0286-DCE8F3E342B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305" y="4149795"/>
            <a:ext cx="597962" cy="155470"/>
          </a:xfrm>
          <a:prstGeom prst="rect">
            <a:avLst/>
          </a:prstGeom>
        </p:spPr>
      </p:pic>
      <p:pic>
        <p:nvPicPr>
          <p:cNvPr id="36" name="Picture 35" descr="Logo, company name&#10;&#10;Description automatically generated">
            <a:extLst>
              <a:ext uri="{FF2B5EF4-FFF2-40B4-BE49-F238E27FC236}">
                <a16:creationId xmlns:a16="http://schemas.microsoft.com/office/drawing/2014/main" id="{1AB1EBE1-6CB0-C5E1-9F4B-75D9C1DEC2CD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718" y="4107170"/>
            <a:ext cx="397685" cy="255655"/>
          </a:xfrm>
          <a:prstGeom prst="rect">
            <a:avLst/>
          </a:prstGeom>
        </p:spPr>
      </p:pic>
      <p:pic>
        <p:nvPicPr>
          <p:cNvPr id="37" name="Picture 36" descr="Text&#10;&#10;Description automatically generated">
            <a:extLst>
              <a:ext uri="{FF2B5EF4-FFF2-40B4-BE49-F238E27FC236}">
                <a16:creationId xmlns:a16="http://schemas.microsoft.com/office/drawing/2014/main" id="{1F5FA0D1-DB2B-4747-948A-D24D227B6213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355" y="4091630"/>
            <a:ext cx="268007" cy="268007"/>
          </a:xfrm>
          <a:prstGeom prst="rect">
            <a:avLst/>
          </a:prstGeom>
        </p:spPr>
      </p:pic>
      <p:pic>
        <p:nvPicPr>
          <p:cNvPr id="39" name="Picture 38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70163BFE-DBDF-34C0-96B9-A71D6FC527A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044" y="4153244"/>
            <a:ext cx="365361" cy="105955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5E5C9528-37B1-FA7D-00C4-5848D200BF9C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775" y="4089217"/>
            <a:ext cx="263850" cy="263850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C9DA8466-F654-93ED-17DA-C5C3857B185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993" y="4124435"/>
            <a:ext cx="648693" cy="177309"/>
          </a:xfrm>
          <a:prstGeom prst="rect">
            <a:avLst/>
          </a:prstGeom>
        </p:spPr>
      </p:pic>
      <p:pic>
        <p:nvPicPr>
          <p:cNvPr id="45" name="Picture 4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BBF0EF-081E-2B32-A2EF-1103043790A9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163" y="4118267"/>
            <a:ext cx="517372" cy="175907"/>
          </a:xfrm>
          <a:prstGeom prst="rect">
            <a:avLst/>
          </a:prstGeom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8B9D4DD5-EDD7-C527-4BB9-6CB9590E1126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235" b="88889" l="578" r="96532">
                        <a14:foregroundMark x1="12139" y1="75309" x2="5780" y2="51852"/>
                        <a14:foregroundMark x1="5780" y1="51852" x2="8671" y2="20988"/>
                        <a14:foregroundMark x1="8671" y1="20988" x2="24277" y2="11111"/>
                        <a14:foregroundMark x1="24277" y1="11111" x2="35260" y2="34568"/>
                        <a14:foregroundMark x1="35260" y1="34568" x2="34682" y2="65432"/>
                        <a14:foregroundMark x1="34682" y1="65432" x2="23121" y2="75309"/>
                        <a14:foregroundMark x1="23121" y1="75309" x2="12139" y2="76543"/>
                        <a14:foregroundMark x1="12139" y1="76543" x2="12139" y2="76543"/>
                        <a14:foregroundMark x1="8092" y1="20988" x2="1734" y2="43210"/>
                        <a14:foregroundMark x1="1734" y1="43210" x2="4046" y2="66667"/>
                        <a14:foregroundMark x1="4046" y1="66667" x2="5780" y2="67901"/>
                        <a14:foregroundMark x1="9249" y1="11111" x2="9249" y2="11111"/>
                        <a14:foregroundMark x1="8092" y1="12346" x2="8092" y2="12346"/>
                        <a14:foregroundMark x1="41040" y1="55556" x2="41040" y2="55556"/>
                        <a14:foregroundMark x1="41040" y1="53086" x2="41040" y2="53086"/>
                        <a14:foregroundMark x1="40462" y1="59259" x2="40462" y2="59259"/>
                        <a14:foregroundMark x1="39884" y1="62963" x2="39306" y2="64198"/>
                        <a14:foregroundMark x1="39306" y1="65432" x2="28902" y2="82716"/>
                        <a14:foregroundMark x1="28902" y1="82716" x2="17919" y2="87654"/>
                        <a14:foregroundMark x1="17919" y1="87654" x2="6358" y2="75309"/>
                        <a14:foregroundMark x1="6358" y1="75309" x2="1734" y2="49383"/>
                        <a14:foregroundMark x1="2312" y1="70370" x2="578" y2="45679"/>
                        <a14:foregroundMark x1="578" y1="45679" x2="1156" y2="40741"/>
                        <a14:foregroundMark x1="578" y1="44444" x2="8671" y2="13580"/>
                        <a14:foregroundMark x1="8671" y1="13580" x2="10983" y2="12346"/>
                        <a14:foregroundMark x1="6936" y1="16049" x2="578" y2="27160"/>
                        <a14:foregroundMark x1="13295" y1="18519" x2="6358" y2="44444"/>
                        <a14:foregroundMark x1="7514" y1="38272" x2="17341" y2="64198"/>
                        <a14:foregroundMark x1="17341" y1="64198" x2="27168" y2="71605"/>
                        <a14:foregroundMark x1="23121" y1="72840" x2="35838" y2="39506"/>
                        <a14:foregroundMark x1="35838" y1="39506" x2="17919" y2="41975"/>
                        <a14:foregroundMark x1="17919" y1="41975" x2="16185" y2="50617"/>
                        <a14:foregroundMark x1="9249" y1="9877" x2="26012" y2="1235"/>
                        <a14:foregroundMark x1="26012" y1="1235" x2="34682" y2="13580"/>
                        <a14:foregroundMark x1="34682" y1="13580" x2="39884" y2="40741"/>
                        <a14:foregroundMark x1="39884" y1="40741" x2="39884" y2="50617"/>
                        <a14:foregroundMark x1="48555" y1="23457" x2="47977" y2="50617"/>
                        <a14:foregroundMark x1="47977" y1="50617" x2="59538" y2="64198"/>
                        <a14:foregroundMark x1="98844" y1="65432" x2="98266" y2="43210"/>
                        <a14:foregroundMark x1="98266" y1="43210" x2="93064" y2="20988"/>
                        <a14:foregroundMark x1="93064" y1="20988" x2="46821" y2="23457"/>
                        <a14:foregroundMark x1="48555" y1="54321" x2="49133" y2="66667"/>
                        <a14:foregroundMark x1="49711" y1="67901" x2="51445" y2="67901"/>
                        <a14:foregroundMark x1="67052" y1="49383" x2="67052" y2="49383"/>
                        <a14:foregroundMark x1="67630" y1="40741" x2="67630" y2="40741"/>
                        <a14:foregroundMark x1="69942" y1="58025" x2="69942" y2="58025"/>
                        <a14:foregroundMark x1="68786" y1="64198" x2="68786" y2="64198"/>
                        <a14:foregroundMark x1="52023" y1="67901" x2="54335" y2="67901"/>
                        <a14:foregroundMark x1="57225" y1="67901" x2="57225" y2="67901"/>
                        <a14:foregroundMark x1="59538" y1="67901" x2="59538" y2="67901"/>
                        <a14:foregroundMark x1="61850" y1="67901" x2="61850" y2="67901"/>
                        <a14:foregroundMark x1="64740" y1="67901" x2="64740" y2="67901"/>
                        <a14:foregroundMark x1="65896" y1="67901" x2="65896" y2="67901"/>
                        <a14:foregroundMark x1="70520" y1="69136" x2="70520" y2="69136"/>
                        <a14:foregroundMark x1="72254" y1="69136" x2="72254" y2="69136"/>
                        <a14:foregroundMark x1="74566" y1="69136" x2="74566" y2="69136"/>
                        <a14:foregroundMark x1="75145" y1="69136" x2="75145" y2="69136"/>
                        <a14:foregroundMark x1="76879" y1="67901" x2="76879" y2="67901"/>
                        <a14:foregroundMark x1="76879" y1="65432" x2="78035" y2="49383"/>
                        <a14:foregroundMark x1="78035" y1="67901" x2="78035" y2="67901"/>
                        <a14:foregroundMark x1="77457" y1="69136" x2="77457" y2="69136"/>
                        <a14:foregroundMark x1="80347" y1="67901" x2="80347" y2="67901"/>
                        <a14:foregroundMark x1="80925" y1="69136" x2="80925" y2="69136"/>
                        <a14:foregroundMark x1="84393" y1="69136" x2="84393" y2="69136"/>
                        <a14:foregroundMark x1="87283" y1="69136" x2="87283" y2="69136"/>
                        <a14:foregroundMark x1="88439" y1="62963" x2="88439" y2="62963"/>
                        <a14:foregroundMark x1="90173" y1="67901" x2="90173" y2="67901"/>
                        <a14:foregroundMark x1="93064" y1="67901" x2="93064" y2="67901"/>
                        <a14:foregroundMark x1="94798" y1="69136" x2="95376" y2="69136"/>
                        <a14:foregroundMark x1="95954" y1="69136" x2="95954" y2="69136"/>
                        <a14:foregroundMark x1="89595" y1="37037" x2="89595" y2="37037"/>
                        <a14:foregroundMark x1="94798" y1="19753" x2="94798" y2="19753"/>
                        <a14:foregroundMark x1="96532" y1="27160" x2="96532" y2="27160"/>
                        <a14:foregroundMark x1="97110" y1="32099" x2="97110" y2="32099"/>
                        <a14:foregroundMark x1="21387" y1="88889" x2="21387" y2="88889"/>
                        <a14:foregroundMark x1="18497" y1="88889" x2="18497" y2="88889"/>
                        <a14:foregroundMark x1="21965" y1="87654" x2="23121" y2="87654"/>
                        <a14:foregroundMark x1="24277" y1="86420" x2="24855" y2="86420"/>
                        <a14:foregroundMark x1="27168" y1="85185" x2="27168" y2="85185"/>
                        <a14:foregroundMark x1="28902" y1="83951" x2="28902" y2="83951"/>
                        <a14:foregroundMark x1="30058" y1="83951" x2="30636" y2="82716"/>
                        <a14:foregroundMark x1="32948" y1="80247" x2="32948" y2="80247"/>
                        <a14:foregroundMark x1="34104" y1="79012" x2="34104" y2="79012"/>
                        <a14:foregroundMark x1="9249" y1="82716" x2="9249" y2="82716"/>
                        <a14:foregroundMark x1="10405" y1="83951" x2="12717" y2="83951"/>
                        <a14:foregroundMark x1="13873" y1="85185" x2="13873" y2="85185"/>
                        <a14:backgroundMark x1="90751" y1="82716" x2="99422" y2="82716"/>
                        <a14:backgroundMark x1="82081" y1="83951" x2="90173" y2="83951"/>
                        <a14:backgroundMark x1="67052" y1="85185" x2="68208" y2="85185"/>
                        <a14:backgroundMark x1="49133" y1="86420" x2="61850" y2="85185"/>
                        <a14:backgroundMark x1="74566" y1="81481" x2="86127" y2="81481"/>
                        <a14:backgroundMark x1="49711" y1="82716" x2="73988" y2="81481"/>
                        <a14:backgroundMark x1="46821" y1="82716" x2="47399" y2="82716"/>
                        <a14:backgroundMark x1="86127" y1="81481" x2="86127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293" y="4471413"/>
            <a:ext cx="438876" cy="205969"/>
          </a:xfrm>
          <a:prstGeom prst="rect">
            <a:avLst/>
          </a:prstGeom>
        </p:spPr>
      </p:pic>
      <p:pic>
        <p:nvPicPr>
          <p:cNvPr id="49" name="Picture 4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60093B-746F-8037-0040-D182019EDA88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212" y="4479875"/>
            <a:ext cx="540388" cy="176527"/>
          </a:xfrm>
          <a:prstGeom prst="rect">
            <a:avLst/>
          </a:prstGeom>
        </p:spPr>
      </p:pic>
      <p:pic>
        <p:nvPicPr>
          <p:cNvPr id="51" name="Picture 50" descr="Logo, company name&#10;&#10;Description automatically generated">
            <a:extLst>
              <a:ext uri="{FF2B5EF4-FFF2-40B4-BE49-F238E27FC236}">
                <a16:creationId xmlns:a16="http://schemas.microsoft.com/office/drawing/2014/main" id="{A32E6517-8DE3-9E32-4495-D3111ED4C519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441" y="4457983"/>
            <a:ext cx="482898" cy="218914"/>
          </a:xfrm>
          <a:prstGeom prst="rect">
            <a:avLst/>
          </a:prstGeom>
        </p:spPr>
      </p:pic>
      <p:pic>
        <p:nvPicPr>
          <p:cNvPr id="52" name="Picture 5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3AC9F5-D12C-43BE-6FC3-D122EAF7436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29" y="4445485"/>
            <a:ext cx="358414" cy="226996"/>
          </a:xfrm>
          <a:prstGeom prst="rect">
            <a:avLst/>
          </a:prstGeom>
        </p:spPr>
      </p:pic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B454730A-9218-9F90-FA0C-C840625EF5EA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7621" y="4442784"/>
            <a:ext cx="351234" cy="216363"/>
          </a:xfrm>
          <a:prstGeom prst="rect">
            <a:avLst/>
          </a:prstGeom>
        </p:spPr>
      </p:pic>
      <p:pic>
        <p:nvPicPr>
          <p:cNvPr id="55" name="Picture 54" descr="A green and white flag&#10;&#10;Description automatically generated with medium confidence">
            <a:extLst>
              <a:ext uri="{FF2B5EF4-FFF2-40B4-BE49-F238E27FC236}">
                <a16:creationId xmlns:a16="http://schemas.microsoft.com/office/drawing/2014/main" id="{E361B0FF-3302-C33C-B681-2DE8C1812FAE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477" y="4475593"/>
            <a:ext cx="351235" cy="146348"/>
          </a:xfrm>
          <a:prstGeom prst="rect">
            <a:avLst/>
          </a:prstGeom>
        </p:spPr>
      </p:pic>
      <p:pic>
        <p:nvPicPr>
          <p:cNvPr id="59" name="Picture 58" descr="Logo, company name&#10;&#10;Description automatically generated">
            <a:extLst>
              <a:ext uri="{FF2B5EF4-FFF2-40B4-BE49-F238E27FC236}">
                <a16:creationId xmlns:a16="http://schemas.microsoft.com/office/drawing/2014/main" id="{5E5F4D85-FE33-B657-4EDF-9CB6937414BA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52" y="4755599"/>
            <a:ext cx="512888" cy="251928"/>
          </a:xfrm>
          <a:prstGeom prst="rect">
            <a:avLst/>
          </a:prstGeom>
        </p:spPr>
      </p:pic>
      <p:pic>
        <p:nvPicPr>
          <p:cNvPr id="61" name="Picture 60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930D0B-93E0-76B1-9CEE-9E0EB7FCFF3D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538" y="4827328"/>
            <a:ext cx="495841" cy="106587"/>
          </a:xfrm>
          <a:prstGeom prst="rect">
            <a:avLst/>
          </a:prstGeom>
        </p:spPr>
      </p:pic>
      <p:pic>
        <p:nvPicPr>
          <p:cNvPr id="63" name="Picture 62" descr="Logo&#10;&#10;Description automatically generated">
            <a:extLst>
              <a:ext uri="{FF2B5EF4-FFF2-40B4-BE49-F238E27FC236}">
                <a16:creationId xmlns:a16="http://schemas.microsoft.com/office/drawing/2014/main" id="{541F99BC-3D0B-B3E7-78C2-22C8E0D03A8B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952" y="4736848"/>
            <a:ext cx="367427" cy="236417"/>
          </a:xfrm>
          <a:prstGeom prst="rect">
            <a:avLst/>
          </a:prstGeom>
        </p:spPr>
      </p:pic>
      <p:pic>
        <p:nvPicPr>
          <p:cNvPr id="769" name="Picture 768" descr="Logo, company name&#10;&#10;Description automatically generated">
            <a:extLst>
              <a:ext uri="{FF2B5EF4-FFF2-40B4-BE49-F238E27FC236}">
                <a16:creationId xmlns:a16="http://schemas.microsoft.com/office/drawing/2014/main" id="{8604B439-B821-6144-45E1-298D02D378C2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28" b="34011"/>
          <a:stretch/>
        </p:blipFill>
        <p:spPr>
          <a:xfrm>
            <a:off x="1989859" y="4168845"/>
            <a:ext cx="481962" cy="141025"/>
          </a:xfrm>
          <a:prstGeom prst="rect">
            <a:avLst/>
          </a:prstGeom>
        </p:spPr>
      </p:pic>
      <p:pic>
        <p:nvPicPr>
          <p:cNvPr id="771" name="Picture 770" descr="Logo&#10;&#10;Description automatically generated">
            <a:extLst>
              <a:ext uri="{FF2B5EF4-FFF2-40B4-BE49-F238E27FC236}">
                <a16:creationId xmlns:a16="http://schemas.microsoft.com/office/drawing/2014/main" id="{52CEE5E6-7FFF-03C4-D326-76E58316ABFA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904" y="3799082"/>
            <a:ext cx="673427" cy="193328"/>
          </a:xfrm>
          <a:prstGeom prst="rect">
            <a:avLst/>
          </a:prstGeom>
        </p:spPr>
      </p:pic>
      <p:pic>
        <p:nvPicPr>
          <p:cNvPr id="772" name="Picture 771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DA391CB-9398-222B-8BE0-797530C9041F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4555" y="4787980"/>
            <a:ext cx="429041" cy="166235"/>
          </a:xfrm>
          <a:prstGeom prst="rect">
            <a:avLst/>
          </a:prstGeom>
        </p:spPr>
      </p:pic>
      <p:pic>
        <p:nvPicPr>
          <p:cNvPr id="773" name="Picture 772" descr="A logo with black text&#10;&#10;Description automatically generated">
            <a:extLst>
              <a:ext uri="{FF2B5EF4-FFF2-40B4-BE49-F238E27FC236}">
                <a16:creationId xmlns:a16="http://schemas.microsoft.com/office/drawing/2014/main" id="{459DD929-813C-183D-5524-0CDC5DDDB3A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814" y="3484526"/>
            <a:ext cx="507132" cy="281740"/>
          </a:xfrm>
          <a:prstGeom prst="rect">
            <a:avLst/>
          </a:prstGeom>
        </p:spPr>
      </p:pic>
      <p:pic>
        <p:nvPicPr>
          <p:cNvPr id="777" name="Picture 776" descr="A close up of a logo&#10;&#10;Description automatically generated">
            <a:extLst>
              <a:ext uri="{FF2B5EF4-FFF2-40B4-BE49-F238E27FC236}">
                <a16:creationId xmlns:a16="http://schemas.microsoft.com/office/drawing/2014/main" id="{7D0FDCD1-C334-09D2-A826-DBBD569BE4CE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782" y="3573189"/>
            <a:ext cx="507133" cy="104807"/>
          </a:xfrm>
          <a:prstGeom prst="rect">
            <a:avLst/>
          </a:prstGeom>
        </p:spPr>
      </p:pic>
      <p:pic>
        <p:nvPicPr>
          <p:cNvPr id="779" name="Picture 778" descr="A close up of a logo&#10;&#10;Description automatically generated">
            <a:extLst>
              <a:ext uri="{FF2B5EF4-FFF2-40B4-BE49-F238E27FC236}">
                <a16:creationId xmlns:a16="http://schemas.microsoft.com/office/drawing/2014/main" id="{AAC82119-6EE7-4534-2F99-AD611392564C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816" y="3814683"/>
            <a:ext cx="557944" cy="149818"/>
          </a:xfrm>
          <a:prstGeom prst="rect">
            <a:avLst/>
          </a:prstGeom>
        </p:spPr>
      </p:pic>
      <p:pic>
        <p:nvPicPr>
          <p:cNvPr id="781" name="Picture 2">
            <a:extLst>
              <a:ext uri="{FF2B5EF4-FFF2-40B4-BE49-F238E27FC236}">
                <a16:creationId xmlns:a16="http://schemas.microsoft.com/office/drawing/2014/main" id="{D82558BA-5618-D020-FC6E-C41EB0352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3256" y="3777516"/>
            <a:ext cx="492139" cy="1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3" name="Picture 782" descr="A red and black logo&#10;&#10;Description automatically generated">
            <a:extLst>
              <a:ext uri="{FF2B5EF4-FFF2-40B4-BE49-F238E27FC236}">
                <a16:creationId xmlns:a16="http://schemas.microsoft.com/office/drawing/2014/main" id="{F4A539F3-9A3D-1FB4-A684-4E22ECD816FD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8221" y="3799015"/>
            <a:ext cx="608248" cy="168246"/>
          </a:xfrm>
          <a:prstGeom prst="rect">
            <a:avLst/>
          </a:prstGeom>
        </p:spPr>
      </p:pic>
      <p:pic>
        <p:nvPicPr>
          <p:cNvPr id="785" name="Picture 784" descr="Text&#10;&#10;Description automatically generated">
            <a:extLst>
              <a:ext uri="{FF2B5EF4-FFF2-40B4-BE49-F238E27FC236}">
                <a16:creationId xmlns:a16="http://schemas.microsoft.com/office/drawing/2014/main" id="{8446D67F-699D-5A67-D6A3-A113736BCBE1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040" y="3789540"/>
            <a:ext cx="418870" cy="223397"/>
          </a:xfrm>
          <a:prstGeom prst="rect">
            <a:avLst/>
          </a:prstGeom>
        </p:spPr>
      </p:pic>
      <p:pic>
        <p:nvPicPr>
          <p:cNvPr id="787" name="Picture 786" descr="A logo for a company&#10;&#10;Description automatically generated">
            <a:extLst>
              <a:ext uri="{FF2B5EF4-FFF2-40B4-BE49-F238E27FC236}">
                <a16:creationId xmlns:a16="http://schemas.microsoft.com/office/drawing/2014/main" id="{10EDF557-FCE6-EB46-791E-533F6CA1948A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062" y="4069432"/>
            <a:ext cx="561027" cy="291077"/>
          </a:xfrm>
          <a:prstGeom prst="rect">
            <a:avLst/>
          </a:prstGeom>
        </p:spPr>
      </p:pic>
      <p:pic>
        <p:nvPicPr>
          <p:cNvPr id="789" name="Picture 8" descr="Nanosun DMCC - MESIA">
            <a:extLst>
              <a:ext uri="{FF2B5EF4-FFF2-40B4-BE49-F238E27FC236}">
                <a16:creationId xmlns:a16="http://schemas.microsoft.com/office/drawing/2014/main" id="{BAD5D05C-7A43-8C80-0E91-E1E3301F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235" y="4115723"/>
            <a:ext cx="648693" cy="1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1" name="Picture 790" descr="A logo with text and a sun&#10;&#10;Description automatically generated">
            <a:extLst>
              <a:ext uri="{FF2B5EF4-FFF2-40B4-BE49-F238E27FC236}">
                <a16:creationId xmlns:a16="http://schemas.microsoft.com/office/drawing/2014/main" id="{38B6872F-F240-1036-25A4-B8F9568A5162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79" y="4384997"/>
            <a:ext cx="414563" cy="299145"/>
          </a:xfrm>
          <a:prstGeom prst="rect">
            <a:avLst/>
          </a:prstGeom>
        </p:spPr>
      </p:pic>
      <p:pic>
        <p:nvPicPr>
          <p:cNvPr id="793" name="Picture 792" descr="A logo for a company&#10;&#10;Description automatically generated">
            <a:extLst>
              <a:ext uri="{FF2B5EF4-FFF2-40B4-BE49-F238E27FC236}">
                <a16:creationId xmlns:a16="http://schemas.microsoft.com/office/drawing/2014/main" id="{6FB19436-6F4D-8DF1-382E-6231DA53AE1E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750" y="4428496"/>
            <a:ext cx="240462" cy="259657"/>
          </a:xfrm>
          <a:prstGeom prst="rect">
            <a:avLst/>
          </a:prstGeom>
        </p:spPr>
      </p:pic>
      <p:pic>
        <p:nvPicPr>
          <p:cNvPr id="795" name="Picture 794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2670ACB0-653F-46BC-AE77-48C68CD8C6F7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630" y="4428947"/>
            <a:ext cx="261296" cy="261296"/>
          </a:xfrm>
          <a:prstGeom prst="rect">
            <a:avLst/>
          </a:prstGeom>
        </p:spPr>
      </p:pic>
      <p:pic>
        <p:nvPicPr>
          <p:cNvPr id="797" name="Picture 796" descr="A black background with orange and grey text&#10;&#10;Description automatically generated">
            <a:extLst>
              <a:ext uri="{FF2B5EF4-FFF2-40B4-BE49-F238E27FC236}">
                <a16:creationId xmlns:a16="http://schemas.microsoft.com/office/drawing/2014/main" id="{DD22200C-4749-9E77-3E30-98AF40FE32B2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063" y="4464708"/>
            <a:ext cx="633955" cy="237750"/>
          </a:xfrm>
          <a:prstGeom prst="rect">
            <a:avLst/>
          </a:prstGeom>
        </p:spPr>
      </p:pic>
      <p:pic>
        <p:nvPicPr>
          <p:cNvPr id="799" name="Picture 798" descr="A logo with black text&#10;&#10;Description automatically generated">
            <a:extLst>
              <a:ext uri="{FF2B5EF4-FFF2-40B4-BE49-F238E27FC236}">
                <a16:creationId xmlns:a16="http://schemas.microsoft.com/office/drawing/2014/main" id="{614C5266-ED1B-A1D6-0EED-6A0E783CDBDF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134" y="4414697"/>
            <a:ext cx="436175" cy="235192"/>
          </a:xfrm>
          <a:prstGeom prst="rect">
            <a:avLst/>
          </a:prstGeom>
        </p:spPr>
      </p:pic>
      <p:pic>
        <p:nvPicPr>
          <p:cNvPr id="801" name="Picture 800" descr="A blue and red logo&#10;&#10;Description automatically generated">
            <a:extLst>
              <a:ext uri="{FF2B5EF4-FFF2-40B4-BE49-F238E27FC236}">
                <a16:creationId xmlns:a16="http://schemas.microsoft.com/office/drawing/2014/main" id="{11F541E1-1A02-21A6-24DE-009E33E25C8E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980" y="4778946"/>
            <a:ext cx="326505" cy="201369"/>
          </a:xfrm>
          <a:prstGeom prst="rect">
            <a:avLst/>
          </a:prstGeom>
        </p:spPr>
      </p:pic>
      <p:pic>
        <p:nvPicPr>
          <p:cNvPr id="802" name="Picture 801" descr="A logo with a circle and text&#10;&#10;Description automatically generated with medium confidence">
            <a:extLst>
              <a:ext uri="{FF2B5EF4-FFF2-40B4-BE49-F238E27FC236}">
                <a16:creationId xmlns:a16="http://schemas.microsoft.com/office/drawing/2014/main" id="{5A6F29C1-F887-C33F-DA9B-4F7C9F8D2B85}"/>
              </a:ext>
            </a:extLst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419" y="4820620"/>
            <a:ext cx="395072" cy="158062"/>
          </a:xfrm>
          <a:prstGeom prst="rect">
            <a:avLst/>
          </a:prstGeom>
        </p:spPr>
      </p:pic>
      <p:pic>
        <p:nvPicPr>
          <p:cNvPr id="805" name="Picture 804" descr="A green and black logo&#10;&#10;Description automatically generated">
            <a:extLst>
              <a:ext uri="{FF2B5EF4-FFF2-40B4-BE49-F238E27FC236}">
                <a16:creationId xmlns:a16="http://schemas.microsoft.com/office/drawing/2014/main" id="{0D5DEF58-298B-443C-49F4-B343FC9A7DA8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268" y="4748413"/>
            <a:ext cx="406724" cy="216656"/>
          </a:xfrm>
          <a:prstGeom prst="rect">
            <a:avLst/>
          </a:prstGeom>
        </p:spPr>
      </p:pic>
      <p:pic>
        <p:nvPicPr>
          <p:cNvPr id="807" name="Picture 806" descr="A purple logo with white background&#10;&#10;Description automatically generated">
            <a:extLst>
              <a:ext uri="{FF2B5EF4-FFF2-40B4-BE49-F238E27FC236}">
                <a16:creationId xmlns:a16="http://schemas.microsoft.com/office/drawing/2014/main" id="{87DAF072-FDD8-FBE5-80B5-0A229E7EBF26}"/>
              </a:ext>
            </a:extLst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115" y="4791942"/>
            <a:ext cx="447922" cy="145149"/>
          </a:xfrm>
          <a:prstGeom prst="rect">
            <a:avLst/>
          </a:prstGeom>
        </p:spPr>
      </p:pic>
      <p:pic>
        <p:nvPicPr>
          <p:cNvPr id="809" name="Picture 808" descr="Logo, company name&#10;&#10;Description automatically generated">
            <a:extLst>
              <a:ext uri="{FF2B5EF4-FFF2-40B4-BE49-F238E27FC236}">
                <a16:creationId xmlns:a16="http://schemas.microsoft.com/office/drawing/2014/main" id="{7D05A175-7A92-503C-9843-C66BD1738409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144" y="2220589"/>
            <a:ext cx="724430" cy="209910"/>
          </a:xfrm>
          <a:prstGeom prst="rect">
            <a:avLst/>
          </a:prstGeom>
        </p:spPr>
      </p:pic>
      <p:pic>
        <p:nvPicPr>
          <p:cNvPr id="811" name="Picture 8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E83FE8F-59EF-3519-5B05-5FEBDB1F703F}"/>
              </a:ext>
            </a:extLst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89" y="2050392"/>
            <a:ext cx="942192" cy="565315"/>
          </a:xfrm>
          <a:prstGeom prst="rect">
            <a:avLst/>
          </a:prstGeom>
        </p:spPr>
      </p:pic>
      <p:pic>
        <p:nvPicPr>
          <p:cNvPr id="813" name="Picture 812" descr="Logo&#10;&#10;Description automatically generated">
            <a:extLst>
              <a:ext uri="{FF2B5EF4-FFF2-40B4-BE49-F238E27FC236}">
                <a16:creationId xmlns:a16="http://schemas.microsoft.com/office/drawing/2014/main" id="{BCD80CA6-CE04-9929-41A9-297306DF2BF5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7545" y="2133146"/>
            <a:ext cx="628734" cy="350963"/>
          </a:xfrm>
          <a:prstGeom prst="rect">
            <a:avLst/>
          </a:prstGeom>
        </p:spPr>
      </p:pic>
      <p:pic>
        <p:nvPicPr>
          <p:cNvPr id="814" name="Picture 813" descr="Logo, company name&#10;&#10;Description automatically generated">
            <a:extLst>
              <a:ext uri="{FF2B5EF4-FFF2-40B4-BE49-F238E27FC236}">
                <a16:creationId xmlns:a16="http://schemas.microsoft.com/office/drawing/2014/main" id="{959BC62D-B71D-95BC-22A1-38BE151FDB58}"/>
              </a:ext>
            </a:extLst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349" y="2090731"/>
            <a:ext cx="712839" cy="404856"/>
          </a:xfrm>
          <a:prstGeom prst="rect">
            <a:avLst/>
          </a:prstGeom>
        </p:spPr>
      </p:pic>
      <p:pic>
        <p:nvPicPr>
          <p:cNvPr id="816" name="Picture 815" descr="Icon&#10;&#10;Description automatically generated">
            <a:extLst>
              <a:ext uri="{FF2B5EF4-FFF2-40B4-BE49-F238E27FC236}">
                <a16:creationId xmlns:a16="http://schemas.microsoft.com/office/drawing/2014/main" id="{BFAB922E-5DFA-C77E-5503-2DC13BF9A68C}"/>
              </a:ext>
            </a:extLst>
          </p:cNvPr>
          <p:cNvPicPr>
            <a:picLocks noChangeAspect="1"/>
          </p:cNvPicPr>
          <p:nvPr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189" y="2223353"/>
            <a:ext cx="802624" cy="118397"/>
          </a:xfrm>
          <a:prstGeom prst="rect">
            <a:avLst/>
          </a:prstGeom>
        </p:spPr>
      </p:pic>
      <p:pic>
        <p:nvPicPr>
          <p:cNvPr id="818" name="Picture 817">
            <a:extLst>
              <a:ext uri="{FF2B5EF4-FFF2-40B4-BE49-F238E27FC236}">
                <a16:creationId xmlns:a16="http://schemas.microsoft.com/office/drawing/2014/main" id="{CCC49542-28A1-F724-1AB9-D433B41CAC29}"/>
              </a:ext>
            </a:extLst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538" y="2223353"/>
            <a:ext cx="960361" cy="112794"/>
          </a:xfrm>
          <a:prstGeom prst="rect">
            <a:avLst/>
          </a:prstGeom>
        </p:spPr>
      </p:pic>
      <p:pic>
        <p:nvPicPr>
          <p:cNvPr id="820" name="Picture 819" descr="Logo, company name&#10;&#10;Description automatically generated">
            <a:extLst>
              <a:ext uri="{FF2B5EF4-FFF2-40B4-BE49-F238E27FC236}">
                <a16:creationId xmlns:a16="http://schemas.microsoft.com/office/drawing/2014/main" id="{F2022DA5-9B6F-AD92-CF33-510B5E4009B4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3951" y="2009664"/>
            <a:ext cx="600270" cy="497402"/>
          </a:xfrm>
          <a:prstGeom prst="rect">
            <a:avLst/>
          </a:prstGeom>
        </p:spPr>
      </p:pic>
      <p:pic>
        <p:nvPicPr>
          <p:cNvPr id="822" name="Picture 821" descr="Logo, company name&#10;&#10;Description automatically generated">
            <a:extLst>
              <a:ext uri="{FF2B5EF4-FFF2-40B4-BE49-F238E27FC236}">
                <a16:creationId xmlns:a16="http://schemas.microsoft.com/office/drawing/2014/main" id="{D398373C-BA13-D450-C5F8-108F244F0BA8}"/>
              </a:ext>
            </a:extLst>
          </p:cNvPr>
          <p:cNvPicPr>
            <a:picLocks noChangeAspect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657" y="2562179"/>
            <a:ext cx="862724" cy="517635"/>
          </a:xfrm>
          <a:prstGeom prst="rect">
            <a:avLst/>
          </a:prstGeom>
        </p:spPr>
      </p:pic>
      <p:pic>
        <p:nvPicPr>
          <p:cNvPr id="824" name="Picture 823" descr="Logo&#10;&#10;Description automatically generated">
            <a:extLst>
              <a:ext uri="{FF2B5EF4-FFF2-40B4-BE49-F238E27FC236}">
                <a16:creationId xmlns:a16="http://schemas.microsoft.com/office/drawing/2014/main" id="{0AC4E5ED-17F4-B3B7-6A3E-4E24AB1A1EB1}"/>
              </a:ext>
            </a:extLst>
          </p:cNvPr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327" y="2573387"/>
            <a:ext cx="790883" cy="368632"/>
          </a:xfrm>
          <a:prstGeom prst="rect">
            <a:avLst/>
          </a:prstGeom>
        </p:spPr>
      </p:pic>
      <p:pic>
        <p:nvPicPr>
          <p:cNvPr id="826" name="Picture 825" descr="Logo&#10;&#10;Description automatically generated with low confidence">
            <a:extLst>
              <a:ext uri="{FF2B5EF4-FFF2-40B4-BE49-F238E27FC236}">
                <a16:creationId xmlns:a16="http://schemas.microsoft.com/office/drawing/2014/main" id="{2B3B5EB3-21F7-54D8-ED94-239DDEEDCAE2}"/>
              </a:ext>
            </a:extLst>
          </p:cNvPr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741" y="2655065"/>
            <a:ext cx="790882" cy="216174"/>
          </a:xfrm>
          <a:prstGeom prst="rect">
            <a:avLst/>
          </a:prstGeom>
        </p:spPr>
      </p:pic>
      <p:pic>
        <p:nvPicPr>
          <p:cNvPr id="828" name="Picture 827" descr="A blue and white logo&#10;&#10;Description automatically generated">
            <a:extLst>
              <a:ext uri="{FF2B5EF4-FFF2-40B4-BE49-F238E27FC236}">
                <a16:creationId xmlns:a16="http://schemas.microsoft.com/office/drawing/2014/main" id="{9842E778-738A-9090-AC75-CBA670F9A306}"/>
              </a:ext>
            </a:extLst>
          </p:cNvPr>
          <p:cNvPicPr>
            <a:picLocks noChangeAspect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63" y="2485595"/>
            <a:ext cx="942192" cy="565315"/>
          </a:xfrm>
          <a:prstGeom prst="rect">
            <a:avLst/>
          </a:prstGeom>
        </p:spPr>
      </p:pic>
      <p:pic>
        <p:nvPicPr>
          <p:cNvPr id="829" name="Picture 828" descr="A red and blue text&#10;&#10;Description automatically generated">
            <a:extLst>
              <a:ext uri="{FF2B5EF4-FFF2-40B4-BE49-F238E27FC236}">
                <a16:creationId xmlns:a16="http://schemas.microsoft.com/office/drawing/2014/main" id="{72AF10EE-7EEC-742E-838F-027374938B8E}"/>
              </a:ext>
            </a:extLst>
          </p:cNvPr>
          <p:cNvPicPr>
            <a:picLocks noChangeAspect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50" y="2633780"/>
            <a:ext cx="862724" cy="322534"/>
          </a:xfrm>
          <a:prstGeom prst="rect">
            <a:avLst/>
          </a:prstGeom>
        </p:spPr>
      </p:pic>
      <p:pic>
        <p:nvPicPr>
          <p:cNvPr id="830" name="Picture 829" descr="A blue circle with text&#10;&#10;Description automatically generated">
            <a:extLst>
              <a:ext uri="{FF2B5EF4-FFF2-40B4-BE49-F238E27FC236}">
                <a16:creationId xmlns:a16="http://schemas.microsoft.com/office/drawing/2014/main" id="{66B565BA-3143-CED2-FDAF-10ADACE79DE0}"/>
              </a:ext>
            </a:extLst>
          </p:cNvPr>
          <p:cNvPicPr>
            <a:picLocks noChangeAspect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36" y="978069"/>
            <a:ext cx="1107787" cy="627746"/>
          </a:xfrm>
          <a:prstGeom prst="rect">
            <a:avLst/>
          </a:prstGeom>
        </p:spPr>
      </p:pic>
      <p:pic>
        <p:nvPicPr>
          <p:cNvPr id="831" name="Picture 830" descr="Logo, company name&#10;&#10;Description automatically generated">
            <a:extLst>
              <a:ext uri="{FF2B5EF4-FFF2-40B4-BE49-F238E27FC236}">
                <a16:creationId xmlns:a16="http://schemas.microsoft.com/office/drawing/2014/main" id="{06B33370-95FB-7EF6-1C95-81E57365430F}"/>
              </a:ext>
            </a:extLst>
          </p:cNvPr>
          <p:cNvPicPr>
            <a:picLocks noChangeAspect="1"/>
          </p:cNvPicPr>
          <p:nvPr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179" y="894613"/>
            <a:ext cx="1185336" cy="711201"/>
          </a:xfrm>
          <a:prstGeom prst="rect">
            <a:avLst/>
          </a:prstGeom>
        </p:spPr>
      </p:pic>
      <p:pic>
        <p:nvPicPr>
          <p:cNvPr id="832" name="Picture 831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DE2EC943-5161-AE1E-0420-C02D9DFD948B}"/>
              </a:ext>
            </a:extLst>
          </p:cNvPr>
          <p:cNvPicPr>
            <a:picLocks noChangeAspect="1"/>
          </p:cNvPicPr>
          <p:nvPr/>
        </p:nvPicPr>
        <p:blipFill rotWithShape="1"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527923" y="1010583"/>
            <a:ext cx="722556" cy="529495"/>
          </a:xfrm>
          <a:prstGeom prst="rect">
            <a:avLst/>
          </a:prstGeom>
        </p:spPr>
      </p:pic>
      <p:pic>
        <p:nvPicPr>
          <p:cNvPr id="833" name="Picture 832" descr="Logo, company name&#10;&#10;Description automatically generated">
            <a:extLst>
              <a:ext uri="{FF2B5EF4-FFF2-40B4-BE49-F238E27FC236}">
                <a16:creationId xmlns:a16="http://schemas.microsoft.com/office/drawing/2014/main" id="{7796E189-ADFE-2B34-2945-D534E863845D}"/>
              </a:ext>
            </a:extLst>
          </p:cNvPr>
          <p:cNvPicPr>
            <a:picLocks noChangeAspect="1"/>
          </p:cNvPicPr>
          <p:nvPr/>
        </p:nvPicPr>
        <p:blipFill rotWithShape="1"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215" y="1080616"/>
            <a:ext cx="1042649" cy="462141"/>
          </a:xfrm>
          <a:prstGeom prst="rect">
            <a:avLst/>
          </a:prstGeom>
        </p:spPr>
      </p:pic>
      <p:pic>
        <p:nvPicPr>
          <p:cNvPr id="834" name="Picture 83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60B4FA-C4D3-85AD-6C96-2B86AD107712}"/>
              </a:ext>
            </a:extLst>
          </p:cNvPr>
          <p:cNvPicPr>
            <a:picLocks noChangeAspect="1"/>
          </p:cNvPicPr>
          <p:nvPr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564" y="1186518"/>
            <a:ext cx="1182078" cy="328027"/>
          </a:xfrm>
          <a:prstGeom prst="rect">
            <a:avLst/>
          </a:prstGeom>
        </p:spPr>
      </p:pic>
      <p:pic>
        <p:nvPicPr>
          <p:cNvPr id="835" name="Picture 834" descr="Logo, company name&#10;&#10;Description automatically generated">
            <a:extLst>
              <a:ext uri="{FF2B5EF4-FFF2-40B4-BE49-F238E27FC236}">
                <a16:creationId xmlns:a16="http://schemas.microsoft.com/office/drawing/2014/main" id="{DB8FDE8A-ADA6-FD9D-B436-0D25FFAB5F65}"/>
              </a:ext>
            </a:extLst>
          </p:cNvPr>
          <p:cNvPicPr>
            <a:picLocks noChangeAspect="1"/>
          </p:cNvPicPr>
          <p:nvPr/>
        </p:nvPicPr>
        <p:blipFill rotWithShape="1"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4" t="24978" r="3788" b="25193"/>
          <a:stretch/>
        </p:blipFill>
        <p:spPr>
          <a:xfrm>
            <a:off x="6457191" y="985749"/>
            <a:ext cx="1123867" cy="598511"/>
          </a:xfrm>
          <a:prstGeom prst="rect">
            <a:avLst/>
          </a:prstGeom>
        </p:spPr>
      </p:pic>
      <p:pic>
        <p:nvPicPr>
          <p:cNvPr id="836" name="Picture 835" descr="Logo, company name&#10;&#10;Description automatically generated">
            <a:extLst>
              <a:ext uri="{FF2B5EF4-FFF2-40B4-BE49-F238E27FC236}">
                <a16:creationId xmlns:a16="http://schemas.microsoft.com/office/drawing/2014/main" id="{317F4D14-D63A-4677-49FE-2E7F55F598BD}"/>
              </a:ext>
            </a:extLst>
          </p:cNvPr>
          <p:cNvPicPr>
            <a:picLocks noChangeAspect="1"/>
          </p:cNvPicPr>
          <p:nvPr/>
        </p:nvPicPr>
        <p:blipFill rotWithShape="1"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84" b="23287"/>
          <a:stretch/>
        </p:blipFill>
        <p:spPr>
          <a:xfrm>
            <a:off x="7711375" y="1137285"/>
            <a:ext cx="1233623" cy="362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715F56-65AD-FC3B-469C-89EF1E55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347" y="2010015"/>
            <a:ext cx="772243" cy="5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46A1818-4844-07BB-088A-906729ED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449" y="2508775"/>
            <a:ext cx="790883" cy="5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7E5DBA0-3EB0-17B7-A6F4-81D4C257F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979" y="2380990"/>
            <a:ext cx="1015692" cy="70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0ADC263-21E7-9D6F-90E6-F777478A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958" y="2473152"/>
            <a:ext cx="802625" cy="55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Bord Gáis Energy Logo">
            <a:extLst>
              <a:ext uri="{FF2B5EF4-FFF2-40B4-BE49-F238E27FC236}">
                <a16:creationId xmlns:a16="http://schemas.microsoft.com/office/drawing/2014/main" id="{95AB6A61-1B19-1543-6997-58B519DFF2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613" y="2213610"/>
            <a:ext cx="8667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422295-AC90-AA08-7D5C-48742144CA9A}"/>
              </a:ext>
            </a:extLst>
          </p:cNvPr>
          <p:cNvPicPr>
            <a:picLocks noChangeAspect="1"/>
          </p:cNvPicPr>
          <p:nvPr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49" y="3494625"/>
            <a:ext cx="527386" cy="2313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71D6F5-B87C-18F2-9196-8D856FFECD12}"/>
              </a:ext>
            </a:extLst>
          </p:cNvPr>
          <p:cNvPicPr>
            <a:picLocks noChangeAspect="1"/>
          </p:cNvPicPr>
          <p:nvPr/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144" y="3807091"/>
            <a:ext cx="592316" cy="177309"/>
          </a:xfrm>
          <a:prstGeom prst="rect">
            <a:avLst/>
          </a:prstGeom>
        </p:spPr>
      </p:pic>
      <p:pic>
        <p:nvPicPr>
          <p:cNvPr id="23" name="Picture 22" descr="A black and yellow logo&#10;&#10;Description automatically generated">
            <a:extLst>
              <a:ext uri="{FF2B5EF4-FFF2-40B4-BE49-F238E27FC236}">
                <a16:creationId xmlns:a16="http://schemas.microsoft.com/office/drawing/2014/main" id="{F35DD802-ED9E-4BFC-E502-A550F485ADB4}"/>
              </a:ext>
            </a:extLst>
          </p:cNvPr>
          <p:cNvPicPr>
            <a:picLocks noChangeAspect="1"/>
          </p:cNvPicPr>
          <p:nvPr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574" y="3819281"/>
            <a:ext cx="487191" cy="167269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FFB9F2C-5395-AD13-EF0F-961F0922F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879" y="3834434"/>
            <a:ext cx="654012" cy="13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713C91-7489-776F-131E-32A4E68150DF}"/>
              </a:ext>
            </a:extLst>
          </p:cNvPr>
          <p:cNvPicPr>
            <a:picLocks noChangeAspect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43" y="4114362"/>
            <a:ext cx="543098" cy="188274"/>
          </a:xfrm>
          <a:prstGeom prst="rect">
            <a:avLst/>
          </a:prstGeom>
        </p:spPr>
      </p:pic>
      <p:sp>
        <p:nvSpPr>
          <p:cNvPr id="27" name="AutoShape 6">
            <a:extLst>
              <a:ext uri="{FF2B5EF4-FFF2-40B4-BE49-F238E27FC236}">
                <a16:creationId xmlns:a16="http://schemas.microsoft.com/office/drawing/2014/main" id="{24E24AF0-EC23-8597-5619-ACECEE1D4D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25171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3" name="Picture 32" descr="A blue letter e on a black background&#10;&#10;Description automatically generated">
            <a:extLst>
              <a:ext uri="{FF2B5EF4-FFF2-40B4-BE49-F238E27FC236}">
                <a16:creationId xmlns:a16="http://schemas.microsoft.com/office/drawing/2014/main" id="{1943C30D-1214-2DC4-536D-33052FD2A46A}"/>
              </a:ext>
            </a:extLst>
          </p:cNvPr>
          <p:cNvPicPr>
            <a:picLocks noChangeAspect="1"/>
          </p:cNvPicPr>
          <p:nvPr/>
        </p:nvPicPr>
        <p:blipFill>
          <a:blip r:embed="rId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314" y="4499545"/>
            <a:ext cx="540388" cy="110207"/>
          </a:xfrm>
          <a:prstGeom prst="rect">
            <a:avLst/>
          </a:prstGeom>
        </p:spPr>
      </p:pic>
      <p:pic>
        <p:nvPicPr>
          <p:cNvPr id="42" name="Picture 41" descr="A green and grey logo&#10;&#10;Description automatically generated">
            <a:extLst>
              <a:ext uri="{FF2B5EF4-FFF2-40B4-BE49-F238E27FC236}">
                <a16:creationId xmlns:a16="http://schemas.microsoft.com/office/drawing/2014/main" id="{55E43391-37F1-118D-2A5C-A097BB2FECE3}"/>
              </a:ext>
            </a:extLst>
          </p:cNvPr>
          <p:cNvPicPr>
            <a:picLocks noChangeAspect="1"/>
          </p:cNvPicPr>
          <p:nvPr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468" y="4461839"/>
            <a:ext cx="448417" cy="194563"/>
          </a:xfrm>
          <a:prstGeom prst="rect">
            <a:avLst/>
          </a:prstGeom>
        </p:spPr>
      </p:pic>
      <p:pic>
        <p:nvPicPr>
          <p:cNvPr id="46" name="Picture 45" descr="A blue and white logo&#10;&#10;Description automatically generated">
            <a:extLst>
              <a:ext uri="{FF2B5EF4-FFF2-40B4-BE49-F238E27FC236}">
                <a16:creationId xmlns:a16="http://schemas.microsoft.com/office/drawing/2014/main" id="{61374610-44B0-3B47-08F6-206E4F972202}"/>
              </a:ext>
            </a:extLst>
          </p:cNvPr>
          <p:cNvPicPr>
            <a:picLocks noChangeAspect="1"/>
          </p:cNvPicPr>
          <p:nvPr/>
        </p:nvPicPr>
        <p:blipFill>
          <a:blip r:embed="rId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46" y="4463275"/>
            <a:ext cx="619367" cy="192004"/>
          </a:xfrm>
          <a:prstGeom prst="rect">
            <a:avLst/>
          </a:prstGeom>
        </p:spPr>
      </p:pic>
      <p:pic>
        <p:nvPicPr>
          <p:cNvPr id="2062" name="Picture 14" descr="ske-solar.com">
            <a:extLst>
              <a:ext uri="{FF2B5EF4-FFF2-40B4-BE49-F238E27FC236}">
                <a16:creationId xmlns:a16="http://schemas.microsoft.com/office/drawing/2014/main" id="{6FBE55BE-6006-604D-6330-ADBD77E8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335" y="4472528"/>
            <a:ext cx="543098" cy="2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473E4507-A1AE-ABEF-ABC6-31B41F9A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938" y="4781967"/>
            <a:ext cx="659560" cy="19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Voltalia">
            <a:extLst>
              <a:ext uri="{FF2B5EF4-FFF2-40B4-BE49-F238E27FC236}">
                <a16:creationId xmlns:a16="http://schemas.microsoft.com/office/drawing/2014/main" id="{F7A0ED50-BE63-5D34-7D2F-75DDDAAC8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4145" y="4794519"/>
            <a:ext cx="608256" cy="1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Western Solar">
            <a:extLst>
              <a:ext uri="{FF2B5EF4-FFF2-40B4-BE49-F238E27FC236}">
                <a16:creationId xmlns:a16="http://schemas.microsoft.com/office/drawing/2014/main" id="{2D0FBA73-6CD7-B52E-E4DA-3BF25BC0A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671" y="4711997"/>
            <a:ext cx="1152898" cy="3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D50182F7-61FF-447B-7E10-74D451E9934D}"/>
              </a:ext>
            </a:extLst>
          </p:cNvPr>
          <p:cNvPicPr>
            <a:picLocks noChangeAspect="1"/>
          </p:cNvPicPr>
          <p:nvPr/>
        </p:nvPicPr>
        <p:blipFill>
          <a:blip r:embed="rId8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460" y="4142932"/>
            <a:ext cx="800846" cy="154611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C19ED756-356F-DE7D-0E48-602BDE2F2052}"/>
              </a:ext>
            </a:extLst>
          </p:cNvPr>
          <p:cNvPicPr>
            <a:picLocks noChangeAspect="1"/>
          </p:cNvPicPr>
          <p:nvPr/>
        </p:nvPicPr>
        <p:blipFill rotWithShape="1">
          <a:blip r:embed="rId8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332" y="3778731"/>
            <a:ext cx="730334" cy="233268"/>
          </a:xfrm>
          <a:prstGeom prst="rect">
            <a:avLst/>
          </a:prstGeom>
        </p:spPr>
      </p:pic>
      <p:pic>
        <p:nvPicPr>
          <p:cNvPr id="40" name="Picture 39" descr="A logo with blue letters&#10;&#10;Description automatically generated">
            <a:extLst>
              <a:ext uri="{FF2B5EF4-FFF2-40B4-BE49-F238E27FC236}">
                <a16:creationId xmlns:a16="http://schemas.microsoft.com/office/drawing/2014/main" id="{72974FE2-12ED-263F-77D3-624BE856731C}"/>
              </a:ext>
            </a:extLst>
          </p:cNvPr>
          <p:cNvPicPr>
            <a:picLocks noChangeAspect="1"/>
          </p:cNvPicPr>
          <p:nvPr/>
        </p:nvPicPr>
        <p:blipFill rotWithShape="1">
          <a:blip r:embed="rId8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116" y="3548776"/>
            <a:ext cx="579261" cy="144709"/>
          </a:xfrm>
          <a:prstGeom prst="rect">
            <a:avLst/>
          </a:prstGeom>
        </p:spPr>
      </p:pic>
      <p:pic>
        <p:nvPicPr>
          <p:cNvPr id="48" name="Picture 47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8CCF99-D756-41AE-1154-C9E5C871CEB1}"/>
              </a:ext>
            </a:extLst>
          </p:cNvPr>
          <p:cNvPicPr>
            <a:picLocks noChangeAspect="1"/>
          </p:cNvPicPr>
          <p:nvPr/>
        </p:nvPicPr>
        <p:blipFill>
          <a:blip r:embed="rId9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801" y="3568310"/>
            <a:ext cx="654013" cy="110824"/>
          </a:xfrm>
          <a:prstGeom prst="rect">
            <a:avLst/>
          </a:prstGeom>
        </p:spPr>
      </p:pic>
      <p:pic>
        <p:nvPicPr>
          <p:cNvPr id="54" name="Picture 53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4484EAC6-B1AC-B456-209F-5FA8C7E3E6A9}"/>
              </a:ext>
            </a:extLst>
          </p:cNvPr>
          <p:cNvPicPr>
            <a:picLocks noChangeAspect="1"/>
          </p:cNvPicPr>
          <p:nvPr/>
        </p:nvPicPr>
        <p:blipFill>
          <a:blip r:embed="rId9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86" y="3809676"/>
            <a:ext cx="720987" cy="1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3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BD41E8-8D05-C094-B32F-925BA51C6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Industry status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5EF56A2-8F9F-055B-01EC-4FAE9D5709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How is Irish solar doing?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7748B-3A1A-5678-CC3C-2BB32AC3E0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anose="020B0003030101060003" pitchFamily="34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anose="020B0003030101060003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510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F614C-358E-0AD1-7CBA-D6C06990F3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pic>
        <p:nvPicPr>
          <p:cNvPr id="6" name="Picture 5" descr="A graph of solar energy&#10;&#10;Description automatically generated">
            <a:extLst>
              <a:ext uri="{FF2B5EF4-FFF2-40B4-BE49-F238E27FC236}">
                <a16:creationId xmlns:a16="http://schemas.microsoft.com/office/drawing/2014/main" id="{C2106D8B-79DA-0622-7C85-33DFC4D784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114800" cy="2571750"/>
          </a:xfrm>
          <a:prstGeom prst="rect">
            <a:avLst/>
          </a:prstGeom>
        </p:spPr>
      </p:pic>
      <p:pic>
        <p:nvPicPr>
          <p:cNvPr id="8" name="Picture 7" descr="A map of a solar generation&#10;&#10;Description automatically generated">
            <a:extLst>
              <a:ext uri="{FF2B5EF4-FFF2-40B4-BE49-F238E27FC236}">
                <a16:creationId xmlns:a16="http://schemas.microsoft.com/office/drawing/2014/main" id="{32E828D1-47D2-2296-4894-48D448A6F4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3486" y="2571748"/>
            <a:ext cx="4303986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C0F5E-7FB5-14BA-382C-C100BDF2047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" sz="900" smtClean="0"/>
              <a:pPr algn="r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" sz="9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9353DC3-0165-375E-6F1F-91BF399AC9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78336" y="331773"/>
            <a:ext cx="6716389" cy="696913"/>
          </a:xfrm>
        </p:spPr>
        <p:txBody>
          <a:bodyPr/>
          <a:lstStyle/>
          <a:p>
            <a:r>
              <a:rPr lang="en-US" dirty="0">
                <a:solidFill>
                  <a:srgbClr val="22572C"/>
                </a:solidFill>
              </a:rPr>
              <a:t>Meeting 2030 targets would put us in global solar vanguard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DA6583-88A3-ACB9-89F1-2B6D22D510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48" y="2257498"/>
            <a:ext cx="8109105" cy="28480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CD2764-ED21-741E-B386-C8599C4C2867}"/>
              </a:ext>
            </a:extLst>
          </p:cNvPr>
          <p:cNvSpPr txBox="1"/>
          <p:nvPr/>
        </p:nvSpPr>
        <p:spPr>
          <a:xfrm>
            <a:off x="0" y="4828575"/>
            <a:ext cx="4405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cs typeface="Arial"/>
                <a:sym typeface="Arial"/>
              </a:rPr>
              <a:t>Source: Sol</a:t>
            </a:r>
            <a:r>
              <a:rPr lang="en-IE" sz="1200" dirty="0" err="1">
                <a:latin typeface="Raleway"/>
              </a:rPr>
              <a:t>ar</a:t>
            </a:r>
            <a:r>
              <a:rPr lang="en-IE" sz="1200" dirty="0">
                <a:latin typeface="Raleway"/>
              </a:rPr>
              <a:t> Power Europe</a:t>
            </a:r>
            <a:endParaRPr kumimoji="0" lang="en-IE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9C9EC5-1665-094B-BD7C-D8ABE7768E12}"/>
              </a:ext>
            </a:extLst>
          </p:cNvPr>
          <p:cNvGrpSpPr/>
          <p:nvPr/>
        </p:nvGrpSpPr>
        <p:grpSpPr>
          <a:xfrm>
            <a:off x="2954923" y="1047649"/>
            <a:ext cx="3234154" cy="1190886"/>
            <a:chOff x="2123372" y="1028686"/>
            <a:chExt cx="3234154" cy="1190886"/>
          </a:xfrm>
          <a:solidFill>
            <a:srgbClr val="22572C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ECDDBA-25AB-2FBA-A9D9-53996B799310}"/>
                </a:ext>
              </a:extLst>
            </p:cNvPr>
            <p:cNvSpPr/>
            <p:nvPr/>
          </p:nvSpPr>
          <p:spPr>
            <a:xfrm>
              <a:off x="2123372" y="1028686"/>
              <a:ext cx="3234153" cy="1190886"/>
            </a:xfrm>
            <a:prstGeom prst="rect">
              <a:avLst/>
            </a:prstGeom>
            <a:grpFill/>
            <a:ln w="6350">
              <a:solidFill>
                <a:srgbClr val="22572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26" name="Picture 2" descr="Ireland - Free flags icons">
              <a:extLst>
                <a:ext uri="{FF2B5EF4-FFF2-40B4-BE49-F238E27FC236}">
                  <a16:creationId xmlns:a16="http://schemas.microsoft.com/office/drawing/2014/main" id="{0084A164-84CD-3754-17C2-7E33BC35F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745" y="1121793"/>
              <a:ext cx="1162356" cy="1042598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762ED2-CDE2-7E3B-C0BE-15D810EF824A}"/>
                </a:ext>
              </a:extLst>
            </p:cNvPr>
            <p:cNvSpPr txBox="1"/>
            <p:nvPr/>
          </p:nvSpPr>
          <p:spPr>
            <a:xfrm>
              <a:off x="3365102" y="1233519"/>
              <a:ext cx="1992424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>
                  <a:solidFill>
                    <a:srgbClr val="F9C63C"/>
                  </a:solidFill>
                </a:rPr>
                <a:t>8GW by 2030 = </a:t>
              </a:r>
            </a:p>
            <a:p>
              <a:pPr algn="ctr"/>
              <a:r>
                <a:rPr lang="en-IE" dirty="0">
                  <a:solidFill>
                    <a:schemeClr val="bg1"/>
                  </a:solidFill>
                </a:rPr>
                <a:t>1,425 – 1,532 </a:t>
              </a:r>
            </a:p>
            <a:p>
              <a:pPr algn="ctr"/>
              <a:r>
                <a:rPr lang="en-IE" dirty="0">
                  <a:solidFill>
                    <a:srgbClr val="F9C63C"/>
                  </a:solidFill>
                </a:rPr>
                <a:t>Watt/capita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373586"/>
      </p:ext>
    </p:extLst>
  </p:cSld>
  <p:clrMapOvr>
    <a:masterClrMapping/>
  </p:clrMapOvr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8D7C7C"/>
      </a:dk2>
      <a:lt2>
        <a:srgbClr val="ECE9E4"/>
      </a:lt2>
      <a:accent1>
        <a:srgbClr val="A61C00"/>
      </a:accent1>
      <a:accent2>
        <a:srgbClr val="F64646"/>
      </a:accent2>
      <a:accent3>
        <a:srgbClr val="FFA400"/>
      </a:accent3>
      <a:accent4>
        <a:srgbClr val="FFD488"/>
      </a:accent4>
      <a:accent5>
        <a:srgbClr val="FFC800"/>
      </a:accent5>
      <a:accent6>
        <a:srgbClr val="FFE37F"/>
      </a:accent6>
      <a:hlink>
        <a:srgbClr val="1155CC"/>
      </a:hlink>
      <a:folHlink>
        <a:srgbClr val="6611CC"/>
      </a:folHlink>
    </a:clrScheme>
    <a:fontScheme name="Custom 3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6a950228ecda8bbf0459858aeb39ae5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d7c0eaa83d08b7f8f69d0fe19b67691a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CD7A1B-FCFA-4A25-8D6A-174491E06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e772f-00cf-4dad-b0cb-913608da9119"/>
    <ds:schemaRef ds:uri="c5f555a3-b848-4bea-9c8d-34a4da0e4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514C22-8A72-42BE-A11D-6E66317384EA}">
  <ds:schemaRefs>
    <ds:schemaRef ds:uri="http://purl.org/dc/elements/1.1/"/>
    <ds:schemaRef ds:uri="http://schemas.microsoft.com/office/2006/documentManagement/types"/>
    <ds:schemaRef ds:uri="32363efe-bcf8-433d-b654-0662d1d488c3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07210f3c-a5f8-42e2-b12a-68207b3516b6"/>
    <ds:schemaRef ds:uri="http://www.w3.org/XML/1998/namespace"/>
    <ds:schemaRef ds:uri="57fe772f-00cf-4dad-b0cb-913608da9119"/>
    <ds:schemaRef ds:uri="c5f555a3-b848-4bea-9c8d-34a4da0e4343"/>
  </ds:schemaRefs>
</ds:datastoreItem>
</file>

<file path=customXml/itemProps3.xml><?xml version="1.0" encoding="utf-8"?>
<ds:datastoreItem xmlns:ds="http://schemas.openxmlformats.org/officeDocument/2006/customXml" ds:itemID="{E16D1402-0F61-4D81-9A80-CA4C5CB8FF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Bildschirmpräsentation (16:9)</PresentationFormat>
  <Paragraphs>166</Paragraphs>
  <Slides>21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Montserrat</vt:lpstr>
      <vt:lpstr>Arial</vt:lpstr>
      <vt:lpstr>Montserrat Light</vt:lpstr>
      <vt:lpstr>Raleway</vt:lpstr>
      <vt:lpstr>Wart template</vt:lpstr>
      <vt:lpstr>PowerPoint-Präsentation</vt:lpstr>
      <vt:lpstr>Who is the ISEA?</vt:lpstr>
      <vt:lpstr>Vision</vt:lpstr>
      <vt:lpstr>Who is the ISEA?</vt:lpstr>
      <vt:lpstr>Core Values</vt:lpstr>
      <vt:lpstr>PowerPoint-Präsentation</vt:lpstr>
      <vt:lpstr>Industry status</vt:lpstr>
      <vt:lpstr>PowerPoint-Präsentation</vt:lpstr>
      <vt:lpstr>Meeting 2030 targets would put us in global solar vanguard</vt:lpstr>
      <vt:lpstr>Policy changes unlocked the solar sector making it the “fastest growing renewable power source in Ireland” </vt:lpstr>
      <vt:lpstr>2022 – sectoral changes</vt:lpstr>
      <vt:lpstr>2023 – sectoral changes</vt:lpstr>
      <vt:lpstr>PowerPoint-Präsentation</vt:lpstr>
      <vt:lpstr>PowerPoint-Präsentation</vt:lpstr>
      <vt:lpstr>Utility scale pipeline (MWs)</vt:lpstr>
      <vt:lpstr>PowerPoint-Präsentation</vt:lpstr>
      <vt:lpstr>PowerPoint-Präsentation</vt:lpstr>
      <vt:lpstr>PowerPoint-Präsentation</vt:lpstr>
      <vt:lpstr>Path forward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Conall Bolger</dc:creator>
  <cp:lastModifiedBy>Jan Geiss</cp:lastModifiedBy>
  <cp:revision>17</cp:revision>
  <dcterms:modified xsi:type="dcterms:W3CDTF">2024-05-23T07:20:09Z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ediaServiceImageTags">
    <vt:lpwstr/>
  </property>
</Properties>
</file>