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</p:sldMasterIdLst>
  <p:notesMasterIdLst>
    <p:notesMasterId r:id="rId18"/>
  </p:notesMasterIdLst>
  <p:sldIdLst>
    <p:sldId id="895" r:id="rId6"/>
    <p:sldId id="402" r:id="rId7"/>
    <p:sldId id="507" r:id="rId8"/>
    <p:sldId id="358" r:id="rId9"/>
    <p:sldId id="499" r:id="rId10"/>
    <p:sldId id="676" r:id="rId11"/>
    <p:sldId id="680" r:id="rId12"/>
    <p:sldId id="648" r:id="rId13"/>
    <p:sldId id="894" r:id="rId14"/>
    <p:sldId id="896" r:id="rId15"/>
    <p:sldId id="682" r:id="rId16"/>
    <p:sldId id="284" r:id="rId17"/>
  </p:sldIdLst>
  <p:sldSz cx="12192000" cy="68580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IRAUD-CASTRO Quentin (ENER)" initials="PQ(" lastIdx="1" clrIdx="0">
    <p:extLst>
      <p:ext uri="{19B8F6BF-5375-455C-9EA6-DF929625EA0E}">
        <p15:presenceInfo xmlns:p15="http://schemas.microsoft.com/office/powerpoint/2012/main" userId="S-1-5-21-1606980848-2025429265-839522115-1366692" providerId="AD"/>
      </p:ext>
    </p:extLst>
  </p:cmAuthor>
  <p:cmAuthor id="2" name="BANCZYK Liliane (ENER)" initials="BL(" lastIdx="1" clrIdx="1">
    <p:extLst>
      <p:ext uri="{19B8F6BF-5375-455C-9EA6-DF929625EA0E}">
        <p15:presenceInfo xmlns:p15="http://schemas.microsoft.com/office/powerpoint/2012/main" userId="S-1-5-21-1606980848-2025429265-839522115-71303" providerId="AD"/>
      </p:ext>
    </p:extLst>
  </p:cmAuthor>
  <p:cmAuthor id="3" name="O'MOORE Michael (ENER)" initials="OM(" lastIdx="1" clrIdx="2">
    <p:extLst>
      <p:ext uri="{19B8F6BF-5375-455C-9EA6-DF929625EA0E}">
        <p15:presenceInfo xmlns:p15="http://schemas.microsoft.com/office/powerpoint/2012/main" userId="S::Michael.O'MOORE@ec.europa.eu::ff73dcf5-b0eb-45b1-a699-5a4e59c07b1a" providerId="AD"/>
      </p:ext>
    </p:extLst>
  </p:cmAuthor>
  <p:cmAuthor id="4" name="SANCHEZ INFANTE Ana Maria (ENER)" initials="SIAM(" lastIdx="2" clrIdx="3">
    <p:extLst>
      <p:ext uri="{19B8F6BF-5375-455C-9EA6-DF929625EA0E}">
        <p15:presenceInfo xmlns:p15="http://schemas.microsoft.com/office/powerpoint/2012/main" userId="S-1-5-21-1606980848-2025429265-839522115-1131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7A7"/>
    <a:srgbClr val="0033CC"/>
    <a:srgbClr val="00CC99"/>
    <a:srgbClr val="008080"/>
    <a:srgbClr val="CC3300"/>
    <a:srgbClr val="993366"/>
    <a:srgbClr val="BED8F8"/>
    <a:srgbClr val="E6B7BF"/>
    <a:srgbClr val="006600"/>
    <a:srgbClr val="CC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6486" autoAdjust="0"/>
  </p:normalViewPr>
  <p:slideViewPr>
    <p:cSldViewPr snapToGrid="0">
      <p:cViewPr varScale="1">
        <p:scale>
          <a:sx n="95" d="100"/>
          <a:sy n="95" d="100"/>
        </p:scale>
        <p:origin x="798" y="78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11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07886394876063E-2"/>
          <c:y val="3.8056653594858866E-2"/>
          <c:w val="0.91171855385387901"/>
          <c:h val="0.842252603351277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emissions</c:v>
                </c:pt>
              </c:strCache>
            </c:strRef>
          </c:tx>
          <c:spPr>
            <a:ln w="34925" cap="rnd">
              <a:solidFill>
                <a:schemeClr val="accent6">
                  <a:shade val="7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100</c:v>
                </c:pt>
                <c:pt idx="1">
                  <c:v>97.188970962222456</c:v>
                </c:pt>
                <c:pt idx="2">
                  <c:v>94.699000611035203</c:v>
                </c:pt>
                <c:pt idx="3">
                  <c:v>93.024189586836073</c:v>
                </c:pt>
                <c:pt idx="4">
                  <c:v>92.529227937197149</c:v>
                </c:pt>
                <c:pt idx="5">
                  <c:v>93.32875477254197</c:v>
                </c:pt>
                <c:pt idx="6">
                  <c:v>94.742102871862869</c:v>
                </c:pt>
                <c:pt idx="7">
                  <c:v>93.390485181373904</c:v>
                </c:pt>
                <c:pt idx="8">
                  <c:v>92.333385933450529</c:v>
                </c:pt>
                <c:pt idx="9">
                  <c:v>90.574294322925937</c:v>
                </c:pt>
                <c:pt idx="10">
                  <c:v>90.911551959370769</c:v>
                </c:pt>
                <c:pt idx="11">
                  <c:v>91.526764293259063</c:v>
                </c:pt>
                <c:pt idx="12">
                  <c:v>91.553178750008399</c:v>
                </c:pt>
                <c:pt idx="13">
                  <c:v>93.84424270020682</c:v>
                </c:pt>
                <c:pt idx="14">
                  <c:v>93.447635987841366</c:v>
                </c:pt>
                <c:pt idx="15">
                  <c:v>93.078338749129529</c:v>
                </c:pt>
                <c:pt idx="16">
                  <c:v>92.573745656820805</c:v>
                </c:pt>
                <c:pt idx="17">
                  <c:v>92.65509942852384</c:v>
                </c:pt>
                <c:pt idx="18">
                  <c:v>89.978993546171665</c:v>
                </c:pt>
                <c:pt idx="19">
                  <c:v>83.046072616343395</c:v>
                </c:pt>
                <c:pt idx="20">
                  <c:v>85.095989972323267</c:v>
                </c:pt>
                <c:pt idx="21">
                  <c:v>82.836943310695943</c:v>
                </c:pt>
                <c:pt idx="22">
                  <c:v>81.074543001224171</c:v>
                </c:pt>
                <c:pt idx="23">
                  <c:v>79.257428667294263</c:v>
                </c:pt>
                <c:pt idx="24">
                  <c:v>76.829500285506981</c:v>
                </c:pt>
                <c:pt idx="25">
                  <c:v>78.238551756373752</c:v>
                </c:pt>
                <c:pt idx="26">
                  <c:v>75.748399267840625</c:v>
                </c:pt>
                <c:pt idx="27">
                  <c:v>73.258246779307498</c:v>
                </c:pt>
                <c:pt idx="28">
                  <c:v>70.768094290774371</c:v>
                </c:pt>
                <c:pt idx="29">
                  <c:v>68.277941802241244</c:v>
                </c:pt>
                <c:pt idx="30">
                  <c:v>65.787789313708089</c:v>
                </c:pt>
                <c:pt idx="31">
                  <c:v>64.49284279541321</c:v>
                </c:pt>
                <c:pt idx="32">
                  <c:v>63.197896277118332</c:v>
                </c:pt>
                <c:pt idx="33">
                  <c:v>61.902949758823453</c:v>
                </c:pt>
                <c:pt idx="34">
                  <c:v>60.608003240528575</c:v>
                </c:pt>
                <c:pt idx="35">
                  <c:v>59.313056722233689</c:v>
                </c:pt>
                <c:pt idx="36">
                  <c:v>56.37880619353669</c:v>
                </c:pt>
                <c:pt idx="37">
                  <c:v>53.44455566483969</c:v>
                </c:pt>
                <c:pt idx="38">
                  <c:v>50.510305136142691</c:v>
                </c:pt>
                <c:pt idx="39">
                  <c:v>47.576054607445691</c:v>
                </c:pt>
                <c:pt idx="40">
                  <c:v>44.641804078748685</c:v>
                </c:pt>
                <c:pt idx="41">
                  <c:v>41.744454615155959</c:v>
                </c:pt>
                <c:pt idx="42">
                  <c:v>38.847105151563241</c:v>
                </c:pt>
                <c:pt idx="43">
                  <c:v>35.949755687970523</c:v>
                </c:pt>
                <c:pt idx="44">
                  <c:v>33.052406224377805</c:v>
                </c:pt>
                <c:pt idx="45">
                  <c:v>30.155056760785076</c:v>
                </c:pt>
                <c:pt idx="46">
                  <c:v>26.761990132695562</c:v>
                </c:pt>
                <c:pt idx="47">
                  <c:v>23.368923504606048</c:v>
                </c:pt>
                <c:pt idx="48">
                  <c:v>19.975856876516534</c:v>
                </c:pt>
                <c:pt idx="49">
                  <c:v>16.58279024842702</c:v>
                </c:pt>
                <c:pt idx="50">
                  <c:v>13.189723620337501</c:v>
                </c:pt>
                <c:pt idx="51">
                  <c:v>11.444780472832445</c:v>
                </c:pt>
                <c:pt idx="52">
                  <c:v>9.6998373253273886</c:v>
                </c:pt>
                <c:pt idx="53">
                  <c:v>7.9548941778223323</c:v>
                </c:pt>
                <c:pt idx="54">
                  <c:v>6.209951030317276</c:v>
                </c:pt>
                <c:pt idx="55">
                  <c:v>4.4650078828122188</c:v>
                </c:pt>
                <c:pt idx="56">
                  <c:v>3.3426257833718247</c:v>
                </c:pt>
                <c:pt idx="57">
                  <c:v>2.2202436839314306</c:v>
                </c:pt>
                <c:pt idx="58">
                  <c:v>1.0978615844910364</c:v>
                </c:pt>
                <c:pt idx="59">
                  <c:v>1</c:v>
                </c:pt>
                <c:pt idx="6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B9-4E44-A970-1E9B8D3E6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GDP</c:v>
                </c:pt>
              </c:strCache>
            </c:strRef>
          </c:tx>
          <c:spPr>
            <a:ln w="34925" cap="rnd">
              <a:solidFill>
                <a:schemeClr val="accent6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100</c:v>
                </c:pt>
                <c:pt idx="1">
                  <c:v>101.41911675320132</c:v>
                </c:pt>
                <c:pt idx="2">
                  <c:v>102.32422687108658</c:v>
                </c:pt>
                <c:pt idx="3">
                  <c:v>101.71552575887404</c:v>
                </c:pt>
                <c:pt idx="4">
                  <c:v>104.3892092186672</c:v>
                </c:pt>
                <c:pt idx="5">
                  <c:v>107.1197566129034</c:v>
                </c:pt>
                <c:pt idx="6">
                  <c:v>109.13738942855221</c:v>
                </c:pt>
                <c:pt idx="7">
                  <c:v>112.03361927042323</c:v>
                </c:pt>
                <c:pt idx="8">
                  <c:v>115.40253175232425</c:v>
                </c:pt>
                <c:pt idx="9">
                  <c:v>118.81027305615753</c:v>
                </c:pt>
                <c:pt idx="10">
                  <c:v>123.44602758224829</c:v>
                </c:pt>
                <c:pt idx="11">
                  <c:v>126.13482456371264</c:v>
                </c:pt>
                <c:pt idx="12">
                  <c:v>127.5360827152352</c:v>
                </c:pt>
                <c:pt idx="13">
                  <c:v>128.68312460457184</c:v>
                </c:pt>
                <c:pt idx="14">
                  <c:v>132.02150293574914</c:v>
                </c:pt>
                <c:pt idx="15">
                  <c:v>134.56032541743662</c:v>
                </c:pt>
                <c:pt idx="16">
                  <c:v>139.2572971180135</c:v>
                </c:pt>
                <c:pt idx="17">
                  <c:v>143.65190868249204</c:v>
                </c:pt>
                <c:pt idx="18">
                  <c:v>144.57766388206093</c:v>
                </c:pt>
                <c:pt idx="19">
                  <c:v>138.28254338462079</c:v>
                </c:pt>
                <c:pt idx="20">
                  <c:v>141.3822220469863</c:v>
                </c:pt>
                <c:pt idx="21">
                  <c:v>144.04320296382571</c:v>
                </c:pt>
                <c:pt idx="22">
                  <c:v>143.0146128644449</c:v>
                </c:pt>
                <c:pt idx="23">
                  <c:v>142.95178117822104</c:v>
                </c:pt>
                <c:pt idx="24">
                  <c:v>145.23419611863562</c:v>
                </c:pt>
                <c:pt idx="25">
                  <c:v>148.67789198989723</c:v>
                </c:pt>
                <c:pt idx="26">
                  <c:v>151.74773633475516</c:v>
                </c:pt>
                <c:pt idx="27">
                  <c:v>155.87970257863623</c:v>
                </c:pt>
                <c:pt idx="28">
                  <c:v>159.20008880811139</c:v>
                </c:pt>
                <c:pt idx="29">
                  <c:v>161.40480751331449</c:v>
                </c:pt>
                <c:pt idx="30">
                  <c:v>149.39738657505703</c:v>
                </c:pt>
                <c:pt idx="31">
                  <c:v>158.50872636033151</c:v>
                </c:pt>
                <c:pt idx="32">
                  <c:v>161.92179252196127</c:v>
                </c:pt>
                <c:pt idx="33">
                  <c:v>165.2570813144811</c:v>
                </c:pt>
                <c:pt idx="34">
                  <c:v>168.69299083199076</c:v>
                </c:pt>
                <c:pt idx="35">
                  <c:v>170.65108648027726</c:v>
                </c:pt>
                <c:pt idx="36">
                  <c:v>172.61622392409154</c:v>
                </c:pt>
                <c:pt idx="37">
                  <c:v>174.55456504662732</c:v>
                </c:pt>
                <c:pt idx="38">
                  <c:v>176.45449602844124</c:v>
                </c:pt>
                <c:pt idx="39">
                  <c:v>178.38128176199018</c:v>
                </c:pt>
                <c:pt idx="40">
                  <c:v>180.35274380852834</c:v>
                </c:pt>
                <c:pt idx="41">
                  <c:v>182.36779779718714</c:v>
                </c:pt>
                <c:pt idx="42">
                  <c:v>184.42599755993609</c:v>
                </c:pt>
                <c:pt idx="43">
                  <c:v>186.5263165539163</c:v>
                </c:pt>
                <c:pt idx="44">
                  <c:v>188.67050137533067</c:v>
                </c:pt>
                <c:pt idx="45">
                  <c:v>190.86070415428583</c:v>
                </c:pt>
                <c:pt idx="46">
                  <c:v>193.12339161205611</c:v>
                </c:pt>
                <c:pt idx="47">
                  <c:v>195.4638365719359</c:v>
                </c:pt>
                <c:pt idx="48">
                  <c:v>197.87894245261734</c:v>
                </c:pt>
                <c:pt idx="49">
                  <c:v>200.37391800080755</c:v>
                </c:pt>
                <c:pt idx="50">
                  <c:v>202.9701548012325</c:v>
                </c:pt>
                <c:pt idx="51">
                  <c:v>205.67295606718011</c:v>
                </c:pt>
                <c:pt idx="52">
                  <c:v>208.47623658266861</c:v>
                </c:pt>
                <c:pt idx="53">
                  <c:v>211.36713004312102</c:v>
                </c:pt>
                <c:pt idx="54">
                  <c:v>214.32929141941182</c:v>
                </c:pt>
                <c:pt idx="55">
                  <c:v>217.37288237474007</c:v>
                </c:pt>
                <c:pt idx="56">
                  <c:v>220.46503924551681</c:v>
                </c:pt>
                <c:pt idx="57">
                  <c:v>223.60209224594365</c:v>
                </c:pt>
                <c:pt idx="58">
                  <c:v>226.77904068492762</c:v>
                </c:pt>
                <c:pt idx="59">
                  <c:v>229.99952658413298</c:v>
                </c:pt>
                <c:pt idx="60">
                  <c:v>233.27233016961125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B9-4E44-A970-1E9B8D3E6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5210784"/>
        <c:axId val="905212416"/>
      </c:lineChart>
      <c:catAx>
        <c:axId val="90521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212416"/>
        <c:crosses val="autoZero"/>
        <c:auto val="1"/>
        <c:lblAlgn val="ctr"/>
        <c:lblOffset val="100"/>
        <c:noMultiLvlLbl val="0"/>
      </c:catAx>
      <c:valAx>
        <c:axId val="90521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21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accent6">
              <a:lumMod val="50000"/>
            </a:schemeClr>
          </a:solidFill>
        </a:defRPr>
      </a:pPr>
      <a:endParaRPr lang="en-US"/>
    </a:p>
  </c:txPr>
  <c:externalData r:id="rId3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F9054-6C73-4512-992A-545AFFEC675B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F24070B-7C09-4B43-812C-BAFE4B846ABB}">
      <dgm:prSet phldrT="[Text]" custT="1"/>
      <dgm:spPr>
        <a:solidFill>
          <a:srgbClr val="FFC000">
            <a:tint val="40000"/>
            <a:alpha val="90000"/>
            <a:hueOff val="7877944"/>
            <a:satOff val="-41915"/>
            <a:lumOff val="-2388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7877944"/>
              <a:satOff val="-41915"/>
              <a:lumOff val="-2388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6670" tIns="13335" rIns="0" bIns="13335" numCol="1" spcCol="1270" anchor="ctr" anchorCtr="0"/>
        <a:lstStyle/>
        <a:p>
          <a:pPr>
            <a:buNone/>
          </a:pPr>
          <a:r>
            <a:rPr lang="en-US" sz="2800" b="1" kern="1200" dirty="0">
              <a:solidFill>
                <a:srgbClr val="000000"/>
              </a:solidFill>
              <a:latin typeface="EC Square Sans Cond Pro" panose="020B0506040000020004" pitchFamily="34" charset="0"/>
              <a:ea typeface="+mn-ea"/>
              <a:cs typeface="+mn-cs"/>
            </a:rPr>
            <a:t>32</a:t>
          </a: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%</a:t>
          </a:r>
        </a:p>
      </dgm:t>
    </dgm:pt>
    <dgm:pt modelId="{891B4367-B579-42A2-907F-09502CBDA332}" type="parTrans" cxnId="{3F8AE835-52DB-46A5-B8AE-B4C66B78ECE5}">
      <dgm:prSet/>
      <dgm:spPr/>
      <dgm:t>
        <a:bodyPr/>
        <a:lstStyle/>
        <a:p>
          <a:endParaRPr lang="en-US" b="0"/>
        </a:p>
      </dgm:t>
    </dgm:pt>
    <dgm:pt modelId="{7A52DED2-B62B-488E-97A7-F505FC3CC653}" type="sibTrans" cxnId="{3F8AE835-52DB-46A5-B8AE-B4C66B78ECE5}">
      <dgm:prSet/>
      <dgm:spPr/>
      <dgm:t>
        <a:bodyPr/>
        <a:lstStyle/>
        <a:p>
          <a:endParaRPr lang="en-US" b="0"/>
        </a:p>
      </dgm:t>
    </dgm:pt>
    <dgm:pt modelId="{EAE43761-D0AE-49B0-ABA2-6CECBAA5AE32}">
      <dgm:prSet phldrT="[Text]" custT="1"/>
      <dgm:spPr>
        <a:xfrm>
          <a:off x="4055458" y="3241590"/>
          <a:ext cx="1917932" cy="767173"/>
        </a:xfrm>
        <a:prstGeom prst="chevron">
          <a:avLst/>
        </a:prstGeom>
        <a:solidFill>
          <a:srgbClr val="FFC000">
            <a:tint val="40000"/>
            <a:alpha val="90000"/>
            <a:hueOff val="7877944"/>
            <a:satOff val="-41915"/>
            <a:lumOff val="-2388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7877944"/>
              <a:satOff val="-41915"/>
              <a:lumOff val="-238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400"/>
            </a:spcAft>
            <a:buNone/>
          </a:pPr>
          <a:r>
            <a:rPr lang="en-US" sz="2800" b="1" dirty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rPr>
            <a:t>40%</a:t>
          </a:r>
        </a:p>
      </dgm:t>
    </dgm:pt>
    <dgm:pt modelId="{5B247AB1-0774-41DE-A352-C6A084F0627A}" type="parTrans" cxnId="{A6F11F0A-3B20-450F-A318-FFAE72CF1CC7}">
      <dgm:prSet/>
      <dgm:spPr/>
      <dgm:t>
        <a:bodyPr/>
        <a:lstStyle/>
        <a:p>
          <a:endParaRPr lang="en-US" b="0"/>
        </a:p>
      </dgm:t>
    </dgm:pt>
    <dgm:pt modelId="{52115117-2FC9-480D-B5FB-B71010800258}" type="sibTrans" cxnId="{A6F11F0A-3B20-450F-A318-FFAE72CF1CC7}">
      <dgm:prSet/>
      <dgm:spPr/>
      <dgm:t>
        <a:bodyPr/>
        <a:lstStyle/>
        <a:p>
          <a:endParaRPr lang="en-US" b="0"/>
        </a:p>
      </dgm:t>
    </dgm:pt>
    <dgm:pt modelId="{5B2851BC-E06D-4A99-826B-FEE1170B3006}">
      <dgm:prSet phldrT="[Text]" custT="1"/>
      <dgm:spPr>
        <a:xfrm>
          <a:off x="5704880" y="3241590"/>
          <a:ext cx="1917932" cy="767173"/>
        </a:xfrm>
        <a:prstGeom prst="chevron">
          <a:avLst/>
        </a:prstGeom>
        <a:solidFill>
          <a:srgbClr val="FFC000">
            <a:tint val="40000"/>
            <a:alpha val="90000"/>
            <a:hueOff val="8483939"/>
            <a:satOff val="-45140"/>
            <a:lumOff val="-2572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8483939"/>
              <a:satOff val="-45140"/>
              <a:lumOff val="-257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42.5%</a:t>
          </a:r>
        </a:p>
      </dgm:t>
    </dgm:pt>
    <dgm:pt modelId="{CFA2646A-A78D-4748-BF9A-76CD9DF0F057}" type="parTrans" cxnId="{994A3B79-E088-46AD-858C-A8C0022D3B24}">
      <dgm:prSet/>
      <dgm:spPr/>
      <dgm:t>
        <a:bodyPr/>
        <a:lstStyle/>
        <a:p>
          <a:endParaRPr lang="en-US"/>
        </a:p>
      </dgm:t>
    </dgm:pt>
    <dgm:pt modelId="{0DC6D1F8-37DF-45B5-AF9A-AE8792E5C65C}" type="sibTrans" cxnId="{994A3B79-E088-46AD-858C-A8C0022D3B24}">
      <dgm:prSet/>
      <dgm:spPr/>
      <dgm:t>
        <a:bodyPr/>
        <a:lstStyle/>
        <a:p>
          <a:endParaRPr lang="en-US"/>
        </a:p>
      </dgm:t>
    </dgm:pt>
    <dgm:pt modelId="{FB9EA16F-54C1-43DD-9C12-0E5C5F9E2014}">
      <dgm:prSet phldrT="[Text]" custT="1"/>
      <dgm:spPr>
        <a:xfrm>
          <a:off x="395673" y="3163024"/>
          <a:ext cx="2310762" cy="924304"/>
        </a:xfrm>
        <a:prstGeom prst="chevron">
          <a:avLst/>
        </a:prstGeom>
        <a:solidFill>
          <a:srgbClr val="FFC000">
            <a:hueOff val="7796769"/>
            <a:satOff val="-35976"/>
            <a:lumOff val="13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rPr>
            <a:t>Renewable Energy Directive (RED)</a:t>
          </a:r>
          <a:endParaRPr lang="en-US" sz="2800" b="1" dirty="0">
            <a:solidFill>
              <a:schemeClr val="tx1"/>
            </a:solidFill>
            <a:latin typeface="EC Square Sans Cond Pro" panose="020B0506040000020004" pitchFamily="34" charset="0"/>
            <a:ea typeface="+mn-ea"/>
            <a:cs typeface="+mn-cs"/>
          </a:endParaRPr>
        </a:p>
      </dgm:t>
    </dgm:pt>
    <dgm:pt modelId="{C9761399-1866-4678-B9F8-E2B3B031B822}" type="sibTrans" cxnId="{29E7C9C0-10EC-4EC5-AA44-378373B96DFF}">
      <dgm:prSet/>
      <dgm:spPr/>
      <dgm:t>
        <a:bodyPr/>
        <a:lstStyle/>
        <a:p>
          <a:endParaRPr lang="en-US" b="0"/>
        </a:p>
      </dgm:t>
    </dgm:pt>
    <dgm:pt modelId="{3AD51B70-848A-43D8-BB19-DF9D3DD021E3}" type="parTrans" cxnId="{29E7C9C0-10EC-4EC5-AA44-378373B96DFF}">
      <dgm:prSet/>
      <dgm:spPr/>
      <dgm:t>
        <a:bodyPr/>
        <a:lstStyle/>
        <a:p>
          <a:endParaRPr lang="en-US" b="0"/>
        </a:p>
      </dgm:t>
    </dgm:pt>
    <dgm:pt modelId="{212C1D74-BA0E-4893-B2F4-A7F450473273}">
      <dgm:prSet phldrT="[Text]" custT="1"/>
      <dgm:spPr>
        <a:xfrm>
          <a:off x="395673" y="4216731"/>
          <a:ext cx="2310762" cy="92430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800" b="1" dirty="0">
              <a:solidFill>
                <a:schemeClr val="tx1"/>
              </a:solidFill>
              <a:effectLst/>
              <a:latin typeface="EC Square Sans Cond Pro" panose="020B0506040000020004" pitchFamily="34" charset="0"/>
              <a:ea typeface="+mn-ea"/>
              <a:cs typeface="+mn-cs"/>
            </a:rPr>
            <a:t>Energy Efficiency Directive (EED)</a:t>
          </a:r>
          <a:endParaRPr lang="en-US" sz="2800" b="1" dirty="0">
            <a:solidFill>
              <a:schemeClr val="tx1"/>
            </a:solidFill>
            <a:latin typeface="EC Square Sans Cond Pro" panose="020B0506040000020004" pitchFamily="34" charset="0"/>
            <a:ea typeface="+mn-ea"/>
            <a:cs typeface="+mn-cs"/>
          </a:endParaRPr>
        </a:p>
      </dgm:t>
    </dgm:pt>
    <dgm:pt modelId="{195153EA-A16F-470B-8702-9B0E945ADB8B}" type="parTrans" cxnId="{844C2849-A1B5-4B9A-8504-ACACC04534FA}">
      <dgm:prSet/>
      <dgm:spPr/>
      <dgm:t>
        <a:bodyPr/>
        <a:lstStyle/>
        <a:p>
          <a:endParaRPr lang="en-US"/>
        </a:p>
      </dgm:t>
    </dgm:pt>
    <dgm:pt modelId="{EDF2D081-A7EA-4D3D-BDDD-E38010DE212F}" type="sibTrans" cxnId="{844C2849-A1B5-4B9A-8504-ACACC04534FA}">
      <dgm:prSet/>
      <dgm:spPr/>
      <dgm:t>
        <a:bodyPr/>
        <a:lstStyle/>
        <a:p>
          <a:endParaRPr lang="en-US"/>
        </a:p>
      </dgm:t>
    </dgm:pt>
    <dgm:pt modelId="{0691560B-923D-442D-9766-743ECCE82C4F}">
      <dgm:prSet phldrT="[Text]" custT="1"/>
      <dgm:spPr>
        <a:xfrm>
          <a:off x="2406036" y="4295297"/>
          <a:ext cx="1917932" cy="767173"/>
        </a:xfrm>
        <a:prstGeom prst="chevron">
          <a:avLst/>
        </a:prstGeom>
        <a:solidFill>
          <a:srgbClr val="FFC000">
            <a:tint val="40000"/>
            <a:alpha val="90000"/>
            <a:hueOff val="9695931"/>
            <a:satOff val="-51588"/>
            <a:lumOff val="-2939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9695931"/>
              <a:satOff val="-51588"/>
              <a:lumOff val="-293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32.5%*</a:t>
          </a:r>
        </a:p>
      </dgm:t>
    </dgm:pt>
    <dgm:pt modelId="{A37B855E-BACE-4285-A1BF-AC22F98B0A5F}" type="parTrans" cxnId="{0E85577F-ED4B-46D0-83C2-94AC0CBCB0DB}">
      <dgm:prSet/>
      <dgm:spPr/>
      <dgm:t>
        <a:bodyPr/>
        <a:lstStyle/>
        <a:p>
          <a:endParaRPr lang="en-US"/>
        </a:p>
      </dgm:t>
    </dgm:pt>
    <dgm:pt modelId="{26A6745D-BCB1-4BEE-AF30-590F342F8F15}" type="sibTrans" cxnId="{0E85577F-ED4B-46D0-83C2-94AC0CBCB0DB}">
      <dgm:prSet/>
      <dgm:spPr/>
      <dgm:t>
        <a:bodyPr/>
        <a:lstStyle/>
        <a:p>
          <a:endParaRPr lang="en-US"/>
        </a:p>
      </dgm:t>
    </dgm:pt>
    <dgm:pt modelId="{9CA8A8A7-A2C6-41FC-88F5-F7F21DA449C6}">
      <dgm:prSet phldrT="[Text]" custT="1"/>
      <dgm:spPr>
        <a:xfrm>
          <a:off x="4055458" y="4295297"/>
          <a:ext cx="1917932" cy="767173"/>
        </a:xfrm>
        <a:prstGeom prst="chevron">
          <a:avLst/>
        </a:prstGeom>
        <a:solidFill>
          <a:srgbClr val="FFC000">
            <a:tint val="40000"/>
            <a:alpha val="90000"/>
            <a:hueOff val="10301927"/>
            <a:satOff val="-54812"/>
            <a:lumOff val="-3123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301927"/>
              <a:satOff val="-54812"/>
              <a:lumOff val="-312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400"/>
            </a:spcAft>
            <a:buNone/>
          </a:pPr>
          <a:r>
            <a:rPr lang="en-US" sz="2800" b="1" dirty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rPr>
            <a:t> 36%*</a:t>
          </a:r>
        </a:p>
        <a:p>
          <a:pPr>
            <a:spcAft>
              <a:spcPts val="400"/>
            </a:spcAft>
            <a:buNone/>
          </a:pPr>
          <a:r>
            <a:rPr lang="en-US" sz="2800" b="1" dirty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rPr>
            <a:t>9%**</a:t>
          </a:r>
        </a:p>
      </dgm:t>
    </dgm:pt>
    <dgm:pt modelId="{F166B1E9-9FBA-43C8-B3A3-FD2BE750DAF9}" type="parTrans" cxnId="{4B186B96-9E93-4DC5-9460-91270519EC6F}">
      <dgm:prSet/>
      <dgm:spPr/>
      <dgm:t>
        <a:bodyPr/>
        <a:lstStyle/>
        <a:p>
          <a:endParaRPr lang="en-US"/>
        </a:p>
      </dgm:t>
    </dgm:pt>
    <dgm:pt modelId="{00CFF2BA-06C8-4D6B-A735-C93F0D66660C}" type="sibTrans" cxnId="{4B186B96-9E93-4DC5-9460-91270519EC6F}">
      <dgm:prSet/>
      <dgm:spPr/>
      <dgm:t>
        <a:bodyPr/>
        <a:lstStyle/>
        <a:p>
          <a:endParaRPr lang="en-US"/>
        </a:p>
      </dgm:t>
    </dgm:pt>
    <dgm:pt modelId="{8A536391-5A81-45DE-9D9F-6038E98D7570}">
      <dgm:prSet phldrT="[Text]" custT="1"/>
      <dgm:spPr>
        <a:xfrm>
          <a:off x="5704880" y="4295297"/>
          <a:ext cx="1917932" cy="767173"/>
        </a:xfrm>
        <a:prstGeom prst="chevron">
          <a:avLst/>
        </a:prstGeom>
        <a:solidFill>
          <a:srgbClr val="FFC000">
            <a:tint val="40000"/>
            <a:alpha val="90000"/>
            <a:hueOff val="10907922"/>
            <a:satOff val="-58037"/>
            <a:lumOff val="-3306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907922"/>
              <a:satOff val="-58037"/>
              <a:lumOff val="-330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11.7%**</a:t>
          </a:r>
        </a:p>
      </dgm:t>
    </dgm:pt>
    <dgm:pt modelId="{A1B5EBFE-35BE-469A-BD88-515A994B55E6}" type="parTrans" cxnId="{73A7E6D4-3410-4ADD-BD1E-E7C4D9CAEC94}">
      <dgm:prSet/>
      <dgm:spPr/>
      <dgm:t>
        <a:bodyPr/>
        <a:lstStyle/>
        <a:p>
          <a:endParaRPr lang="en-US"/>
        </a:p>
      </dgm:t>
    </dgm:pt>
    <dgm:pt modelId="{CDBD04AA-45B1-43BB-828D-9BC4D51F1258}" type="sibTrans" cxnId="{73A7E6D4-3410-4ADD-BD1E-E7C4D9CAEC94}">
      <dgm:prSet/>
      <dgm:spPr/>
      <dgm:t>
        <a:bodyPr/>
        <a:lstStyle/>
        <a:p>
          <a:endParaRPr lang="en-US"/>
        </a:p>
      </dgm:t>
    </dgm:pt>
    <dgm:pt modelId="{DBBD3F6D-C8CA-419E-B77D-566BA75D5B64}">
      <dgm:prSet phldrT="[Text]" custT="1"/>
      <dgm:spPr>
        <a:xfrm>
          <a:off x="4055458" y="3241590"/>
          <a:ext cx="1917932" cy="767173"/>
        </a:xfrm>
        <a:solidFill>
          <a:srgbClr val="FFC000">
            <a:tint val="40000"/>
            <a:alpha val="90000"/>
            <a:hueOff val="7877944"/>
            <a:satOff val="-41915"/>
            <a:lumOff val="-2388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7877944"/>
              <a:satOff val="-41915"/>
              <a:lumOff val="-238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E" sz="2800" b="1" dirty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rPr>
            <a:t>45%</a:t>
          </a:r>
          <a:endParaRPr lang="en-US" sz="2800" b="1" dirty="0">
            <a:solidFill>
              <a:schemeClr val="tx1"/>
            </a:solidFill>
            <a:latin typeface="EC Square Sans Cond Pro" panose="020B0506040000020004" pitchFamily="34" charset="0"/>
            <a:ea typeface="+mn-ea"/>
            <a:cs typeface="+mn-cs"/>
          </a:endParaRPr>
        </a:p>
      </dgm:t>
    </dgm:pt>
    <dgm:pt modelId="{770DF905-534F-4B20-B8EF-49C8B5C621B7}" type="parTrans" cxnId="{32471530-7DCA-46F4-AACE-276478F97EF5}">
      <dgm:prSet/>
      <dgm:spPr/>
      <dgm:t>
        <a:bodyPr/>
        <a:lstStyle/>
        <a:p>
          <a:endParaRPr lang="en-US"/>
        </a:p>
      </dgm:t>
    </dgm:pt>
    <dgm:pt modelId="{9A6606B8-F65E-4AEB-A07C-6599E3FDD4C6}" type="sibTrans" cxnId="{32471530-7DCA-46F4-AACE-276478F97EF5}">
      <dgm:prSet/>
      <dgm:spPr/>
      <dgm:t>
        <a:bodyPr/>
        <a:lstStyle/>
        <a:p>
          <a:endParaRPr lang="en-US"/>
        </a:p>
      </dgm:t>
    </dgm:pt>
    <dgm:pt modelId="{15B7DB46-9639-4FE9-9861-69C05F4B77E2}">
      <dgm:prSet phldrT="[Text]" custT="1"/>
      <dgm:spPr>
        <a:xfrm>
          <a:off x="4055458" y="4295297"/>
          <a:ext cx="1917932" cy="767173"/>
        </a:xfrm>
        <a:solidFill>
          <a:srgbClr val="FFC000">
            <a:tint val="40000"/>
            <a:alpha val="90000"/>
            <a:hueOff val="10301927"/>
            <a:satOff val="-54812"/>
            <a:lumOff val="-3123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301927"/>
              <a:satOff val="-54812"/>
              <a:lumOff val="-312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E" sz="2800" b="1" dirty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rPr>
            <a:t>13%</a:t>
          </a:r>
          <a:endParaRPr lang="en-US" sz="2800" b="1" dirty="0">
            <a:solidFill>
              <a:schemeClr val="tx1"/>
            </a:solidFill>
            <a:latin typeface="EC Square Sans Cond Pro" panose="020B0506040000020004" pitchFamily="34" charset="0"/>
            <a:ea typeface="+mn-ea"/>
            <a:cs typeface="+mn-cs"/>
          </a:endParaRPr>
        </a:p>
      </dgm:t>
    </dgm:pt>
    <dgm:pt modelId="{7A24D70C-26F6-48A5-89CD-DBE84079AFC3}" type="parTrans" cxnId="{3A1CAD1B-A23C-4477-A486-9A6790D65541}">
      <dgm:prSet/>
      <dgm:spPr/>
      <dgm:t>
        <a:bodyPr/>
        <a:lstStyle/>
        <a:p>
          <a:endParaRPr lang="en-US"/>
        </a:p>
      </dgm:t>
    </dgm:pt>
    <dgm:pt modelId="{067DB555-1169-414E-AD28-A875A7E27180}" type="sibTrans" cxnId="{3A1CAD1B-A23C-4477-A486-9A6790D65541}">
      <dgm:prSet/>
      <dgm:spPr/>
      <dgm:t>
        <a:bodyPr/>
        <a:lstStyle/>
        <a:p>
          <a:endParaRPr lang="en-US"/>
        </a:p>
      </dgm:t>
    </dgm:pt>
    <dgm:pt modelId="{5982DC78-6841-4F26-BF98-615D597AFBB1}" type="pres">
      <dgm:prSet presAssocID="{316F9054-6C73-4512-992A-545AFFEC675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F863407-447F-44EC-8A53-C81003C4ED53}" type="pres">
      <dgm:prSet presAssocID="{FB9EA16F-54C1-43DD-9C12-0E5C5F9E2014}" presName="horFlow" presStyleCnt="0"/>
      <dgm:spPr/>
    </dgm:pt>
    <dgm:pt modelId="{76321016-D56C-4260-AF79-3726A0C604FA}" type="pres">
      <dgm:prSet presAssocID="{FB9EA16F-54C1-43DD-9C12-0E5C5F9E2014}" presName="bigChev" presStyleLbl="node1" presStyleIdx="0" presStyleCnt="2" custScaleX="152558" custScaleY="136829"/>
      <dgm:spPr/>
    </dgm:pt>
    <dgm:pt modelId="{2929A32B-F1E0-4CB4-8E1B-EF51BB5138B9}" type="pres">
      <dgm:prSet presAssocID="{891B4367-B579-42A2-907F-09502CBDA332}" presName="parTrans" presStyleCnt="0"/>
      <dgm:spPr/>
    </dgm:pt>
    <dgm:pt modelId="{4FB921E9-6D45-4D5B-80B3-67E4FC5EAAA1}" type="pres">
      <dgm:prSet presAssocID="{EF24070B-7C09-4B43-812C-BAFE4B846ABB}" presName="node" presStyleLbl="alignAccFollowNode1" presStyleIdx="0" presStyleCnt="8">
        <dgm:presLayoutVars>
          <dgm:bulletEnabled val="1"/>
        </dgm:presLayoutVars>
      </dgm:prSet>
      <dgm:spPr>
        <a:xfrm>
          <a:off x="2913485" y="467069"/>
          <a:ext cx="1731861" cy="692744"/>
        </a:xfrm>
        <a:prstGeom prst="chevron">
          <a:avLst/>
        </a:prstGeom>
      </dgm:spPr>
    </dgm:pt>
    <dgm:pt modelId="{BEBD9294-F1C1-43A0-BDD3-8C2B6980BFD4}" type="pres">
      <dgm:prSet presAssocID="{7A52DED2-B62B-488E-97A7-F505FC3CC653}" presName="sibTrans" presStyleCnt="0"/>
      <dgm:spPr/>
    </dgm:pt>
    <dgm:pt modelId="{708035E7-F60B-42CC-8AE2-6D16C74180B2}" type="pres">
      <dgm:prSet presAssocID="{EAE43761-D0AE-49B0-ABA2-6CECBAA5AE32}" presName="node" presStyleLbl="alignAccFollowNode1" presStyleIdx="1" presStyleCnt="8">
        <dgm:presLayoutVars>
          <dgm:bulletEnabled val="1"/>
        </dgm:presLayoutVars>
      </dgm:prSet>
      <dgm:spPr/>
    </dgm:pt>
    <dgm:pt modelId="{DA3F78AB-F5C5-40E4-8B59-AFC4DB116DAC}" type="pres">
      <dgm:prSet presAssocID="{52115117-2FC9-480D-B5FB-B71010800258}" presName="sibTrans" presStyleCnt="0"/>
      <dgm:spPr/>
    </dgm:pt>
    <dgm:pt modelId="{559A49F2-FB25-411E-919E-FD3820021272}" type="pres">
      <dgm:prSet presAssocID="{DBBD3F6D-C8CA-419E-B77D-566BA75D5B64}" presName="node" presStyleLbl="alignAccFollowNode1" presStyleIdx="2" presStyleCnt="8">
        <dgm:presLayoutVars>
          <dgm:bulletEnabled val="1"/>
        </dgm:presLayoutVars>
      </dgm:prSet>
      <dgm:spPr>
        <a:prstGeom prst="chevron">
          <a:avLst/>
        </a:prstGeom>
      </dgm:spPr>
    </dgm:pt>
    <dgm:pt modelId="{1553BF26-AD68-4F10-B1B5-F849FCDC6F7C}" type="pres">
      <dgm:prSet presAssocID="{9A6606B8-F65E-4AEB-A07C-6599E3FDD4C6}" presName="sibTrans" presStyleCnt="0"/>
      <dgm:spPr/>
    </dgm:pt>
    <dgm:pt modelId="{20CEB39A-8213-43C8-9C21-E41026F04C35}" type="pres">
      <dgm:prSet presAssocID="{5B2851BC-E06D-4A99-826B-FEE1170B3006}" presName="node" presStyleLbl="alignAccFollowNode1" presStyleIdx="3" presStyleCnt="8" custScaleX="94798">
        <dgm:presLayoutVars>
          <dgm:bulletEnabled val="1"/>
        </dgm:presLayoutVars>
      </dgm:prSet>
      <dgm:spPr/>
    </dgm:pt>
    <dgm:pt modelId="{19FB7F73-B1C9-43F1-8095-2CF83B11C39D}" type="pres">
      <dgm:prSet presAssocID="{FB9EA16F-54C1-43DD-9C12-0E5C5F9E2014}" presName="vSp" presStyleCnt="0"/>
      <dgm:spPr/>
    </dgm:pt>
    <dgm:pt modelId="{1F8487E1-45EB-41AB-8575-0D76DA83B784}" type="pres">
      <dgm:prSet presAssocID="{212C1D74-BA0E-4893-B2F4-A7F450473273}" presName="horFlow" presStyleCnt="0"/>
      <dgm:spPr/>
    </dgm:pt>
    <dgm:pt modelId="{74E5CE66-6CF5-4962-A7FE-BA5027499819}" type="pres">
      <dgm:prSet presAssocID="{212C1D74-BA0E-4893-B2F4-A7F450473273}" presName="bigChev" presStyleLbl="node1" presStyleIdx="1" presStyleCnt="2" custScaleX="152406" custScaleY="132303"/>
      <dgm:spPr/>
    </dgm:pt>
    <dgm:pt modelId="{B76DE57A-EEDD-4552-9174-8F5E5A7740B0}" type="pres">
      <dgm:prSet presAssocID="{A37B855E-BACE-4285-A1BF-AC22F98B0A5F}" presName="parTrans" presStyleCnt="0"/>
      <dgm:spPr/>
    </dgm:pt>
    <dgm:pt modelId="{0982A9B2-2346-408E-BE84-7DE1C120D43C}" type="pres">
      <dgm:prSet presAssocID="{0691560B-923D-442D-9766-743ECCE82C4F}" presName="node" presStyleLbl="alignAccFollowNode1" presStyleIdx="4" presStyleCnt="8">
        <dgm:presLayoutVars>
          <dgm:bulletEnabled val="1"/>
        </dgm:presLayoutVars>
      </dgm:prSet>
      <dgm:spPr/>
    </dgm:pt>
    <dgm:pt modelId="{7A25914E-78E4-4F92-9937-98F8B9E630F4}" type="pres">
      <dgm:prSet presAssocID="{26A6745D-BCB1-4BEE-AF30-590F342F8F15}" presName="sibTrans" presStyleCnt="0"/>
      <dgm:spPr/>
    </dgm:pt>
    <dgm:pt modelId="{8A9571EF-6FB5-4AFD-8529-000F6EB69A02}" type="pres">
      <dgm:prSet presAssocID="{9CA8A8A7-A2C6-41FC-88F5-F7F21DA449C6}" presName="node" presStyleLbl="alignAccFollowNode1" presStyleIdx="5" presStyleCnt="8">
        <dgm:presLayoutVars>
          <dgm:bulletEnabled val="1"/>
        </dgm:presLayoutVars>
      </dgm:prSet>
      <dgm:spPr/>
    </dgm:pt>
    <dgm:pt modelId="{074F514A-0416-4036-BEF6-E3A6C691278E}" type="pres">
      <dgm:prSet presAssocID="{00CFF2BA-06C8-4D6B-A735-C93F0D66660C}" presName="sibTrans" presStyleCnt="0"/>
      <dgm:spPr/>
    </dgm:pt>
    <dgm:pt modelId="{1A92FB6C-3E25-46FE-8D34-42589E789B8C}" type="pres">
      <dgm:prSet presAssocID="{15B7DB46-9639-4FE9-9861-69C05F4B77E2}" presName="node" presStyleLbl="alignAccFollowNode1" presStyleIdx="6" presStyleCnt="8">
        <dgm:presLayoutVars>
          <dgm:bulletEnabled val="1"/>
        </dgm:presLayoutVars>
      </dgm:prSet>
      <dgm:spPr>
        <a:prstGeom prst="chevron">
          <a:avLst/>
        </a:prstGeom>
      </dgm:spPr>
    </dgm:pt>
    <dgm:pt modelId="{8F78F40C-3DCA-49BF-A08F-FB65B302FD4D}" type="pres">
      <dgm:prSet presAssocID="{067DB555-1169-414E-AD28-A875A7E27180}" presName="sibTrans" presStyleCnt="0"/>
      <dgm:spPr/>
    </dgm:pt>
    <dgm:pt modelId="{D99F3DE9-A7B3-451A-9710-40A2610ADAA2}" type="pres">
      <dgm:prSet presAssocID="{8A536391-5A81-45DE-9D9F-6038E98D7570}" presName="node" presStyleLbl="alignAccFollowNode1" presStyleIdx="7" presStyleCnt="8" custScaleX="98178">
        <dgm:presLayoutVars>
          <dgm:bulletEnabled val="1"/>
        </dgm:presLayoutVars>
      </dgm:prSet>
      <dgm:spPr/>
    </dgm:pt>
  </dgm:ptLst>
  <dgm:cxnLst>
    <dgm:cxn modelId="{A6F11F0A-3B20-450F-A318-FFAE72CF1CC7}" srcId="{FB9EA16F-54C1-43DD-9C12-0E5C5F9E2014}" destId="{EAE43761-D0AE-49B0-ABA2-6CECBAA5AE32}" srcOrd="1" destOrd="0" parTransId="{5B247AB1-0774-41DE-A352-C6A084F0627A}" sibTransId="{52115117-2FC9-480D-B5FB-B71010800258}"/>
    <dgm:cxn modelId="{F189BC14-379E-4ED1-8AB8-51194282AD91}" type="presOf" srcId="{316F9054-6C73-4512-992A-545AFFEC675B}" destId="{5982DC78-6841-4F26-BF98-615D597AFBB1}" srcOrd="0" destOrd="0" presId="urn:microsoft.com/office/officeart/2005/8/layout/lProcess3"/>
    <dgm:cxn modelId="{3A1CAD1B-A23C-4477-A486-9A6790D65541}" srcId="{212C1D74-BA0E-4893-B2F4-A7F450473273}" destId="{15B7DB46-9639-4FE9-9861-69C05F4B77E2}" srcOrd="2" destOrd="0" parTransId="{7A24D70C-26F6-48A5-89CD-DBE84079AFC3}" sibTransId="{067DB555-1169-414E-AD28-A875A7E27180}"/>
    <dgm:cxn modelId="{B6F3CD25-7356-40E8-BBA7-8280B21EBA70}" type="presOf" srcId="{212C1D74-BA0E-4893-B2F4-A7F450473273}" destId="{74E5CE66-6CF5-4962-A7FE-BA5027499819}" srcOrd="0" destOrd="0" presId="urn:microsoft.com/office/officeart/2005/8/layout/lProcess3"/>
    <dgm:cxn modelId="{32471530-7DCA-46F4-AACE-276478F97EF5}" srcId="{FB9EA16F-54C1-43DD-9C12-0E5C5F9E2014}" destId="{DBBD3F6D-C8CA-419E-B77D-566BA75D5B64}" srcOrd="2" destOrd="0" parTransId="{770DF905-534F-4B20-B8EF-49C8B5C621B7}" sibTransId="{9A6606B8-F65E-4AEB-A07C-6599E3FDD4C6}"/>
    <dgm:cxn modelId="{3F8AE835-52DB-46A5-B8AE-B4C66B78ECE5}" srcId="{FB9EA16F-54C1-43DD-9C12-0E5C5F9E2014}" destId="{EF24070B-7C09-4B43-812C-BAFE4B846ABB}" srcOrd="0" destOrd="0" parTransId="{891B4367-B579-42A2-907F-09502CBDA332}" sibTransId="{7A52DED2-B62B-488E-97A7-F505FC3CC653}"/>
    <dgm:cxn modelId="{F8A30338-9904-444C-AFCB-73175EADD0BC}" type="presOf" srcId="{15B7DB46-9639-4FE9-9861-69C05F4B77E2}" destId="{1A92FB6C-3E25-46FE-8D34-42589E789B8C}" srcOrd="0" destOrd="0" presId="urn:microsoft.com/office/officeart/2005/8/layout/lProcess3"/>
    <dgm:cxn modelId="{844C2849-A1B5-4B9A-8504-ACACC04534FA}" srcId="{316F9054-6C73-4512-992A-545AFFEC675B}" destId="{212C1D74-BA0E-4893-B2F4-A7F450473273}" srcOrd="1" destOrd="0" parTransId="{195153EA-A16F-470B-8702-9B0E945ADB8B}" sibTransId="{EDF2D081-A7EA-4D3D-BDDD-E38010DE212F}"/>
    <dgm:cxn modelId="{994A3B79-E088-46AD-858C-A8C0022D3B24}" srcId="{FB9EA16F-54C1-43DD-9C12-0E5C5F9E2014}" destId="{5B2851BC-E06D-4A99-826B-FEE1170B3006}" srcOrd="3" destOrd="0" parTransId="{CFA2646A-A78D-4748-BF9A-76CD9DF0F057}" sibTransId="{0DC6D1F8-37DF-45B5-AF9A-AE8792E5C65C}"/>
    <dgm:cxn modelId="{31699B7C-7F5C-4B33-A3DF-D869703AB2E4}" type="presOf" srcId="{8A536391-5A81-45DE-9D9F-6038E98D7570}" destId="{D99F3DE9-A7B3-451A-9710-40A2610ADAA2}" srcOrd="0" destOrd="0" presId="urn:microsoft.com/office/officeart/2005/8/layout/lProcess3"/>
    <dgm:cxn modelId="{8DD1097F-2E95-4FCC-9982-48A336E0EA01}" type="presOf" srcId="{0691560B-923D-442D-9766-743ECCE82C4F}" destId="{0982A9B2-2346-408E-BE84-7DE1C120D43C}" srcOrd="0" destOrd="0" presId="urn:microsoft.com/office/officeart/2005/8/layout/lProcess3"/>
    <dgm:cxn modelId="{0E85577F-ED4B-46D0-83C2-94AC0CBCB0DB}" srcId="{212C1D74-BA0E-4893-B2F4-A7F450473273}" destId="{0691560B-923D-442D-9766-743ECCE82C4F}" srcOrd="0" destOrd="0" parTransId="{A37B855E-BACE-4285-A1BF-AC22F98B0A5F}" sibTransId="{26A6745D-BCB1-4BEE-AF30-590F342F8F15}"/>
    <dgm:cxn modelId="{4B186B96-9E93-4DC5-9460-91270519EC6F}" srcId="{212C1D74-BA0E-4893-B2F4-A7F450473273}" destId="{9CA8A8A7-A2C6-41FC-88F5-F7F21DA449C6}" srcOrd="1" destOrd="0" parTransId="{F166B1E9-9FBA-43C8-B3A3-FD2BE750DAF9}" sibTransId="{00CFF2BA-06C8-4D6B-A735-C93F0D66660C}"/>
    <dgm:cxn modelId="{6B4B099E-3F92-4CD3-9E54-2F6C0C6D38BC}" type="presOf" srcId="{9CA8A8A7-A2C6-41FC-88F5-F7F21DA449C6}" destId="{8A9571EF-6FB5-4AFD-8529-000F6EB69A02}" srcOrd="0" destOrd="0" presId="urn:microsoft.com/office/officeart/2005/8/layout/lProcess3"/>
    <dgm:cxn modelId="{1440F4AB-2DDB-4B32-A77A-C72F453BE29F}" type="presOf" srcId="{FB9EA16F-54C1-43DD-9C12-0E5C5F9E2014}" destId="{76321016-D56C-4260-AF79-3726A0C604FA}" srcOrd="0" destOrd="0" presId="urn:microsoft.com/office/officeart/2005/8/layout/lProcess3"/>
    <dgm:cxn modelId="{DBD5CCB6-6C1A-4CFD-9540-7B26E5EC7BD4}" type="presOf" srcId="{EF24070B-7C09-4B43-812C-BAFE4B846ABB}" destId="{4FB921E9-6D45-4D5B-80B3-67E4FC5EAAA1}" srcOrd="0" destOrd="0" presId="urn:microsoft.com/office/officeart/2005/8/layout/lProcess3"/>
    <dgm:cxn modelId="{29E7C9C0-10EC-4EC5-AA44-378373B96DFF}" srcId="{316F9054-6C73-4512-992A-545AFFEC675B}" destId="{FB9EA16F-54C1-43DD-9C12-0E5C5F9E2014}" srcOrd="0" destOrd="0" parTransId="{3AD51B70-848A-43D8-BB19-DF9D3DD021E3}" sibTransId="{C9761399-1866-4678-B9F8-E2B3B031B822}"/>
    <dgm:cxn modelId="{482685CB-BB2B-4DD2-9CF5-AD65C0201EAE}" type="presOf" srcId="{5B2851BC-E06D-4A99-826B-FEE1170B3006}" destId="{20CEB39A-8213-43C8-9C21-E41026F04C35}" srcOrd="0" destOrd="0" presId="urn:microsoft.com/office/officeart/2005/8/layout/lProcess3"/>
    <dgm:cxn modelId="{73A7E6D4-3410-4ADD-BD1E-E7C4D9CAEC94}" srcId="{212C1D74-BA0E-4893-B2F4-A7F450473273}" destId="{8A536391-5A81-45DE-9D9F-6038E98D7570}" srcOrd="3" destOrd="0" parTransId="{A1B5EBFE-35BE-469A-BD88-515A994B55E6}" sibTransId="{CDBD04AA-45B1-43BB-828D-9BC4D51F1258}"/>
    <dgm:cxn modelId="{373DA4E4-49BA-4A39-AEB3-AC22114C4E2B}" type="presOf" srcId="{DBBD3F6D-C8CA-419E-B77D-566BA75D5B64}" destId="{559A49F2-FB25-411E-919E-FD3820021272}" srcOrd="0" destOrd="0" presId="urn:microsoft.com/office/officeart/2005/8/layout/lProcess3"/>
    <dgm:cxn modelId="{344567E7-2ECE-45FC-8638-1CADC8B5B9B8}" type="presOf" srcId="{EAE43761-D0AE-49B0-ABA2-6CECBAA5AE32}" destId="{708035E7-F60B-42CC-8AE2-6D16C74180B2}" srcOrd="0" destOrd="0" presId="urn:microsoft.com/office/officeart/2005/8/layout/lProcess3"/>
    <dgm:cxn modelId="{6C63B10A-D703-44F7-98E0-1B53A240CC18}" type="presParOf" srcId="{5982DC78-6841-4F26-BF98-615D597AFBB1}" destId="{5F863407-447F-44EC-8A53-C81003C4ED53}" srcOrd="0" destOrd="0" presId="urn:microsoft.com/office/officeart/2005/8/layout/lProcess3"/>
    <dgm:cxn modelId="{551E58C1-D107-4312-8D4B-24A42330C4A6}" type="presParOf" srcId="{5F863407-447F-44EC-8A53-C81003C4ED53}" destId="{76321016-D56C-4260-AF79-3726A0C604FA}" srcOrd="0" destOrd="0" presId="urn:microsoft.com/office/officeart/2005/8/layout/lProcess3"/>
    <dgm:cxn modelId="{D71D4FEB-9DE3-4821-8F63-A12D93EDBE36}" type="presParOf" srcId="{5F863407-447F-44EC-8A53-C81003C4ED53}" destId="{2929A32B-F1E0-4CB4-8E1B-EF51BB5138B9}" srcOrd="1" destOrd="0" presId="urn:microsoft.com/office/officeart/2005/8/layout/lProcess3"/>
    <dgm:cxn modelId="{BECF38DF-47A9-42E4-A40E-7FBC59EFD541}" type="presParOf" srcId="{5F863407-447F-44EC-8A53-C81003C4ED53}" destId="{4FB921E9-6D45-4D5B-80B3-67E4FC5EAAA1}" srcOrd="2" destOrd="0" presId="urn:microsoft.com/office/officeart/2005/8/layout/lProcess3"/>
    <dgm:cxn modelId="{7360DD6A-EABB-4C55-9F79-9DAEEA9C6073}" type="presParOf" srcId="{5F863407-447F-44EC-8A53-C81003C4ED53}" destId="{BEBD9294-F1C1-43A0-BDD3-8C2B6980BFD4}" srcOrd="3" destOrd="0" presId="urn:microsoft.com/office/officeart/2005/8/layout/lProcess3"/>
    <dgm:cxn modelId="{3CE2440C-7032-42C8-B807-4FB7046428CB}" type="presParOf" srcId="{5F863407-447F-44EC-8A53-C81003C4ED53}" destId="{708035E7-F60B-42CC-8AE2-6D16C74180B2}" srcOrd="4" destOrd="0" presId="urn:microsoft.com/office/officeart/2005/8/layout/lProcess3"/>
    <dgm:cxn modelId="{6D2B06A8-76CA-4B0C-A371-0307DD2B7D3F}" type="presParOf" srcId="{5F863407-447F-44EC-8A53-C81003C4ED53}" destId="{DA3F78AB-F5C5-40E4-8B59-AFC4DB116DAC}" srcOrd="5" destOrd="0" presId="urn:microsoft.com/office/officeart/2005/8/layout/lProcess3"/>
    <dgm:cxn modelId="{42E6AC6F-3AE6-44D4-868B-0ED92CBFFE34}" type="presParOf" srcId="{5F863407-447F-44EC-8A53-C81003C4ED53}" destId="{559A49F2-FB25-411E-919E-FD3820021272}" srcOrd="6" destOrd="0" presId="urn:microsoft.com/office/officeart/2005/8/layout/lProcess3"/>
    <dgm:cxn modelId="{1DE8BCA8-8E7E-4344-A6CA-FFA97D15F9F7}" type="presParOf" srcId="{5F863407-447F-44EC-8A53-C81003C4ED53}" destId="{1553BF26-AD68-4F10-B1B5-F849FCDC6F7C}" srcOrd="7" destOrd="0" presId="urn:microsoft.com/office/officeart/2005/8/layout/lProcess3"/>
    <dgm:cxn modelId="{A7F8BC9D-66AB-4D85-84FF-04A0AD37083F}" type="presParOf" srcId="{5F863407-447F-44EC-8A53-C81003C4ED53}" destId="{20CEB39A-8213-43C8-9C21-E41026F04C35}" srcOrd="8" destOrd="0" presId="urn:microsoft.com/office/officeart/2005/8/layout/lProcess3"/>
    <dgm:cxn modelId="{A3ABE187-5E67-450D-B2E4-885E259EFD26}" type="presParOf" srcId="{5982DC78-6841-4F26-BF98-615D597AFBB1}" destId="{19FB7F73-B1C9-43F1-8095-2CF83B11C39D}" srcOrd="1" destOrd="0" presId="urn:microsoft.com/office/officeart/2005/8/layout/lProcess3"/>
    <dgm:cxn modelId="{4A26F3BE-722C-4850-83C3-C3D742D4FAE0}" type="presParOf" srcId="{5982DC78-6841-4F26-BF98-615D597AFBB1}" destId="{1F8487E1-45EB-41AB-8575-0D76DA83B784}" srcOrd="2" destOrd="0" presId="urn:microsoft.com/office/officeart/2005/8/layout/lProcess3"/>
    <dgm:cxn modelId="{5F5124FE-2C43-406E-A67E-AED35ABCD6A7}" type="presParOf" srcId="{1F8487E1-45EB-41AB-8575-0D76DA83B784}" destId="{74E5CE66-6CF5-4962-A7FE-BA5027499819}" srcOrd="0" destOrd="0" presId="urn:microsoft.com/office/officeart/2005/8/layout/lProcess3"/>
    <dgm:cxn modelId="{D8568098-E1A7-489B-8B2C-8EF496D91F46}" type="presParOf" srcId="{1F8487E1-45EB-41AB-8575-0D76DA83B784}" destId="{B76DE57A-EEDD-4552-9174-8F5E5A7740B0}" srcOrd="1" destOrd="0" presId="urn:microsoft.com/office/officeart/2005/8/layout/lProcess3"/>
    <dgm:cxn modelId="{90D3E46F-765D-45FC-9F33-787C94600C92}" type="presParOf" srcId="{1F8487E1-45EB-41AB-8575-0D76DA83B784}" destId="{0982A9B2-2346-408E-BE84-7DE1C120D43C}" srcOrd="2" destOrd="0" presId="urn:microsoft.com/office/officeart/2005/8/layout/lProcess3"/>
    <dgm:cxn modelId="{05B95015-3D90-46AB-9EB2-D8C2EA7C25DA}" type="presParOf" srcId="{1F8487E1-45EB-41AB-8575-0D76DA83B784}" destId="{7A25914E-78E4-4F92-9937-98F8B9E630F4}" srcOrd="3" destOrd="0" presId="urn:microsoft.com/office/officeart/2005/8/layout/lProcess3"/>
    <dgm:cxn modelId="{7D37E13E-D3FB-4B4A-B77A-7D52CC8A83CD}" type="presParOf" srcId="{1F8487E1-45EB-41AB-8575-0D76DA83B784}" destId="{8A9571EF-6FB5-4AFD-8529-000F6EB69A02}" srcOrd="4" destOrd="0" presId="urn:microsoft.com/office/officeart/2005/8/layout/lProcess3"/>
    <dgm:cxn modelId="{40DB9E72-573F-4A64-90DB-94D3647FE797}" type="presParOf" srcId="{1F8487E1-45EB-41AB-8575-0D76DA83B784}" destId="{074F514A-0416-4036-BEF6-E3A6C691278E}" srcOrd="5" destOrd="0" presId="urn:microsoft.com/office/officeart/2005/8/layout/lProcess3"/>
    <dgm:cxn modelId="{ED853F3C-120D-456F-9651-C852F1A4A1C8}" type="presParOf" srcId="{1F8487E1-45EB-41AB-8575-0D76DA83B784}" destId="{1A92FB6C-3E25-46FE-8D34-42589E789B8C}" srcOrd="6" destOrd="0" presId="urn:microsoft.com/office/officeart/2005/8/layout/lProcess3"/>
    <dgm:cxn modelId="{A658A67D-2DE8-4C88-9035-00B39825DEE3}" type="presParOf" srcId="{1F8487E1-45EB-41AB-8575-0D76DA83B784}" destId="{8F78F40C-3DCA-49BF-A08F-FB65B302FD4D}" srcOrd="7" destOrd="0" presId="urn:microsoft.com/office/officeart/2005/8/layout/lProcess3"/>
    <dgm:cxn modelId="{5B8B4B32-A7BD-499F-B4EE-261D76515609}" type="presParOf" srcId="{1F8487E1-45EB-41AB-8575-0D76DA83B784}" destId="{D99F3DE9-A7B3-451A-9710-40A2610ADAA2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21016-D56C-4260-AF79-3726A0C604FA}">
      <dsp:nvSpPr>
        <dsp:cNvPr id="0" name=""/>
        <dsp:cNvSpPr/>
      </dsp:nvSpPr>
      <dsp:spPr>
        <a:xfrm>
          <a:off x="3249" y="1120620"/>
          <a:ext cx="3999322" cy="1434794"/>
        </a:xfrm>
        <a:prstGeom prst="chevron">
          <a:avLst/>
        </a:prstGeom>
        <a:solidFill>
          <a:srgbClr val="FFC000">
            <a:hueOff val="7796769"/>
            <a:satOff val="-35976"/>
            <a:lumOff val="13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rPr>
            <a:t>Renewable Energy Directive (RED)</a:t>
          </a:r>
          <a:endParaRPr lang="en-US" sz="2800" b="1" kern="1200" dirty="0">
            <a:solidFill>
              <a:schemeClr val="tx1"/>
            </a:solidFill>
            <a:latin typeface="EC Square Sans Cond Pro" panose="020B0506040000020004" pitchFamily="34" charset="0"/>
            <a:ea typeface="+mn-ea"/>
            <a:cs typeface="+mn-cs"/>
          </a:endParaRPr>
        </a:p>
      </dsp:txBody>
      <dsp:txXfrm>
        <a:off x="720646" y="1120620"/>
        <a:ext cx="2564528" cy="1434794"/>
      </dsp:txXfrm>
    </dsp:sp>
    <dsp:sp modelId="{4FB921E9-6D45-4D5B-80B3-67E4FC5EAAA1}">
      <dsp:nvSpPr>
        <dsp:cNvPr id="0" name=""/>
        <dsp:cNvSpPr/>
      </dsp:nvSpPr>
      <dsp:spPr>
        <a:xfrm>
          <a:off x="3661775" y="1402847"/>
          <a:ext cx="2175853" cy="870341"/>
        </a:xfrm>
        <a:prstGeom prst="chevron">
          <a:avLst/>
        </a:prstGeom>
        <a:solidFill>
          <a:srgbClr val="FFC000">
            <a:tint val="40000"/>
            <a:alpha val="90000"/>
            <a:hueOff val="7877944"/>
            <a:satOff val="-41915"/>
            <a:lumOff val="-2388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7877944"/>
              <a:satOff val="-41915"/>
              <a:lumOff val="-238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0000"/>
              </a:solidFill>
              <a:latin typeface="EC Square Sans Cond Pro" panose="020B0506040000020004" pitchFamily="34" charset="0"/>
              <a:ea typeface="+mn-ea"/>
              <a:cs typeface="+mn-cs"/>
            </a:rPr>
            <a:t>32</a:t>
          </a: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%</a:t>
          </a:r>
        </a:p>
      </dsp:txBody>
      <dsp:txXfrm>
        <a:off x="4096946" y="1402847"/>
        <a:ext cx="1305512" cy="870341"/>
      </dsp:txXfrm>
    </dsp:sp>
    <dsp:sp modelId="{708035E7-F60B-42CC-8AE2-6D16C74180B2}">
      <dsp:nvSpPr>
        <dsp:cNvPr id="0" name=""/>
        <dsp:cNvSpPr/>
      </dsp:nvSpPr>
      <dsp:spPr>
        <a:xfrm>
          <a:off x="5533009" y="1402847"/>
          <a:ext cx="2175853" cy="870341"/>
        </a:xfrm>
        <a:prstGeom prst="chevron">
          <a:avLst/>
        </a:prstGeom>
        <a:solidFill>
          <a:srgbClr val="FFC000">
            <a:tint val="40000"/>
            <a:alpha val="90000"/>
            <a:hueOff val="7877944"/>
            <a:satOff val="-41915"/>
            <a:lumOff val="-2388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7877944"/>
              <a:satOff val="-41915"/>
              <a:lumOff val="-238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rPr>
            <a:t>40%</a:t>
          </a:r>
        </a:p>
      </dsp:txBody>
      <dsp:txXfrm>
        <a:off x="5968180" y="1402847"/>
        <a:ext cx="1305512" cy="870341"/>
      </dsp:txXfrm>
    </dsp:sp>
    <dsp:sp modelId="{559A49F2-FB25-411E-919E-FD3820021272}">
      <dsp:nvSpPr>
        <dsp:cNvPr id="0" name=""/>
        <dsp:cNvSpPr/>
      </dsp:nvSpPr>
      <dsp:spPr>
        <a:xfrm>
          <a:off x="7404242" y="1402847"/>
          <a:ext cx="2175853" cy="870341"/>
        </a:xfrm>
        <a:prstGeom prst="chevron">
          <a:avLst/>
        </a:prstGeom>
        <a:solidFill>
          <a:srgbClr val="FFC000">
            <a:tint val="40000"/>
            <a:alpha val="90000"/>
            <a:hueOff val="7877944"/>
            <a:satOff val="-41915"/>
            <a:lumOff val="-2388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7877944"/>
              <a:satOff val="-41915"/>
              <a:lumOff val="-238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1" kern="1200" dirty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rPr>
            <a:t>45%</a:t>
          </a:r>
          <a:endParaRPr lang="en-US" sz="2800" b="1" kern="1200" dirty="0">
            <a:solidFill>
              <a:schemeClr val="tx1"/>
            </a:solidFill>
            <a:latin typeface="EC Square Sans Cond Pro" panose="020B0506040000020004" pitchFamily="34" charset="0"/>
            <a:ea typeface="+mn-ea"/>
            <a:cs typeface="+mn-cs"/>
          </a:endParaRPr>
        </a:p>
      </dsp:txBody>
      <dsp:txXfrm>
        <a:off x="7839413" y="1402847"/>
        <a:ext cx="1305512" cy="870341"/>
      </dsp:txXfrm>
    </dsp:sp>
    <dsp:sp modelId="{20CEB39A-8213-43C8-9C21-E41026F04C35}">
      <dsp:nvSpPr>
        <dsp:cNvPr id="0" name=""/>
        <dsp:cNvSpPr/>
      </dsp:nvSpPr>
      <dsp:spPr>
        <a:xfrm>
          <a:off x="9275476" y="1402847"/>
          <a:ext cx="2062665" cy="870341"/>
        </a:xfrm>
        <a:prstGeom prst="chevron">
          <a:avLst/>
        </a:prstGeom>
        <a:solidFill>
          <a:srgbClr val="FFC000">
            <a:tint val="40000"/>
            <a:alpha val="90000"/>
            <a:hueOff val="8483939"/>
            <a:satOff val="-45140"/>
            <a:lumOff val="-2572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8483939"/>
              <a:satOff val="-45140"/>
              <a:lumOff val="-257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42.5%</a:t>
          </a:r>
        </a:p>
      </dsp:txBody>
      <dsp:txXfrm>
        <a:off x="9710647" y="1402847"/>
        <a:ext cx="1192324" cy="870341"/>
      </dsp:txXfrm>
    </dsp:sp>
    <dsp:sp modelId="{74E5CE66-6CF5-4962-A7FE-BA5027499819}">
      <dsp:nvSpPr>
        <dsp:cNvPr id="0" name=""/>
        <dsp:cNvSpPr/>
      </dsp:nvSpPr>
      <dsp:spPr>
        <a:xfrm>
          <a:off x="3249" y="2702219"/>
          <a:ext cx="3995338" cy="138733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/>
              <a:latin typeface="EC Square Sans Cond Pro" panose="020B0506040000020004" pitchFamily="34" charset="0"/>
              <a:ea typeface="+mn-ea"/>
              <a:cs typeface="+mn-cs"/>
            </a:rPr>
            <a:t>Energy Efficiency Directive (EED)</a:t>
          </a:r>
          <a:endParaRPr lang="en-US" sz="2800" b="1" kern="1200" dirty="0">
            <a:solidFill>
              <a:schemeClr val="tx1"/>
            </a:solidFill>
            <a:latin typeface="EC Square Sans Cond Pro" panose="020B0506040000020004" pitchFamily="34" charset="0"/>
            <a:ea typeface="+mn-ea"/>
            <a:cs typeface="+mn-cs"/>
          </a:endParaRPr>
        </a:p>
      </dsp:txBody>
      <dsp:txXfrm>
        <a:off x="696916" y="2702219"/>
        <a:ext cx="2608004" cy="1387334"/>
      </dsp:txXfrm>
    </dsp:sp>
    <dsp:sp modelId="{0982A9B2-2346-408E-BE84-7DE1C120D43C}">
      <dsp:nvSpPr>
        <dsp:cNvPr id="0" name=""/>
        <dsp:cNvSpPr/>
      </dsp:nvSpPr>
      <dsp:spPr>
        <a:xfrm>
          <a:off x="3657790" y="2960716"/>
          <a:ext cx="2175853" cy="870341"/>
        </a:xfrm>
        <a:prstGeom prst="chevron">
          <a:avLst/>
        </a:prstGeom>
        <a:solidFill>
          <a:srgbClr val="FFC000">
            <a:tint val="40000"/>
            <a:alpha val="90000"/>
            <a:hueOff val="9695931"/>
            <a:satOff val="-51588"/>
            <a:lumOff val="-2939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9695931"/>
              <a:satOff val="-51588"/>
              <a:lumOff val="-293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32.5%*</a:t>
          </a:r>
        </a:p>
      </dsp:txBody>
      <dsp:txXfrm>
        <a:off x="4092961" y="2960716"/>
        <a:ext cx="1305512" cy="870341"/>
      </dsp:txXfrm>
    </dsp:sp>
    <dsp:sp modelId="{8A9571EF-6FB5-4AFD-8529-000F6EB69A02}">
      <dsp:nvSpPr>
        <dsp:cNvPr id="0" name=""/>
        <dsp:cNvSpPr/>
      </dsp:nvSpPr>
      <dsp:spPr>
        <a:xfrm>
          <a:off x="5529024" y="2960716"/>
          <a:ext cx="2175853" cy="870341"/>
        </a:xfrm>
        <a:prstGeom prst="chevron">
          <a:avLst/>
        </a:prstGeom>
        <a:solidFill>
          <a:srgbClr val="FFC000">
            <a:tint val="40000"/>
            <a:alpha val="90000"/>
            <a:hueOff val="10301927"/>
            <a:satOff val="-54812"/>
            <a:lumOff val="-3123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301927"/>
              <a:satOff val="-54812"/>
              <a:lumOff val="-312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rPr>
            <a:t> 36%*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rPr>
            <a:t>9%**</a:t>
          </a:r>
        </a:p>
      </dsp:txBody>
      <dsp:txXfrm>
        <a:off x="5964195" y="2960716"/>
        <a:ext cx="1305512" cy="870341"/>
      </dsp:txXfrm>
    </dsp:sp>
    <dsp:sp modelId="{1A92FB6C-3E25-46FE-8D34-42589E789B8C}">
      <dsp:nvSpPr>
        <dsp:cNvPr id="0" name=""/>
        <dsp:cNvSpPr/>
      </dsp:nvSpPr>
      <dsp:spPr>
        <a:xfrm>
          <a:off x="7400258" y="2960716"/>
          <a:ext cx="2175853" cy="870341"/>
        </a:xfrm>
        <a:prstGeom prst="chevron">
          <a:avLst/>
        </a:prstGeom>
        <a:solidFill>
          <a:srgbClr val="FFC000">
            <a:tint val="40000"/>
            <a:alpha val="90000"/>
            <a:hueOff val="10301927"/>
            <a:satOff val="-54812"/>
            <a:lumOff val="-3123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301927"/>
              <a:satOff val="-54812"/>
              <a:lumOff val="-312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1" kern="1200" dirty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rPr>
            <a:t>13%</a:t>
          </a:r>
          <a:endParaRPr lang="en-US" sz="2800" b="1" kern="1200" dirty="0">
            <a:solidFill>
              <a:schemeClr val="tx1"/>
            </a:solidFill>
            <a:latin typeface="EC Square Sans Cond Pro" panose="020B0506040000020004" pitchFamily="34" charset="0"/>
            <a:ea typeface="+mn-ea"/>
            <a:cs typeface="+mn-cs"/>
          </a:endParaRPr>
        </a:p>
      </dsp:txBody>
      <dsp:txXfrm>
        <a:off x="7835429" y="2960716"/>
        <a:ext cx="1305512" cy="870341"/>
      </dsp:txXfrm>
    </dsp:sp>
    <dsp:sp modelId="{D99F3DE9-A7B3-451A-9710-40A2610ADAA2}">
      <dsp:nvSpPr>
        <dsp:cNvPr id="0" name=""/>
        <dsp:cNvSpPr/>
      </dsp:nvSpPr>
      <dsp:spPr>
        <a:xfrm>
          <a:off x="9271491" y="2960716"/>
          <a:ext cx="2136209" cy="870341"/>
        </a:xfrm>
        <a:prstGeom prst="chevron">
          <a:avLst/>
        </a:prstGeom>
        <a:solidFill>
          <a:srgbClr val="FFC000">
            <a:tint val="40000"/>
            <a:alpha val="90000"/>
            <a:hueOff val="10907922"/>
            <a:satOff val="-58037"/>
            <a:lumOff val="-3306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907922"/>
              <a:satOff val="-58037"/>
              <a:lumOff val="-330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11.7%**</a:t>
          </a:r>
        </a:p>
      </dsp:txBody>
      <dsp:txXfrm>
        <a:off x="9706662" y="2960716"/>
        <a:ext cx="1265868" cy="870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4DCF8-AE33-464C-8526-2124F9066AF7}" type="datetimeFigureOut">
              <a:rPr lang="en-IE" smtClean="0"/>
              <a:t>21/05/2024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555A-C216-4432-B017-0D226911F5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69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IE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4555A-C216-4432-B017-0D226911F54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604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358775"/>
            <a:ext cx="4075113" cy="229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5373" y="2851254"/>
            <a:ext cx="9242854" cy="2676585"/>
          </a:xfrm>
        </p:spPr>
        <p:txBody>
          <a:bodyPr/>
          <a:lstStyle/>
          <a:p>
            <a:pPr algn="just"/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4555A-C216-4432-B017-0D226911F54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0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D85E-2713-4FC0-BAC6-3B0F51E0246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2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78EE7-4074-9904-0518-C7E49C515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4555A-C216-4432-B017-0D226911F54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4555A-C216-4432-B017-0D226911F54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037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4555A-C216-4432-B017-0D226911F54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903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55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4555A-C216-4432-B017-0D226911F54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068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55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41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30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4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77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1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99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25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3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0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921000"/>
          </a:xfrm>
          <a:prstGeom prst="rect">
            <a:avLst/>
          </a:prstGeom>
          <a:solidFill>
            <a:srgbClr val="5D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C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1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2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379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931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155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6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870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4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65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2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834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8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01AF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52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77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27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68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92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006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720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791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9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04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U loading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FE73-2C44-2B9A-FA20-531E9D71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59" y="1712894"/>
            <a:ext cx="10515600" cy="7823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B691A8-DA80-E4AE-F730-AF73A35D4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4DBE8-2FA5-5C45-FADC-EB4EF68A5E1A}"/>
              </a:ext>
            </a:extLst>
          </p:cNvPr>
          <p:cNvSpPr/>
          <p:nvPr userDrawn="1"/>
        </p:nvSpPr>
        <p:spPr>
          <a:xfrm>
            <a:off x="253471" y="892576"/>
            <a:ext cx="557482" cy="2776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1D13569-116C-9742-1049-18B6410A7696}"/>
              </a:ext>
            </a:extLst>
          </p:cNvPr>
          <p:cNvSpPr txBox="1">
            <a:spLocks/>
          </p:cNvSpPr>
          <p:nvPr userDrawn="1"/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0046B0-4145-3231-689F-4033998BA713}"/>
              </a:ext>
            </a:extLst>
          </p:cNvPr>
          <p:cNvCxnSpPr>
            <a:cxnSpLocks/>
          </p:cNvCxnSpPr>
          <p:nvPr userDrawn="1"/>
        </p:nvCxnSpPr>
        <p:spPr>
          <a:xfrm flipH="1">
            <a:off x="95025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circle with yellow stars&#10;&#10;Description automatically generated">
            <a:extLst>
              <a:ext uri="{FF2B5EF4-FFF2-40B4-BE49-F238E27FC236}">
                <a16:creationId xmlns:a16="http://schemas.microsoft.com/office/drawing/2014/main" id="{75ABF1D8-8DDF-FFCB-69F0-3D13CF77A0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3" y="190587"/>
            <a:ext cx="514614" cy="4967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E67229-FA1A-0CDA-3904-04F33FAD0B42}"/>
              </a:ext>
            </a:extLst>
          </p:cNvPr>
          <p:cNvSpPr txBox="1"/>
          <p:nvPr userDrawn="1"/>
        </p:nvSpPr>
        <p:spPr>
          <a:xfrm>
            <a:off x="34660" y="893970"/>
            <a:ext cx="730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sz="2000" b="1">
                <a:solidFill>
                  <a:schemeClr val="bg2">
                    <a:lumMod val="25000"/>
                  </a:schemeClr>
                </a:solidFill>
                <a:latin typeface="Britannic Bold" panose="020B0903060703020204" pitchFamily="34" charset="0"/>
                <a:ea typeface="ADLaM Display" panose="020B0604020202020204" pitchFamily="2" charset="0"/>
                <a:cs typeface="ADLaM Display" panose="020B0604020202020204" pitchFamily="2" charset="0"/>
              </a:rPr>
              <a:t>RRF</a:t>
            </a:r>
            <a:endParaRPr lang="en-IE" sz="1600" b="1">
              <a:solidFill>
                <a:schemeClr val="bg2">
                  <a:lumMod val="25000"/>
                </a:schemeClr>
              </a:solidFill>
              <a:latin typeface="Britannic Bold" panose="020B0903060703020204" pitchFamily="34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4F7DF-6B81-62F6-5248-43E49FB09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1" y="1333328"/>
            <a:ext cx="275771" cy="303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2E15EA-B878-3FB2-981A-DE91778FED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1" y="1712894"/>
            <a:ext cx="275773" cy="302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F4E1E6-4A49-CBAF-097D-E306DA6736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4" y="2127367"/>
            <a:ext cx="264215" cy="290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DBF6A0-135D-0D0F-50DE-44800ED411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6" y="2879899"/>
            <a:ext cx="300587" cy="357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5D8DE5-9973-1082-4571-1D5C98CB15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2" y="2496182"/>
            <a:ext cx="331394" cy="3624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A0A73F-26D2-D441-13C3-87E2BC59E9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5" y="3237780"/>
            <a:ext cx="319347" cy="3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9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7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6450" y="6192577"/>
            <a:ext cx="2095499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49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21674" y="279203"/>
            <a:ext cx="1376218" cy="1376218"/>
          </a:xfrm>
          <a:prstGeom prst="ellipse">
            <a:avLst/>
          </a:prstGeom>
          <a:solidFill>
            <a:srgbClr val="5DC0A3">
              <a:alpha val="25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6"/>
            <a:ext cx="2063640" cy="17190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142831" y="1248992"/>
            <a:ext cx="8424000" cy="50400"/>
          </a:xfrm>
          <a:prstGeom prst="rect">
            <a:avLst/>
          </a:prstGeom>
          <a:solidFill>
            <a:srgbClr val="5DC0A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b="22529"/>
          <a:stretch/>
        </p:blipFill>
        <p:spPr>
          <a:xfrm rot="1874474">
            <a:off x="10612505" y="801419"/>
            <a:ext cx="846558" cy="73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7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54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54500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21674" y="279203"/>
            <a:ext cx="1376218" cy="1376218"/>
          </a:xfrm>
          <a:prstGeom prst="ellipse">
            <a:avLst/>
          </a:prstGeom>
          <a:solidFill>
            <a:srgbClr val="5DC0A3">
              <a:alpha val="25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6"/>
            <a:ext cx="2063640" cy="17190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142831" y="1248992"/>
            <a:ext cx="8424000" cy="50400"/>
          </a:xfrm>
          <a:prstGeom prst="rect">
            <a:avLst/>
          </a:prstGeom>
          <a:solidFill>
            <a:srgbClr val="5DC0A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b="22529"/>
          <a:stretch/>
        </p:blipFill>
        <p:spPr>
          <a:xfrm rot="1874474">
            <a:off x="10612505" y="801419"/>
            <a:ext cx="846558" cy="73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0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6"/>
            <a:ext cx="2063640" cy="17190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142831" y="1248992"/>
            <a:ext cx="8424000" cy="50400"/>
          </a:xfrm>
          <a:prstGeom prst="rect">
            <a:avLst/>
          </a:prstGeom>
          <a:solidFill>
            <a:srgbClr val="5DC0A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b="22529"/>
          <a:stretch/>
        </p:blipFill>
        <p:spPr>
          <a:xfrm rot="1874474">
            <a:off x="10612505" y="801419"/>
            <a:ext cx="846558" cy="73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4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9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8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62" y="1589279"/>
            <a:ext cx="7059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800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National Parliamentary Workshop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i="1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Parliament of Ireland, Houses of the Oireachtas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000" b="1" i="1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Europe's vision for a strong economy   and a clean future: The elements of      the EU Green </a:t>
            </a:r>
            <a:r>
              <a:rPr lang="en-IE" sz="2800" b="1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Deal</a:t>
            </a:r>
            <a:endParaRPr lang="en-US" sz="2800" b="1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03" y="258197"/>
            <a:ext cx="1659793" cy="11524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DBC0C-47B8-0195-1137-E4999B4C11A5}"/>
              </a:ext>
            </a:extLst>
          </p:cNvPr>
          <p:cNvSpPr/>
          <p:nvPr/>
        </p:nvSpPr>
        <p:spPr>
          <a:xfrm>
            <a:off x="12262" y="4814889"/>
            <a:ext cx="628153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IE" sz="2400" dirty="0">
                <a:solidFill>
                  <a:srgbClr val="254AA4"/>
                </a:solidFill>
                <a:latin typeface="EC Square Sans Pro"/>
                <a:cs typeface="Arial"/>
              </a:rPr>
              <a:t>Yolanda GARCIA MEZQUITA</a:t>
            </a:r>
            <a:br>
              <a:rPr lang="en-IE" sz="2400" dirty="0">
                <a:solidFill>
                  <a:srgbClr val="254AA4"/>
                </a:solidFill>
                <a:latin typeface="EC Square Sans Pro"/>
                <a:cs typeface="Arial"/>
              </a:rPr>
            </a:br>
            <a:r>
              <a:rPr lang="en-IE" sz="1600" dirty="0">
                <a:solidFill>
                  <a:srgbClr val="254AA4"/>
                </a:solidFill>
                <a:latin typeface="EC Square Sans Pro"/>
                <a:cs typeface="Arial"/>
              </a:rPr>
              <a:t>Head of Unit, </a:t>
            </a:r>
            <a:br>
              <a:rPr lang="en-IE" sz="1600" dirty="0">
                <a:solidFill>
                  <a:srgbClr val="254AA4"/>
                </a:solidFill>
                <a:latin typeface="EC Square Sans Pro"/>
                <a:cs typeface="Arial"/>
              </a:rPr>
            </a:br>
            <a:r>
              <a:rPr lang="en-US" sz="1600" dirty="0">
                <a:solidFill>
                  <a:srgbClr val="254AA4"/>
                </a:solidFill>
                <a:latin typeface="EC Square Sans Pro"/>
                <a:cs typeface="Arial"/>
              </a:rPr>
              <a:t>Energy Platform Task Force,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US" sz="1600" dirty="0">
                <a:solidFill>
                  <a:srgbClr val="254AA4"/>
                </a:solidFill>
                <a:latin typeface="EC Square Sans Pro"/>
                <a:cs typeface="Arial"/>
              </a:rPr>
              <a:t>Relations with the Member States and the Energy Community, </a:t>
            </a:r>
            <a:r>
              <a:rPr lang="en-IE" sz="1600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DG ENERGY, EC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lang="en-IE" sz="1600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IE" sz="1400" i="1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22 May 2024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lang="en-IE" sz="1600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lang="en-US" sz="1600" dirty="0">
              <a:solidFill>
                <a:srgbClr val="254AA4"/>
              </a:solidFill>
              <a:latin typeface="EC Square Sans Pro"/>
              <a:cs typeface="Arial"/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endParaRPr lang="en-IE" sz="2800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1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5D52DE5-E996-C972-2CE1-8BE393DBABA7}"/>
              </a:ext>
            </a:extLst>
          </p:cNvPr>
          <p:cNvSpPr txBox="1"/>
          <p:nvPr/>
        </p:nvSpPr>
        <p:spPr>
          <a:xfrm>
            <a:off x="1268283" y="507998"/>
            <a:ext cx="10923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rgbClr val="034EA2"/>
              </a:buClr>
            </a:pPr>
            <a:r>
              <a:rPr lang="en-GB" sz="2800" b="1" dirty="0">
                <a:solidFill>
                  <a:srgbClr val="034EA2"/>
                </a:solidFill>
                <a:latin typeface="EC Square Sans Pro"/>
              </a:rPr>
              <a:t>Ireland Recovery and Resilience Plan + </a:t>
            </a:r>
            <a:r>
              <a:rPr lang="en-GB" sz="2800" b="1" dirty="0" err="1">
                <a:solidFill>
                  <a:srgbClr val="034EA2"/>
                </a:solidFill>
                <a:latin typeface="EC Square Sans Pro"/>
              </a:rPr>
              <a:t>REpowerEU</a:t>
            </a:r>
            <a:r>
              <a:rPr lang="en-GB" sz="2800" b="1" dirty="0">
                <a:solidFill>
                  <a:srgbClr val="034EA2"/>
                </a:solidFill>
                <a:latin typeface="EC Square Sans Pro"/>
              </a:rPr>
              <a:t> chapter</a:t>
            </a:r>
            <a:endParaRPr lang="en-GB" sz="1600" b="1" dirty="0">
              <a:solidFill>
                <a:srgbClr val="4D4D4D"/>
              </a:solidFill>
              <a:latin typeface="EC Square Sans Pro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C62B46C-9EE0-731F-63DC-BA7679907790}"/>
              </a:ext>
            </a:extLst>
          </p:cNvPr>
          <p:cNvCxnSpPr>
            <a:cxnSpLocks/>
          </p:cNvCxnSpPr>
          <p:nvPr/>
        </p:nvCxnSpPr>
        <p:spPr>
          <a:xfrm>
            <a:off x="-143936" y="2050156"/>
            <a:ext cx="0" cy="46639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347EA41-F43D-3310-3B81-BCA85E9EE0E0}"/>
              </a:ext>
            </a:extLst>
          </p:cNvPr>
          <p:cNvCxnSpPr>
            <a:cxnSpLocks/>
          </p:cNvCxnSpPr>
          <p:nvPr/>
        </p:nvCxnSpPr>
        <p:spPr>
          <a:xfrm>
            <a:off x="-1380339" y="1822231"/>
            <a:ext cx="0" cy="49340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Bullseye with solid fill">
            <a:extLst>
              <a:ext uri="{FF2B5EF4-FFF2-40B4-BE49-F238E27FC236}">
                <a16:creationId xmlns:a16="http://schemas.microsoft.com/office/drawing/2014/main" id="{F497EC9E-7667-9349-749E-2F05E066B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3296" y="1549311"/>
            <a:ext cx="284460" cy="284460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B759299-A790-2217-1C8D-1A79A6CED04A}"/>
              </a:ext>
            </a:extLst>
          </p:cNvPr>
          <p:cNvSpPr txBox="1">
            <a:spLocks/>
          </p:cNvSpPr>
          <p:nvPr/>
        </p:nvSpPr>
        <p:spPr>
          <a:xfrm>
            <a:off x="520555" y="1497840"/>
            <a:ext cx="11150889" cy="4661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1AF8E"/>
              </a:buClr>
            </a:pPr>
            <a:r>
              <a:rPr lang="en-US" sz="2800" dirty="0">
                <a:latin typeface="EC Square Sans Cond Pro" panose="020B0506040000020004" pitchFamily="34" charset="0"/>
              </a:rPr>
              <a:t>The RRP [without new </a:t>
            </a:r>
            <a:r>
              <a:rPr lang="en-US" sz="2800" dirty="0" err="1">
                <a:latin typeface="EC Square Sans Cond Pro" panose="020B0506040000020004" pitchFamily="34" charset="0"/>
              </a:rPr>
              <a:t>REPowerEU</a:t>
            </a:r>
            <a:r>
              <a:rPr lang="en-US" sz="2800" dirty="0">
                <a:latin typeface="EC Square Sans Cond Pro" panose="020B0506040000020004" pitchFamily="34" charset="0"/>
              </a:rPr>
              <a:t> chapter]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01AF8E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0.9€ billion: 42%</a:t>
            </a:r>
            <a:r>
              <a:rPr lang="en-US" sz="2800" dirty="0">
                <a:latin typeface="EC Square Sans Cond Pro" panose="020B0506040000020004" pitchFamily="34" charset="0"/>
              </a:rPr>
              <a:t> of available funds to measures that support climate objectives</a:t>
            </a:r>
            <a:endParaRPr lang="en-US" sz="2800" b="1" dirty="0">
              <a:solidFill>
                <a:srgbClr val="1057A7"/>
              </a:solidFill>
              <a:latin typeface="EC Square Sans Cond Pro" panose="020B0506040000020004" pitchFamily="34" charset="0"/>
            </a:endParaRPr>
          </a:p>
          <a:p>
            <a:pPr lvl="2">
              <a:spcBef>
                <a:spcPts val="0"/>
              </a:spcBef>
              <a:buClr>
                <a:srgbClr val="01AF8E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EC Square Sans Cond Pro" panose="020B0506040000020004" pitchFamily="34" charset="0"/>
              </a:rPr>
              <a:t> Commission working for Council to adopt the </a:t>
            </a:r>
            <a:r>
              <a:rPr lang="en-US" sz="2800" dirty="0" err="1">
                <a:latin typeface="EC Square Sans Cond Pro" panose="020B0506040000020004" pitchFamily="34" charset="0"/>
              </a:rPr>
              <a:t>REPowerEU</a:t>
            </a:r>
            <a:r>
              <a:rPr lang="en-US" sz="2800" dirty="0">
                <a:latin typeface="EC Square Sans Cond Pro" panose="020B0506040000020004" pitchFamily="34" charset="0"/>
              </a:rPr>
              <a:t> in June.</a:t>
            </a:r>
          </a:p>
          <a:p>
            <a:pPr>
              <a:buClr>
                <a:srgbClr val="01AF8E"/>
              </a:buClr>
            </a:pPr>
            <a:r>
              <a:rPr lang="en-IE" sz="2800" dirty="0">
                <a:latin typeface="EC Square Sans Cond Pro" panose="020B0506040000020004" pitchFamily="34" charset="0"/>
              </a:rPr>
              <a:t>Key RRPs </a:t>
            </a:r>
            <a:r>
              <a:rPr lang="en-IE" sz="28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reforms &amp; investments</a:t>
            </a:r>
            <a:r>
              <a:rPr lang="en-US" sz="28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 </a:t>
            </a:r>
            <a:r>
              <a:rPr lang="en-IE" sz="2800" dirty="0">
                <a:latin typeface="EC Square Sans Cond Pro" panose="020B0506040000020004" pitchFamily="34" charset="0"/>
              </a:rPr>
              <a:t>on:</a:t>
            </a:r>
            <a:endParaRPr lang="en-US" sz="2800" dirty="0">
              <a:latin typeface="EC Square Sans Cond Pro" panose="020B0506040000020004" pitchFamily="34" charset="0"/>
            </a:endParaRPr>
          </a:p>
          <a:p>
            <a:pPr lvl="1">
              <a:buClr>
                <a:srgbClr val="01AF8E"/>
              </a:buClr>
            </a:pPr>
            <a:r>
              <a:rPr lang="en-US" sz="2400" dirty="0">
                <a:latin typeface="EC Square Sans Cond Pro" panose="020B0506040000020004" pitchFamily="34" charset="0"/>
              </a:rPr>
              <a:t>Energy Efficiency;</a:t>
            </a:r>
          </a:p>
          <a:p>
            <a:pPr lvl="1">
              <a:buClr>
                <a:srgbClr val="01AF8E"/>
              </a:buClr>
            </a:pPr>
            <a:r>
              <a:rPr lang="en-US" sz="2400" dirty="0">
                <a:latin typeface="EC Square Sans Cond Pro" panose="020B0506040000020004" pitchFamily="34" charset="0"/>
              </a:rPr>
              <a:t>Renewables;</a:t>
            </a:r>
          </a:p>
          <a:p>
            <a:pPr lvl="1">
              <a:buClr>
                <a:srgbClr val="01AF8E"/>
              </a:buClr>
            </a:pPr>
            <a:r>
              <a:rPr lang="en-US" sz="2400" dirty="0">
                <a:latin typeface="EC Square Sans Cond Pro" panose="020B0506040000020004" pitchFamily="34" charset="0"/>
              </a:rPr>
              <a:t>Green skills and jobs. </a:t>
            </a:r>
            <a:endParaRPr lang="en-IE" sz="2400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0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DA3C668-07E1-0C60-B1E7-4527752A86AD}"/>
              </a:ext>
            </a:extLst>
          </p:cNvPr>
          <p:cNvSpPr txBox="1">
            <a:spLocks/>
          </p:cNvSpPr>
          <p:nvPr/>
        </p:nvSpPr>
        <p:spPr>
          <a:xfrm>
            <a:off x="2175990" y="289718"/>
            <a:ext cx="72903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 dirty="0">
                <a:solidFill>
                  <a:srgbClr val="5DC0A3"/>
                </a:solidFill>
                <a:latin typeface="EC Square Sans Cond Pro" panose="020B0506040000020004" pitchFamily="34" charset="0"/>
                <a:ea typeface="+mn-ea"/>
                <a:cs typeface="+mn-cs"/>
              </a:rPr>
              <a:t>EU Energy Policy Priorities</a:t>
            </a:r>
            <a:br>
              <a:rPr lang="en-IE" b="1" dirty="0">
                <a:solidFill>
                  <a:srgbClr val="5DC0A3"/>
                </a:solidFill>
                <a:latin typeface="EC Square Sans Cond Pro" panose="020B0506040000020004" pitchFamily="34" charset="0"/>
                <a:ea typeface="+mn-ea"/>
                <a:cs typeface="+mn-cs"/>
              </a:rPr>
            </a:br>
            <a:endParaRPr lang="en-GB" dirty="0">
              <a:latin typeface="EC Square Sans Cond Pro" panose="020B05060400000200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0494D65-F590-8F6C-38EB-7B948F69E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13" y="1287244"/>
            <a:ext cx="11475218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057A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b="1" kern="0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Implementation</a:t>
            </a:r>
            <a:r>
              <a:rPr lang="en-US" altLang="en-US" sz="2600" kern="0" dirty="0">
                <a:solidFill>
                  <a:prstClr val="black"/>
                </a:solidFill>
                <a:latin typeface="EC Square Sans Cond Pro" panose="020B0506040000020004" pitchFamily="34" charset="0"/>
              </a:rPr>
              <a:t> of legislation adopted in 2023 &amp; </a:t>
            </a:r>
            <a:r>
              <a:rPr lang="en-US" altLang="en-US" sz="2600" b="1" kern="0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National Energy and Climate Plans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057A7"/>
              </a:buClr>
              <a:buFont typeface="Arial" panose="020B0604020202020204" pitchFamily="34" charset="0"/>
              <a:buChar char="•"/>
              <a:defRPr/>
            </a:pPr>
            <a:endParaRPr lang="en-US" altLang="en-US" sz="2600" b="1" kern="0" dirty="0">
              <a:solidFill>
                <a:srgbClr val="1057A7"/>
              </a:solidFill>
              <a:latin typeface="EC Square Sans Cond Pro" panose="020B05060400000200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057A7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European industrial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057A7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competitiveness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: Green Deal Industrial Plan (</a:t>
            </a:r>
            <a:r>
              <a:rPr lang="en-US" sz="2600" b="1" kern="0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Net-Zero Industry Act</a:t>
            </a:r>
            <a:r>
              <a:rPr lang="en-US" sz="2600" kern="0" dirty="0">
                <a:solidFill>
                  <a:prstClr val="black"/>
                </a:solidFill>
                <a:latin typeface="EC Square Sans Cond Pro" panose="020B0506040000020004" pitchFamily="34" charset="0"/>
              </a:rPr>
              <a:t> + </a:t>
            </a:r>
            <a:r>
              <a:rPr lang="en-US" sz="2600" b="1" kern="0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Critical Raw Materials Act</a:t>
            </a:r>
            <a:r>
              <a:rPr lang="en-US" sz="2600" kern="0" dirty="0">
                <a:solidFill>
                  <a:prstClr val="black"/>
                </a:solidFill>
                <a:latin typeface="EC Square Sans Cond Pro" panose="020B0506040000020004" pitchFamily="34" charset="0"/>
              </a:rPr>
              <a:t>)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+ dialogues on the transition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1057A7"/>
              </a:buClr>
              <a:defRPr/>
            </a:pP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</a:endParaRP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057A7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EU Wind Power Action Plan 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057A7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EU Action Plan for Grids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b="1" kern="0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Guidance and recommendations to accelerate renewable energy roll-out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600" b="1" kern="0" dirty="0">
              <a:solidFill>
                <a:srgbClr val="1057A7"/>
              </a:solidFill>
              <a:latin typeface="EC Square Sans Cond Pro" panose="020B0506040000020004" pitchFamily="34" charset="0"/>
            </a:endParaRP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057A7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2040 Climate Target 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(90% reduction in GHG emissions by 2040)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</a:endParaRP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600" b="1" kern="0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International dimension</a:t>
            </a:r>
            <a:r>
              <a:rPr lang="en-US" altLang="en-US" sz="2600" kern="0" dirty="0">
                <a:solidFill>
                  <a:prstClr val="black"/>
                </a:solidFill>
                <a:latin typeface="EC Square Sans Cond Pro" panose="020B0506040000020004" pitchFamily="34" charset="0"/>
              </a:rPr>
              <a:t>: Global Pledge on Renewables and Energy Efficiency, Global Methane Pledge, Aggregate EU (hydrogen, critical raw materials)</a:t>
            </a: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50DAE0D-36E7-2EBE-B47F-D1C21AF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381" y="1984288"/>
            <a:ext cx="3987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öhne"/>
              </a:rPr>
            </a:b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525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646613"/>
            <a:ext cx="8942388" cy="1852612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0524" y="3767396"/>
            <a:ext cx="10872440" cy="661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0C2384-80B5-D20E-583F-561B69046A6B}"/>
              </a:ext>
            </a:extLst>
          </p:cNvPr>
          <p:cNvSpPr txBox="1">
            <a:spLocks/>
          </p:cNvSpPr>
          <p:nvPr/>
        </p:nvSpPr>
        <p:spPr>
          <a:xfrm>
            <a:off x="587375" y="2858362"/>
            <a:ext cx="10156825" cy="123983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Thank you</a:t>
            </a:r>
            <a:endParaRPr lang="en-GB" sz="6000" b="1" dirty="0">
              <a:solidFill>
                <a:srgbClr val="1057A7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6"/>
          <p:cNvSpPr/>
          <p:nvPr/>
        </p:nvSpPr>
        <p:spPr>
          <a:xfrm>
            <a:off x="-187793" y="-612418"/>
            <a:ext cx="9055043" cy="9055047"/>
          </a:xfrm>
          <a:prstGeom prst="ellipse">
            <a:avLst/>
          </a:prstGeom>
          <a:gradFill>
            <a:gsLst>
              <a:gs pos="5000">
                <a:srgbClr val="5AA3AE">
                  <a:alpha val="7000"/>
                </a:srgbClr>
              </a:gs>
              <a:gs pos="90000">
                <a:srgbClr val="44BA7E">
                  <a:alpha val="2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6104" tIns="46104" rIns="46104" bIns="46104" anchor="ctr"/>
          <a:lstStyle/>
          <a:p>
            <a:pPr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51"/>
          </a:p>
        </p:txBody>
      </p:sp>
      <p:grpSp>
        <p:nvGrpSpPr>
          <p:cNvPr id="6" name="Groep 2">
            <a:extLst>
              <a:ext uri="{FF2B5EF4-FFF2-40B4-BE49-F238E27FC236}">
                <a16:creationId xmlns:a16="http://schemas.microsoft.com/office/drawing/2014/main" id="{0D7F640F-35E4-0D40-85C7-9E71AF4C8B2D}"/>
              </a:ext>
            </a:extLst>
          </p:cNvPr>
          <p:cNvGrpSpPr/>
          <p:nvPr/>
        </p:nvGrpSpPr>
        <p:grpSpPr>
          <a:xfrm>
            <a:off x="4048343" y="998235"/>
            <a:ext cx="4678443" cy="4568609"/>
            <a:chOff x="4048344" y="1375021"/>
            <a:chExt cx="4191820" cy="4191823"/>
          </a:xfrm>
        </p:grpSpPr>
        <p:sp>
          <p:nvSpPr>
            <p:cNvPr id="7" name="Oval 26"/>
            <p:cNvSpPr/>
            <p:nvPr/>
          </p:nvSpPr>
          <p:spPr>
            <a:xfrm>
              <a:off x="4048344" y="1375021"/>
              <a:ext cx="4191820" cy="4191823"/>
            </a:xfrm>
            <a:prstGeom prst="ellipse">
              <a:avLst/>
            </a:prstGeom>
            <a:gradFill>
              <a:gsLst>
                <a:gs pos="5000">
                  <a:srgbClr val="5AA3AE">
                    <a:alpha val="40000"/>
                  </a:srgbClr>
                </a:gs>
                <a:gs pos="100000">
                  <a:srgbClr val="44BA7E">
                    <a:alpha val="40000"/>
                  </a:srgbClr>
                </a:gs>
              </a:gsLst>
              <a:lin ang="5400000"/>
            </a:gradFill>
            <a:ln w="28575">
              <a:noFill/>
              <a:miter lim="400000"/>
            </a:ln>
          </p:spPr>
          <p:txBody>
            <a:bodyPr lIns="46104" tIns="46104" rIns="46104" bIns="46104" anchor="ctr"/>
            <a:lstStyle/>
            <a:p>
              <a:pPr>
                <a:defRPr sz="27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2451"/>
            </a:p>
          </p:txBody>
        </p:sp>
        <p:grpSp>
          <p:nvGrpSpPr>
            <p:cNvPr id="8" name="Group 13"/>
            <p:cNvGrpSpPr/>
            <p:nvPr/>
          </p:nvGrpSpPr>
          <p:grpSpPr>
            <a:xfrm>
              <a:off x="5243941" y="2596750"/>
              <a:ext cx="1748365" cy="1748365"/>
              <a:chOff x="-1" y="-1"/>
              <a:chExt cx="1926438" cy="1926438"/>
            </a:xfrm>
          </p:grpSpPr>
          <p:sp>
            <p:nvSpPr>
              <p:cNvPr id="9" name="Green Deal"/>
              <p:cNvSpPr/>
              <p:nvPr/>
            </p:nvSpPr>
            <p:spPr>
              <a:xfrm>
                <a:off x="-1" y="-1"/>
                <a:ext cx="1926438" cy="1926438"/>
              </a:xfrm>
              <a:prstGeom prst="ellipse">
                <a:avLst/>
              </a:prstGeom>
              <a:gradFill flip="none" rotWithShape="1">
                <a:gsLst>
                  <a:gs pos="5000">
                    <a:srgbClr val="5AA3AE"/>
                  </a:gs>
                  <a:gs pos="100000">
                    <a:srgbClr val="44BA7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6104" tIns="46104" rIns="46104" bIns="46104" numCol="1" anchor="ctr">
                <a:noAutofit/>
              </a:bodyPr>
              <a:lstStyle/>
              <a:p>
                <a:pPr>
                  <a:defRPr sz="27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2451"/>
              </a:p>
            </p:txBody>
          </p:sp>
          <p:pic>
            <p:nvPicPr>
              <p:cNvPr id="10" name="Picture 2" descr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821" y="169328"/>
                <a:ext cx="1587017" cy="15975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" name="Rectangle 3"/>
              <p:cNvSpPr txBox="1"/>
              <p:nvPr/>
            </p:nvSpPr>
            <p:spPr>
              <a:xfrm>
                <a:off x="433975" y="73643"/>
                <a:ext cx="1009731" cy="15084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1492" tIns="41492" rIns="41492" bIns="41492" numCol="1" anchor="t">
                <a:spAutoFit/>
              </a:bodyPr>
              <a:lstStyle/>
              <a:p>
                <a:pPr algn="ctr">
                  <a:defRPr sz="2000" b="1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defRPr>
                </a:pPr>
                <a:endParaRPr sz="1815"/>
              </a:p>
              <a:p>
                <a:pPr algn="ctr">
                  <a:defRPr sz="1800" b="1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defRPr>
                </a:pPr>
                <a:r>
                  <a:rPr sz="1634"/>
                  <a:t>The</a:t>
                </a:r>
                <a:endParaRPr sz="1815"/>
              </a:p>
              <a:p>
                <a:pPr algn="ctr">
                  <a:defRPr sz="1800" b="1">
                    <a:solidFill>
                      <a:srgbClr val="FFFFFF"/>
                    </a:solidFill>
                    <a:latin typeface="EC Square Sans Pro"/>
                    <a:ea typeface="EC Square Sans Pro"/>
                    <a:cs typeface="EC Square Sans Pro"/>
                    <a:sym typeface="EC Square Sans Pro"/>
                  </a:defRPr>
                </a:pPr>
                <a:r>
                  <a:rPr sz="1634"/>
                  <a:t>European</a:t>
                </a:r>
                <a:br>
                  <a:rPr sz="1634"/>
                </a:br>
                <a:r>
                  <a:rPr sz="1634"/>
                  <a:t>Green </a:t>
                </a:r>
                <a:br>
                  <a:rPr sz="1634"/>
                </a:br>
                <a:r>
                  <a:rPr sz="1634"/>
                  <a:t>Deal </a:t>
                </a:r>
              </a:p>
            </p:txBody>
          </p:sp>
        </p:grpSp>
      </p:grpSp>
      <p:graphicFrame>
        <p:nvGraphicFramePr>
          <p:cNvPr id="13" name="Grafiek 3">
            <a:extLst>
              <a:ext uri="{FF2B5EF4-FFF2-40B4-BE49-F238E27FC236}">
                <a16:creationId xmlns:a16="http://schemas.microsoft.com/office/drawing/2014/main" id="{EAB2AC6B-7328-284A-AEAD-79A57C5EF842}"/>
              </a:ext>
              <a:ext uri="{147F2762-F138-4A5C-976F-8EAC2B608ADB}">
                <a16:predDERef xmlns:a16="http://schemas.microsoft.com/office/drawing/2014/main" pre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840511"/>
              </p:ext>
            </p:extLst>
          </p:nvPr>
        </p:nvGraphicFramePr>
        <p:xfrm>
          <a:off x="209379" y="361951"/>
          <a:ext cx="9886528" cy="617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he Green Deal Framework">
            <a:extLst>
              <a:ext uri="{FF2B5EF4-FFF2-40B4-BE49-F238E27FC236}">
                <a16:creationId xmlns:a16="http://schemas.microsoft.com/office/drawing/2014/main" id="{29301CC2-512E-6944-BA69-63D8B484D1AB}"/>
              </a:ext>
            </a:extLst>
          </p:cNvPr>
          <p:cNvSpPr txBox="1"/>
          <p:nvPr/>
        </p:nvSpPr>
        <p:spPr>
          <a:xfrm>
            <a:off x="9671486" y="629230"/>
            <a:ext cx="1139733" cy="44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33" tIns="35733" rIns="35733" bIns="35733" anchor="ctr">
            <a:spAutoFit/>
          </a:bodyPr>
          <a:lstStyle/>
          <a:p>
            <a:pPr algn="ctr">
              <a:defRPr sz="2800">
                <a:solidFill>
                  <a:srgbClr val="034E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nl-NL" sz="2400" b="1">
                <a:solidFill>
                  <a:schemeClr val="accent6">
                    <a:lumMod val="50000"/>
                  </a:schemeClr>
                </a:solidFill>
              </a:rPr>
              <a:t>GDP</a:t>
            </a:r>
            <a:endParaRPr sz="24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he Green Deal Framework">
            <a:extLst>
              <a:ext uri="{FF2B5EF4-FFF2-40B4-BE49-F238E27FC236}">
                <a16:creationId xmlns:a16="http://schemas.microsoft.com/office/drawing/2014/main" id="{6E78699F-AD5E-7240-8897-0070BAB6CFD1}"/>
              </a:ext>
            </a:extLst>
          </p:cNvPr>
          <p:cNvSpPr txBox="1"/>
          <p:nvPr/>
        </p:nvSpPr>
        <p:spPr>
          <a:xfrm>
            <a:off x="9484534" y="5451285"/>
            <a:ext cx="2287914" cy="44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33" tIns="35733" rIns="35733" bIns="35733" anchor="ctr">
            <a:spAutoFit/>
          </a:bodyPr>
          <a:lstStyle/>
          <a:p>
            <a:pPr algn="ctr">
              <a:defRPr sz="2800">
                <a:solidFill>
                  <a:srgbClr val="034E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lang="nl-NL" sz="2400" b="1" err="1">
                <a:solidFill>
                  <a:schemeClr val="accent6">
                    <a:lumMod val="50000"/>
                  </a:schemeClr>
                </a:solidFill>
              </a:rPr>
              <a:t>Emissions</a:t>
            </a:r>
            <a:endParaRPr sz="2400" b="1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848360" y="5499181"/>
            <a:ext cx="7487278" cy="1143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8325478" y="5566844"/>
            <a:ext cx="0" cy="3719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254111" y="5432651"/>
            <a:ext cx="142734" cy="1324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EDA75D-E657-8126-1BD2-1D94CA0AD56D}"/>
              </a:ext>
            </a:extLst>
          </p:cNvPr>
          <p:cNvGrpSpPr/>
          <p:nvPr/>
        </p:nvGrpSpPr>
        <p:grpSpPr>
          <a:xfrm>
            <a:off x="9322594" y="1413242"/>
            <a:ext cx="2261938" cy="2466361"/>
            <a:chOff x="9605112" y="2021002"/>
            <a:chExt cx="2261938" cy="18180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2631F2-016A-2AF0-6075-A40491E5110E}"/>
                </a:ext>
              </a:extLst>
            </p:cNvPr>
            <p:cNvSpPr/>
            <p:nvPr/>
          </p:nvSpPr>
          <p:spPr bwMode="auto">
            <a:xfrm>
              <a:off x="9605112" y="2021002"/>
              <a:ext cx="2261937" cy="18180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57A7"/>
              </a:solidFill>
              <a:prstDash val="dash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7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FDC19AE-B829-45FC-6AB0-51E0631E1736}"/>
                </a:ext>
              </a:extLst>
            </p:cNvPr>
            <p:cNvSpPr txBox="1"/>
            <p:nvPr/>
          </p:nvSpPr>
          <p:spPr>
            <a:xfrm>
              <a:off x="9605113" y="2111493"/>
              <a:ext cx="2261937" cy="165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 u="sng">
                  <a:solidFill>
                    <a:srgbClr val="1057A7"/>
                  </a:solidFill>
                  <a:latin typeface="EC Square Sans Cond Pro" panose="020B0506040000020004" pitchFamily="34" charset="0"/>
                </a:rPr>
                <a:t>2008-2021</a:t>
              </a:r>
              <a:r>
                <a:rPr lang="en-IE" sz="2800" b="1">
                  <a:solidFill>
                    <a:srgbClr val="1057A7"/>
                  </a:solidFill>
                  <a:latin typeface="EC Square Sans Cond Pro" panose="020B0506040000020004" pitchFamily="34" charset="0"/>
                </a:rPr>
                <a:t> </a:t>
              </a:r>
            </a:p>
            <a:p>
              <a:pPr algn="ctr"/>
              <a:endParaRPr lang="en-IE" sz="2800" b="1">
                <a:solidFill>
                  <a:srgbClr val="1057A7"/>
                </a:solidFill>
                <a:latin typeface="EC Square Sans Cond Pro" panose="020B0506040000020004" pitchFamily="34" charset="0"/>
              </a:endParaRPr>
            </a:p>
            <a:p>
              <a:r>
                <a:rPr lang="en-IE" sz="2800" b="1">
                  <a:solidFill>
                    <a:srgbClr val="1057A7"/>
                  </a:solidFill>
                  <a:latin typeface="EC Square Sans Cond Pro" panose="020B0506040000020004" pitchFamily="34" charset="0"/>
                </a:rPr>
                <a:t>GHG      20.5%</a:t>
              </a:r>
            </a:p>
            <a:p>
              <a:endParaRPr lang="en-IE" sz="2800" b="1">
                <a:solidFill>
                  <a:srgbClr val="1057A7"/>
                </a:solidFill>
                <a:latin typeface="EC Square Sans Cond Pro" panose="020B0506040000020004" pitchFamily="34" charset="0"/>
              </a:endParaRPr>
            </a:p>
            <a:p>
              <a:r>
                <a:rPr lang="en-IE" sz="2800" b="1">
                  <a:solidFill>
                    <a:srgbClr val="1057A7"/>
                  </a:solidFill>
                  <a:latin typeface="EC Square Sans Cond Pro" panose="020B0506040000020004" pitchFamily="34" charset="0"/>
                </a:rPr>
                <a:t>GDP      9.3%</a:t>
              </a:r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9247CF24-ABDA-CF91-8EE4-DD7FFF2CF78E}"/>
              </a:ext>
            </a:extLst>
          </p:cNvPr>
          <p:cNvSpPr/>
          <p:nvPr/>
        </p:nvSpPr>
        <p:spPr>
          <a:xfrm flipH="1">
            <a:off x="10114297" y="2456264"/>
            <a:ext cx="271095" cy="339627"/>
          </a:xfrm>
          <a:prstGeom prst="downArrow">
            <a:avLst/>
          </a:prstGeom>
          <a:solidFill>
            <a:srgbClr val="1057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DEC13E7-6AFE-1ED6-099A-6178F5EE27D7}"/>
              </a:ext>
            </a:extLst>
          </p:cNvPr>
          <p:cNvSpPr/>
          <p:nvPr/>
        </p:nvSpPr>
        <p:spPr>
          <a:xfrm>
            <a:off x="10114298" y="3308104"/>
            <a:ext cx="271094" cy="339627"/>
          </a:xfrm>
          <a:prstGeom prst="upArrow">
            <a:avLst/>
          </a:prstGeom>
          <a:solidFill>
            <a:srgbClr val="1057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6FEAFDA-6477-9AE9-206B-F8BE838D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2C5E3A-4BEA-B71B-0017-16B1FF19D7DF}"/>
              </a:ext>
            </a:extLst>
          </p:cNvPr>
          <p:cNvSpPr txBox="1"/>
          <p:nvPr/>
        </p:nvSpPr>
        <p:spPr>
          <a:xfrm>
            <a:off x="239966" y="5314192"/>
            <a:ext cx="62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4CCF53-0D51-2A19-02A0-734986C482EE}"/>
              </a:ext>
            </a:extLst>
          </p:cNvPr>
          <p:cNvGrpSpPr/>
          <p:nvPr/>
        </p:nvGrpSpPr>
        <p:grpSpPr>
          <a:xfrm>
            <a:off x="8177162" y="4463872"/>
            <a:ext cx="3403966" cy="523220"/>
            <a:chOff x="9903342" y="2413693"/>
            <a:chExt cx="1698854" cy="7783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48E367-F4EE-83CA-4ED5-807CD1DC661D}"/>
                </a:ext>
              </a:extLst>
            </p:cNvPr>
            <p:cNvSpPr/>
            <p:nvPr/>
          </p:nvSpPr>
          <p:spPr bwMode="auto">
            <a:xfrm>
              <a:off x="9903342" y="2421260"/>
              <a:ext cx="1698853" cy="6957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7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86428E-D288-406B-74D1-4C4614EA12DE}"/>
                </a:ext>
              </a:extLst>
            </p:cNvPr>
            <p:cNvSpPr txBox="1"/>
            <p:nvPr/>
          </p:nvSpPr>
          <p:spPr>
            <a:xfrm>
              <a:off x="9903344" y="2413693"/>
              <a:ext cx="1698852" cy="77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b="1">
                  <a:solidFill>
                    <a:srgbClr val="FF0000"/>
                  </a:solidFill>
                  <a:latin typeface="EC Square Sans Cond Pro" panose="020B0506040000020004" pitchFamily="34" charset="0"/>
                </a:rPr>
                <a:t>2040 Emission: – 90% </a:t>
              </a:r>
            </a:p>
          </p:txBody>
        </p:sp>
      </p:grpSp>
      <p:pic>
        <p:nvPicPr>
          <p:cNvPr id="33" name="Graphic 32" descr="Cursor outline">
            <a:extLst>
              <a:ext uri="{FF2B5EF4-FFF2-40B4-BE49-F238E27FC236}">
                <a16:creationId xmlns:a16="http://schemas.microsoft.com/office/drawing/2014/main" id="{A5DA9669-40BE-700D-C1AB-D76859AC5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300102" y="4923094"/>
            <a:ext cx="575764" cy="575764"/>
          </a:xfrm>
          <a:prstGeom prst="rect">
            <a:avLst/>
          </a:prstGeom>
        </p:spPr>
      </p:pic>
      <p:sp>
        <p:nvSpPr>
          <p:cNvPr id="5" name="The Green Deal Framework"/>
          <p:cNvSpPr txBox="1"/>
          <p:nvPr/>
        </p:nvSpPr>
        <p:spPr>
          <a:xfrm>
            <a:off x="1566500" y="231904"/>
            <a:ext cx="5451373" cy="687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33" tIns="35733" rIns="35733" bIns="35733" anchor="ctr">
            <a:spAutoFit/>
          </a:bodyPr>
          <a:lstStyle/>
          <a:p>
            <a:pPr algn="ctr">
              <a:defRPr sz="2800">
                <a:solidFill>
                  <a:srgbClr val="034EA2"/>
                </a:solidFill>
                <a:latin typeface="EC Square Sans Pro"/>
                <a:ea typeface="EC Square Sans Pro"/>
                <a:cs typeface="EC Square Sans Pro"/>
                <a:sym typeface="EC Square Sans Pro"/>
              </a:defRPr>
            </a:pPr>
            <a:r>
              <a:rPr sz="4000">
                <a:solidFill>
                  <a:srgbClr val="0257A4"/>
                </a:solidFill>
              </a:rPr>
              <a:t>The</a:t>
            </a:r>
            <a:r>
              <a:rPr sz="4000"/>
              <a:t> </a:t>
            </a:r>
            <a:r>
              <a:rPr kumimoji="0" lang="en-IE" sz="4000" b="1" i="0" u="none" strike="noStrike" kern="1200" cap="none" spc="0" normalizeH="0" baseline="0" noProof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Climate Target Plan </a:t>
            </a:r>
            <a:endParaRPr sz="4000" b="1">
              <a:solidFill>
                <a:srgbClr val="44B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14" grpId="0" uiExpand="1" build="allAtOnce" animBg="1"/>
      <p:bldP spid="14" grpId="1" uiExpand="1" build="allAtOnce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210190" y="4654198"/>
            <a:ext cx="1286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EC Square Sans Pro" panose="020B0506040000020004" pitchFamily="34" charset="0"/>
              </a:rPr>
              <a:t>Max 280 MtCO2eq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2858" y="3217990"/>
            <a:ext cx="1242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EC Square Sans Pro" panose="020B0506040000020004" pitchFamily="34" charset="0"/>
              </a:rPr>
              <a:t>Full 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EC Square Sans Pro" panose="020B0506040000020004" pitchFamily="34" charset="0"/>
              </a:rPr>
              <a:t>flexibility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6200" y="424572"/>
            <a:ext cx="91912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600" b="1" dirty="0">
                <a:solidFill>
                  <a:srgbClr val="5DC0A3"/>
                </a:solidFill>
                <a:latin typeface="EC Square Sans Cond Pro" panose="020B0506040000020004" pitchFamily="34" charset="0"/>
              </a:rPr>
              <a:t>Implementation</a:t>
            </a:r>
            <a:r>
              <a:rPr lang="en-IE" sz="3600" dirty="0">
                <a:solidFill>
                  <a:srgbClr val="5DC0A3"/>
                </a:solidFill>
                <a:latin typeface="EC Square Sans Cond Pro" panose="020B0506040000020004" pitchFamily="34" charset="0"/>
              </a:rPr>
              <a:t> - Energy Initiatives under </a:t>
            </a:r>
            <a:r>
              <a:rPr lang="en-IE" sz="3600" b="1" dirty="0">
                <a:solidFill>
                  <a:srgbClr val="5DC0A3"/>
                </a:solidFill>
                <a:latin typeface="EC Square Sans Cond Pro" panose="020B0506040000020004" pitchFamily="34" charset="0"/>
              </a:rPr>
              <a:t>Fit for 55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218" y="1576616"/>
            <a:ext cx="913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- Amendment to the Renewable Energy Directive (RED)</a:t>
            </a:r>
            <a:endParaRPr lang="en-US" sz="2800" b="1" dirty="0">
              <a:solidFill>
                <a:srgbClr val="0070C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219" y="2474893"/>
            <a:ext cx="954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- Amendment to the Energy Efficiency Directive (EED)</a:t>
            </a:r>
            <a:endParaRPr lang="en-US" sz="2800" b="1" dirty="0">
              <a:solidFill>
                <a:srgbClr val="0070C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6018" y="3467575"/>
            <a:ext cx="933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- Reducing Methane Emissions in the Energy Sector</a:t>
            </a:r>
            <a:endParaRPr lang="en-US" sz="2800" b="1" dirty="0">
              <a:solidFill>
                <a:srgbClr val="0070C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018" y="4504546"/>
            <a:ext cx="1115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- Revision of the Energy Performance of Buildings Directive (EPBD)</a:t>
            </a:r>
            <a:endParaRPr lang="en-US" sz="2800" b="1" dirty="0">
              <a:solidFill>
                <a:srgbClr val="0070C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019" y="5459081"/>
            <a:ext cx="1021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- Hydrogen and Decarbonised Gas Market Package</a:t>
            </a:r>
          </a:p>
        </p:txBody>
      </p:sp>
    </p:spTree>
    <p:extLst>
      <p:ext uri="{BB962C8B-B14F-4D97-AF65-F5344CB8AC3E}">
        <p14:creationId xmlns:p14="http://schemas.microsoft.com/office/powerpoint/2010/main" val="34426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314" y="412584"/>
            <a:ext cx="8301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REPowerEU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DC0A3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6761" y="3630960"/>
            <a:ext cx="5992346" cy="56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IE" sz="28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Reduce: 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Energy saving and energy efficiency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3063"/>
          <a:stretch/>
        </p:blipFill>
        <p:spPr>
          <a:xfrm>
            <a:off x="1841044" y="5269719"/>
            <a:ext cx="573608" cy="597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584" t="6329"/>
          <a:stretch/>
        </p:blipFill>
        <p:spPr>
          <a:xfrm>
            <a:off x="1828314" y="4512711"/>
            <a:ext cx="584498" cy="562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66761" y="4454415"/>
            <a:ext cx="7660302" cy="56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IE" sz="28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Renew: 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Massive acceleration of investment in renewables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8746" y="5249222"/>
            <a:ext cx="6226384" cy="56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IE" sz="2800" b="1" dirty="0">
                <a:solidFill>
                  <a:srgbClr val="1057A7"/>
                </a:solidFill>
                <a:latin typeface="EC Square Sans Cond Pro" panose="020B0506040000020004" pitchFamily="34" charset="0"/>
              </a:rPr>
              <a:t>Replace: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Diversification of our energy supplies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089" y="3662490"/>
            <a:ext cx="544100" cy="5400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8" t="34815" b="47407"/>
          <a:stretch/>
        </p:blipFill>
        <p:spPr>
          <a:xfrm>
            <a:off x="9410700" y="1477219"/>
            <a:ext cx="2781300" cy="3385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314" y="1496269"/>
            <a:ext cx="8301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 roadmap to reduce the dependence on Russian fossil fuels and fast forward the energy transition</a:t>
            </a:r>
            <a:endParaRPr lang="en-US" sz="2800" b="1" dirty="0">
              <a:solidFill>
                <a:srgbClr val="1057A7"/>
              </a:solidFill>
              <a:latin typeface="EC Square Sans Cond Pro" panose="020B05060400000200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AF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Based 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057A7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3 pillars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: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36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460B14-3B11-3152-A77D-17C466855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457511"/>
              </p:ext>
            </p:extLst>
          </p:nvPr>
        </p:nvGraphicFramePr>
        <p:xfrm>
          <a:off x="325120" y="1371599"/>
          <a:ext cx="11410950" cy="521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D0D4398-7392-25CA-49DB-CB5C3052C80B}"/>
              </a:ext>
            </a:extLst>
          </p:cNvPr>
          <p:cNvSpPr txBox="1"/>
          <p:nvPr/>
        </p:nvSpPr>
        <p:spPr>
          <a:xfrm>
            <a:off x="4147039" y="1769465"/>
            <a:ext cx="1796561" cy="993071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4450" tIns="22225" rIns="0" bIns="22225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b="1" kern="1200" dirty="0">
                <a:solidFill>
                  <a:srgbClr val="1057A7"/>
                </a:solidFill>
                <a:effectLst/>
                <a:latin typeface="EC Square Sans Cond Pro" panose="020B0506040000020004" pitchFamily="34" charset="0"/>
                <a:ea typeface="Calibri" panose="020F0502020204030204" pitchFamily="34" charset="0"/>
              </a:rPr>
              <a:t>2018</a:t>
            </a:r>
            <a:endParaRPr lang="en-IE" sz="2800" b="1" kern="1200" dirty="0">
              <a:solidFill>
                <a:srgbClr val="1057A7"/>
              </a:solidFill>
              <a:effectLst/>
              <a:latin typeface="EC Square Sans Cond Pro" panose="020B05060400000200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6BBF2-8BD6-ED88-AEDB-BAD0B2C6718C}"/>
              </a:ext>
            </a:extLst>
          </p:cNvPr>
          <p:cNvSpPr txBox="1"/>
          <p:nvPr/>
        </p:nvSpPr>
        <p:spPr>
          <a:xfrm>
            <a:off x="6096000" y="1769465"/>
            <a:ext cx="1694255" cy="993071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4450" tIns="22225" rIns="0" bIns="22225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rgbClr val="1057A7"/>
                </a:solidFill>
                <a:effectLst/>
                <a:latin typeface="EC Square Sans Cond Pro" panose="020B0506040000020004" pitchFamily="34" charset="0"/>
                <a:ea typeface="Calibri" panose="020F0502020204030204" pitchFamily="34" charset="0"/>
              </a:rPr>
              <a:t>Fit for 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F3BDB-918A-B2D1-2AA4-1722E9AB511B}"/>
              </a:ext>
            </a:extLst>
          </p:cNvPr>
          <p:cNvSpPr txBox="1"/>
          <p:nvPr/>
        </p:nvSpPr>
        <p:spPr>
          <a:xfrm>
            <a:off x="9765788" y="1769465"/>
            <a:ext cx="1796561" cy="993071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4450" tIns="22225" rIns="0" bIns="22225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b="1" kern="1200" dirty="0">
                <a:solidFill>
                  <a:srgbClr val="1057A7"/>
                </a:solidFill>
                <a:effectLst/>
                <a:latin typeface="EC Square Sans Cond Pro" panose="020B0506040000020004" pitchFamily="34" charset="0"/>
                <a:ea typeface="Calibri" panose="020F0502020204030204" pitchFamily="34" charset="0"/>
              </a:rPr>
              <a:t>March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B7C9B-62CE-E232-3464-D8A600F656A6}"/>
              </a:ext>
            </a:extLst>
          </p:cNvPr>
          <p:cNvSpPr txBox="1"/>
          <p:nvPr/>
        </p:nvSpPr>
        <p:spPr>
          <a:xfrm>
            <a:off x="1783982" y="428040"/>
            <a:ext cx="10540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Renew: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EU Targets for 2030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under Fit for 55 and REPowerEU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1CB87-A35A-8921-C8F6-49C73C62A437}"/>
              </a:ext>
            </a:extLst>
          </p:cNvPr>
          <p:cNvSpPr txBox="1"/>
          <p:nvPr/>
        </p:nvSpPr>
        <p:spPr>
          <a:xfrm>
            <a:off x="371475" y="5935443"/>
            <a:ext cx="557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EC Square Sans Cond Pro" panose="020B0506040000020004" pitchFamily="34" charset="0"/>
              </a:rPr>
              <a:t>* relative to 2007 reference scenario</a:t>
            </a:r>
          </a:p>
          <a:p>
            <a:r>
              <a:rPr lang="en-IE" dirty="0">
                <a:latin typeface="EC Square Sans Cond Pro" panose="020B0506040000020004" pitchFamily="34" charset="0"/>
              </a:rPr>
              <a:t>** relative to 2020 reference scenario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6BBF2-8BD6-ED88-AEDB-BAD0B2C6718C}"/>
              </a:ext>
            </a:extLst>
          </p:cNvPr>
          <p:cNvSpPr txBox="1"/>
          <p:nvPr/>
        </p:nvSpPr>
        <p:spPr>
          <a:xfrm>
            <a:off x="7928658" y="1769464"/>
            <a:ext cx="1796561" cy="993071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4450" tIns="22225" rIns="0" bIns="22225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1057A7"/>
                </a:solidFill>
                <a:effectLst/>
                <a:latin typeface="EC Square Sans Cond Pro" panose="020B0506040000020004" pitchFamily="34" charset="0"/>
                <a:ea typeface="Calibri" panose="020F0502020204030204" pitchFamily="34" charset="0"/>
              </a:rPr>
              <a:t>REPowerEU</a:t>
            </a:r>
            <a:endParaRPr lang="en-US" sz="2800" b="1" kern="1200" dirty="0">
              <a:solidFill>
                <a:srgbClr val="1057A7"/>
              </a:solidFill>
              <a:effectLst/>
              <a:latin typeface="EC Square Sans Cond Pro" panose="020B05060400000200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8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28BF8-0E87-968C-6840-32BC06C2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0" y="1347796"/>
            <a:ext cx="8830326" cy="5510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BFE7BE-1AF7-6530-BE57-53F5E62E2684}"/>
              </a:ext>
            </a:extLst>
          </p:cNvPr>
          <p:cNvSpPr txBox="1"/>
          <p:nvPr/>
        </p:nvSpPr>
        <p:spPr>
          <a:xfrm>
            <a:off x="1828314" y="412584"/>
            <a:ext cx="8301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Reduce: Natural gas demand reduction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E11B39-B86C-E935-EEE2-ED56D26CF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7" t="10146" r="55908" b="6818"/>
          <a:stretch/>
        </p:blipFill>
        <p:spPr>
          <a:xfrm>
            <a:off x="9905366" y="1929001"/>
            <a:ext cx="1685272" cy="1309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CD24D-EA4F-C10A-8E44-9EF2D188E0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31" t="8409" r="10656" b="6817"/>
          <a:stretch/>
        </p:blipFill>
        <p:spPr>
          <a:xfrm>
            <a:off x="9905366" y="3597164"/>
            <a:ext cx="1685272" cy="15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FBDCB-5424-44A8-D3E0-5DED422A91F2}"/>
              </a:ext>
            </a:extLst>
          </p:cNvPr>
          <p:cNvSpPr txBox="1"/>
          <p:nvPr/>
        </p:nvSpPr>
        <p:spPr>
          <a:xfrm>
            <a:off x="1819542" y="402640"/>
            <a:ext cx="11197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Renewables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: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record deployment and increased share of electricity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B733F-3EED-CADE-EDC0-1568FD366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09"/>
          <a:stretch/>
        </p:blipFill>
        <p:spPr>
          <a:xfrm>
            <a:off x="431800" y="1602904"/>
            <a:ext cx="11760200" cy="52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7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76400" y="336529"/>
            <a:ext cx="10515600" cy="782638"/>
          </a:xfrm>
        </p:spPr>
        <p:txBody>
          <a:bodyPr/>
          <a:lstStyle/>
          <a:p>
            <a:r>
              <a:rPr lang="en-IE" b="1" dirty="0">
                <a:solidFill>
                  <a:srgbClr val="5DC0A3"/>
                </a:solidFill>
                <a:latin typeface="EC Square Sans Cond Pro" panose="020B0506040000020004" pitchFamily="34" charset="0"/>
                <a:ea typeface="+mn-ea"/>
                <a:cs typeface="+mn-cs"/>
              </a:rPr>
              <a:t>Diversification of Supplies</a:t>
            </a:r>
            <a:endParaRPr lang="en-US" sz="2900" dirty="0">
              <a:solidFill>
                <a:srgbClr val="44BA79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EBF091C-9385-55FD-F643-2BB08CF1E2ED}"/>
              </a:ext>
            </a:extLst>
          </p:cNvPr>
          <p:cNvSpPr txBox="1">
            <a:spLocks/>
          </p:cNvSpPr>
          <p:nvPr/>
        </p:nvSpPr>
        <p:spPr>
          <a:xfrm>
            <a:off x="2989997" y="1227425"/>
            <a:ext cx="6439225" cy="423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/>
            </a:lvl1pPr>
            <a:lvl2pPr lvl="1" indent="0" algn="ctr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None/>
              <a:defRPr sz="2400" b="1" u="sng">
                <a:solidFill>
                  <a:srgbClr val="1057A7"/>
                </a:solidFill>
                <a:latin typeface="EC Square Sans Cond Pro" panose="020B05060400000200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GB" dirty="0"/>
              <a:t>Annual gas import </a:t>
            </a:r>
            <a:r>
              <a:rPr lang="en-GB" b="0" dirty="0"/>
              <a:t>(LNG &amp; pipeline) in the EU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280A7A-A1CC-8BE5-979B-D3C9564A5B02}"/>
              </a:ext>
            </a:extLst>
          </p:cNvPr>
          <p:cNvSpPr/>
          <p:nvPr/>
        </p:nvSpPr>
        <p:spPr>
          <a:xfrm>
            <a:off x="2157575" y="6591300"/>
            <a:ext cx="2642390" cy="24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Refinitiv and ENTSO-G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B04F3-7412-9D83-61E3-9DF1B53BF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650894"/>
            <a:ext cx="8191500" cy="49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0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485A26-1BAE-B1D7-A5A0-AE797D2C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60" y="482860"/>
            <a:ext cx="8002822" cy="782357"/>
          </a:xfrm>
        </p:spPr>
        <p:txBody>
          <a:bodyPr/>
          <a:lstStyle/>
          <a:p>
            <a:r>
              <a:rPr lang="pt-PT" b="1" dirty="0"/>
              <a:t>Green </a:t>
            </a:r>
            <a:r>
              <a:rPr lang="pt-PT" b="1" dirty="0" err="1"/>
              <a:t>investments</a:t>
            </a:r>
            <a:r>
              <a:rPr lang="pt-PT" b="1" dirty="0"/>
              <a:t> in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Recovery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Resilience</a:t>
            </a:r>
            <a:r>
              <a:rPr lang="pt-PT" b="1" dirty="0"/>
              <a:t> </a:t>
            </a:r>
            <a:r>
              <a:rPr lang="pt-PT" b="1" dirty="0" err="1"/>
              <a:t>Plans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B3B92-5D2A-DF45-1DDD-6FED0EFC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/>
              <a:t>    </a:t>
            </a:r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44D6DACD-5326-5DAE-36BB-367A6FB56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943" y="1502228"/>
            <a:ext cx="13541829" cy="53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7B804D-F216-FFBB-DE0E-C8CF60B68D67}"/>
              </a:ext>
            </a:extLst>
          </p:cNvPr>
          <p:cNvGrpSpPr/>
          <p:nvPr/>
        </p:nvGrpSpPr>
        <p:grpSpPr>
          <a:xfrm>
            <a:off x="8678982" y="211259"/>
            <a:ext cx="3255131" cy="1615598"/>
            <a:chOff x="3271390" y="934712"/>
            <a:chExt cx="3601042" cy="239774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E90BE7A-BEDE-1B60-312D-A7F76CC3B2CE}"/>
                </a:ext>
              </a:extLst>
            </p:cNvPr>
            <p:cNvSpPr/>
            <p:nvPr/>
          </p:nvSpPr>
          <p:spPr>
            <a:xfrm>
              <a:off x="3271390" y="934712"/>
              <a:ext cx="3601042" cy="2397745"/>
            </a:xfrm>
            <a:prstGeom prst="roundRect">
              <a:avLst/>
            </a:prstGeom>
            <a:solidFill>
              <a:srgbClr val="99C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D771AB2A-7CB7-41F7-56D9-11081348CD22}"/>
                </a:ext>
              </a:extLst>
            </p:cNvPr>
            <p:cNvSpPr txBox="1"/>
            <p:nvPr/>
          </p:nvSpPr>
          <p:spPr>
            <a:xfrm>
              <a:off x="3410329" y="945424"/>
              <a:ext cx="3369146" cy="2387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34EA2">
                      <a:lumMod val="75000"/>
                    </a:srgbClr>
                  </a:solidFill>
                  <a:effectLst/>
                  <a:uLnTx/>
                  <a:uFillTx/>
                  <a:latin typeface="EC Square Sans Pro Medium"/>
                  <a:ea typeface="+mn-ea"/>
                  <a:cs typeface="+mn-cs"/>
                </a:rPr>
                <a:t>Over EUR 275 bn</a:t>
              </a:r>
            </a:p>
            <a:p>
              <a:pPr marL="0" marR="0" lvl="0" indent="0" algn="ctr" defTabSz="8445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34EA2">
                      <a:lumMod val="75000"/>
                    </a:srgbClr>
                  </a:solidFill>
                  <a:effectLst/>
                  <a:uLnTx/>
                  <a:uFillTx/>
                  <a:latin typeface="EC Square Sans Pro Medium"/>
                  <a:ea typeface="+mn-ea"/>
                  <a:cs typeface="+mn-cs"/>
                </a:rPr>
                <a:t>to support the green transition</a:t>
              </a:r>
            </a:p>
            <a:p>
              <a:pPr marL="0" marR="0" lvl="0" indent="0" algn="ctr" defTabSz="8445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34EA2">
                      <a:lumMod val="75000"/>
                    </a:srgbClr>
                  </a:solidFill>
                  <a:effectLst/>
                  <a:uLnTx/>
                  <a:uFillTx/>
                  <a:latin typeface="EC Square Sans Pro Medium"/>
                  <a:ea typeface="+mn-ea"/>
                  <a:cs typeface="+mn-cs"/>
                </a:rPr>
                <a:t>More than 42% of RRF</a:t>
              </a:r>
              <a:endPara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EC Square Sans Pro Medium" panose="020B05000000000200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67A493-EFC4-0819-7D5A-9A8703404AA2}"/>
              </a:ext>
            </a:extLst>
          </p:cNvPr>
          <p:cNvGrpSpPr/>
          <p:nvPr/>
        </p:nvGrpSpPr>
        <p:grpSpPr>
          <a:xfrm>
            <a:off x="9045912" y="2981181"/>
            <a:ext cx="2760616" cy="2196534"/>
            <a:chOff x="7401081" y="1428196"/>
            <a:chExt cx="3171892" cy="190426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82D0DDE-309A-C26B-3F54-B57CAE3C8294}"/>
                </a:ext>
              </a:extLst>
            </p:cNvPr>
            <p:cNvSpPr/>
            <p:nvPr/>
          </p:nvSpPr>
          <p:spPr>
            <a:xfrm>
              <a:off x="7401081" y="1428196"/>
              <a:ext cx="3171892" cy="19042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177E4D33-771E-C6EF-F529-E677750EEC0F}"/>
                </a:ext>
              </a:extLst>
            </p:cNvPr>
            <p:cNvSpPr txBox="1"/>
            <p:nvPr/>
          </p:nvSpPr>
          <p:spPr>
            <a:xfrm>
              <a:off x="7626527" y="1521154"/>
              <a:ext cx="2853488" cy="1718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Medium"/>
                  <a:ea typeface="+mn-ea"/>
                  <a:cs typeface="+mn-cs"/>
                </a:rPr>
                <a:t>50% of green investments to support energy efficiency, renewable energy &amp; networks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0D5F3E-B0BF-A26D-2039-A9DF10489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4" y="1909186"/>
            <a:ext cx="1457541" cy="13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14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344A2"/>
      </a:hlink>
      <a:folHlink>
        <a:srgbClr val="8C8C8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507E88-76A0-4E33-9AE1-0BDFF45E6A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26470-C070-4025-9638-BECABFEF7FE3}">
  <ds:schemaRefs>
    <ds:schemaRef ds:uri="ac131f03-315b-4cd8-8e3a-6189969fd4f0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sharepoint/v3"/>
    <ds:schemaRef ds:uri="5843c966-cb45-4885-93fc-2ce78a94204b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87A025E-52AE-4871-804F-DBD66059F21B}"/>
</file>

<file path=docProps/app.xml><?xml version="1.0" encoding="utf-8"?>
<Properties xmlns="http://schemas.openxmlformats.org/officeDocument/2006/extended-properties" xmlns:vt="http://schemas.openxmlformats.org/officeDocument/2006/docPropsVTypes">
  <TotalTime>15947</TotalTime>
  <Words>571</Words>
  <Application>Microsoft Office PowerPoint</Application>
  <PresentationFormat>Widescreen</PresentationFormat>
  <Paragraphs>103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Britannic Bold</vt:lpstr>
      <vt:lpstr>Calibri</vt:lpstr>
      <vt:lpstr>Calibri Light</vt:lpstr>
      <vt:lpstr>EC Square Sans Cond Pro</vt:lpstr>
      <vt:lpstr>EC Square Sans Pro</vt:lpstr>
      <vt:lpstr>EC Square Sans Pro Medium</vt:lpstr>
      <vt:lpstr>Helvetica Neue Medium</vt:lpstr>
      <vt:lpstr>Segoe UI</vt:lpstr>
      <vt:lpstr>Söhne</vt:lpstr>
      <vt:lpstr>Symbol</vt:lpstr>
      <vt:lpstr>Verdana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Diversification of Supplies</vt:lpstr>
      <vt:lpstr>Green investments in the Recovery and Resilience Plans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O'MOORE Michael (ENER)</dc:creator>
  <cp:lastModifiedBy>GARCIA MEZQUITA Yolanda (ENER)</cp:lastModifiedBy>
  <cp:revision>116</cp:revision>
  <cp:lastPrinted>2024-04-11T14:08:55Z</cp:lastPrinted>
  <dcterms:created xsi:type="dcterms:W3CDTF">2023-05-04T08:03:30Z</dcterms:created>
  <dcterms:modified xsi:type="dcterms:W3CDTF">2024-05-21T18:58:56Z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2023-05-04T08:03:30Z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044b90e0-eb42-4284-8ad1-aec3ea67f082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0x01010063BA515A7BAE2A43BBCEEFC8DB246324</vt:lpwstr>
  </property>
  <property fmtid="{D5CDD505-2E9C-101B-9397-08002B2CF9AE}" pid="10" name="Test metadata">
    <vt:lpwstr/>
  </property>
  <property fmtid="{D5CDD505-2E9C-101B-9397-08002B2CF9AE}" pid="11" name="MediaServiceImageTags">
    <vt:lpwstr/>
  </property>
</Properties>
</file>