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0" r:id="rId5"/>
    <p:sldMasterId id="2147483704" r:id="rId6"/>
  </p:sldMasterIdLst>
  <p:notesMasterIdLst>
    <p:notesMasterId r:id="rId15"/>
  </p:notesMasterIdLst>
  <p:sldIdLst>
    <p:sldId id="895" r:id="rId7"/>
    <p:sldId id="402" r:id="rId8"/>
    <p:sldId id="358" r:id="rId9"/>
    <p:sldId id="897" r:id="rId10"/>
    <p:sldId id="308" r:id="rId11"/>
    <p:sldId id="367" r:id="rId12"/>
    <p:sldId id="896" r:id="rId13"/>
    <p:sldId id="284" r:id="rId14"/>
  </p:sldIdLst>
  <p:sldSz cx="12192000" cy="6858000"/>
  <p:notesSz cx="9872663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IRAUD-CASTRO Quentin (ENER)" initials="PQ(" lastIdx="1" clrIdx="0">
    <p:extLst>
      <p:ext uri="{19B8F6BF-5375-455C-9EA6-DF929625EA0E}">
        <p15:presenceInfo xmlns:p15="http://schemas.microsoft.com/office/powerpoint/2012/main" userId="S-1-5-21-1606980848-2025429265-839522115-1366692" providerId="AD"/>
      </p:ext>
    </p:extLst>
  </p:cmAuthor>
  <p:cmAuthor id="2" name="BANCZYK Liliane (ENER)" initials="BL(" lastIdx="1" clrIdx="1">
    <p:extLst>
      <p:ext uri="{19B8F6BF-5375-455C-9EA6-DF929625EA0E}">
        <p15:presenceInfo xmlns:p15="http://schemas.microsoft.com/office/powerpoint/2012/main" userId="S-1-5-21-1606980848-2025429265-839522115-71303" providerId="AD"/>
      </p:ext>
    </p:extLst>
  </p:cmAuthor>
  <p:cmAuthor id="3" name="O'MOORE Michael (ENER)" initials="OM(" lastIdx="1" clrIdx="2">
    <p:extLst>
      <p:ext uri="{19B8F6BF-5375-455C-9EA6-DF929625EA0E}">
        <p15:presenceInfo xmlns:p15="http://schemas.microsoft.com/office/powerpoint/2012/main" userId="S::Michael.O'MOORE@ec.europa.eu::ff73dcf5-b0eb-45b1-a699-5a4e59c07b1a" providerId="AD"/>
      </p:ext>
    </p:extLst>
  </p:cmAuthor>
  <p:cmAuthor id="4" name="SANCHEZ INFANTE Ana Maria (ENER)" initials="SIAM(" lastIdx="2" clrIdx="3">
    <p:extLst>
      <p:ext uri="{19B8F6BF-5375-455C-9EA6-DF929625EA0E}">
        <p15:presenceInfo xmlns:p15="http://schemas.microsoft.com/office/powerpoint/2012/main" userId="S-1-5-21-1606980848-2025429265-839522115-11310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7A7"/>
    <a:srgbClr val="00CC99"/>
    <a:srgbClr val="0033CC"/>
    <a:srgbClr val="008080"/>
    <a:srgbClr val="CC3300"/>
    <a:srgbClr val="993366"/>
    <a:srgbClr val="BED8F8"/>
    <a:srgbClr val="E6B7BF"/>
    <a:srgbClr val="006600"/>
    <a:srgbClr val="CC5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86486" autoAdjust="0"/>
  </p:normalViewPr>
  <p:slideViewPr>
    <p:cSldViewPr snapToGrid="0">
      <p:cViewPr varScale="1">
        <p:scale>
          <a:sx n="44" d="100"/>
          <a:sy n="44" d="100"/>
        </p:scale>
        <p:origin x="86" y="542"/>
      </p:cViewPr>
      <p:guideLst>
        <p:guide orient="horz" pos="61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15"/>
    </p:cViewPr>
  </p:sorterViewPr>
  <p:notesViewPr>
    <p:cSldViewPr snapToGrid="0">
      <p:cViewPr varScale="1">
        <p:scale>
          <a:sx n="116" d="100"/>
          <a:sy n="116" d="100"/>
        </p:scale>
        <p:origin x="11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ENER\C\1\REDII%20revision%20legal%20text%20and%20IA\Legal%20proposal\Presentation\Overall%20RES%20targ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407886394876063E-2"/>
          <c:y val="3.8056653594858866E-2"/>
          <c:w val="0.91171855385387901"/>
          <c:h val="0.8422526033512772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 emissions</c:v>
                </c:pt>
              </c:strCache>
            </c:strRef>
          </c:tx>
          <c:spPr>
            <a:ln w="34925" cap="rnd">
              <a:solidFill>
                <a:schemeClr val="accent6">
                  <a:shade val="76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Sheet1!$A$2:$A$62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Sheet1!$B$2:$B$62</c:f>
              <c:numCache>
                <c:formatCode>General</c:formatCode>
                <c:ptCount val="61"/>
                <c:pt idx="0">
                  <c:v>100</c:v>
                </c:pt>
                <c:pt idx="1">
                  <c:v>97.188970962222456</c:v>
                </c:pt>
                <c:pt idx="2">
                  <c:v>94.699000611035203</c:v>
                </c:pt>
                <c:pt idx="3">
                  <c:v>93.024189586836073</c:v>
                </c:pt>
                <c:pt idx="4">
                  <c:v>92.529227937197149</c:v>
                </c:pt>
                <c:pt idx="5">
                  <c:v>93.32875477254197</c:v>
                </c:pt>
                <c:pt idx="6">
                  <c:v>94.742102871862869</c:v>
                </c:pt>
                <c:pt idx="7">
                  <c:v>93.390485181373904</c:v>
                </c:pt>
                <c:pt idx="8">
                  <c:v>92.333385933450529</c:v>
                </c:pt>
                <c:pt idx="9">
                  <c:v>90.574294322925937</c:v>
                </c:pt>
                <c:pt idx="10">
                  <c:v>90.911551959370769</c:v>
                </c:pt>
                <c:pt idx="11">
                  <c:v>91.526764293259063</c:v>
                </c:pt>
                <c:pt idx="12">
                  <c:v>91.553178750008399</c:v>
                </c:pt>
                <c:pt idx="13">
                  <c:v>93.84424270020682</c:v>
                </c:pt>
                <c:pt idx="14">
                  <c:v>93.447635987841366</c:v>
                </c:pt>
                <c:pt idx="15">
                  <c:v>93.078338749129529</c:v>
                </c:pt>
                <c:pt idx="16">
                  <c:v>92.573745656820805</c:v>
                </c:pt>
                <c:pt idx="17">
                  <c:v>92.65509942852384</c:v>
                </c:pt>
                <c:pt idx="18">
                  <c:v>89.978993546171665</c:v>
                </c:pt>
                <c:pt idx="19">
                  <c:v>83.046072616343395</c:v>
                </c:pt>
                <c:pt idx="20">
                  <c:v>85.095989972323267</c:v>
                </c:pt>
                <c:pt idx="21">
                  <c:v>82.836943310695943</c:v>
                </c:pt>
                <c:pt idx="22">
                  <c:v>81.074543001224171</c:v>
                </c:pt>
                <c:pt idx="23">
                  <c:v>79.257428667294263</c:v>
                </c:pt>
                <c:pt idx="24">
                  <c:v>76.829500285506981</c:v>
                </c:pt>
                <c:pt idx="25">
                  <c:v>78.238551756373752</c:v>
                </c:pt>
                <c:pt idx="26">
                  <c:v>75.748399267840625</c:v>
                </c:pt>
                <c:pt idx="27">
                  <c:v>73.258246779307498</c:v>
                </c:pt>
                <c:pt idx="28">
                  <c:v>70.768094290774371</c:v>
                </c:pt>
                <c:pt idx="29">
                  <c:v>68.277941802241244</c:v>
                </c:pt>
                <c:pt idx="30">
                  <c:v>65.787789313708089</c:v>
                </c:pt>
                <c:pt idx="31">
                  <c:v>64.49284279541321</c:v>
                </c:pt>
                <c:pt idx="32">
                  <c:v>63.197896277118332</c:v>
                </c:pt>
                <c:pt idx="33">
                  <c:v>61.902949758823453</c:v>
                </c:pt>
                <c:pt idx="34">
                  <c:v>60.608003240528575</c:v>
                </c:pt>
                <c:pt idx="35">
                  <c:v>59.313056722233689</c:v>
                </c:pt>
                <c:pt idx="36">
                  <c:v>56.37880619353669</c:v>
                </c:pt>
                <c:pt idx="37">
                  <c:v>53.44455566483969</c:v>
                </c:pt>
                <c:pt idx="38">
                  <c:v>50.510305136142691</c:v>
                </c:pt>
                <c:pt idx="39">
                  <c:v>47.576054607445691</c:v>
                </c:pt>
                <c:pt idx="40">
                  <c:v>44.641804078748685</c:v>
                </c:pt>
                <c:pt idx="41">
                  <c:v>41.744454615155959</c:v>
                </c:pt>
                <c:pt idx="42">
                  <c:v>38.847105151563241</c:v>
                </c:pt>
                <c:pt idx="43">
                  <c:v>35.949755687970523</c:v>
                </c:pt>
                <c:pt idx="44">
                  <c:v>33.052406224377805</c:v>
                </c:pt>
                <c:pt idx="45">
                  <c:v>30.155056760785076</c:v>
                </c:pt>
                <c:pt idx="46">
                  <c:v>26.761990132695562</c:v>
                </c:pt>
                <c:pt idx="47">
                  <c:v>23.368923504606048</c:v>
                </c:pt>
                <c:pt idx="48">
                  <c:v>19.975856876516534</c:v>
                </c:pt>
                <c:pt idx="49">
                  <c:v>16.58279024842702</c:v>
                </c:pt>
                <c:pt idx="50">
                  <c:v>13.189723620337501</c:v>
                </c:pt>
                <c:pt idx="51">
                  <c:v>11.444780472832445</c:v>
                </c:pt>
                <c:pt idx="52">
                  <c:v>9.6998373253273886</c:v>
                </c:pt>
                <c:pt idx="53">
                  <c:v>7.9548941778223323</c:v>
                </c:pt>
                <c:pt idx="54">
                  <c:v>6.209951030317276</c:v>
                </c:pt>
                <c:pt idx="55">
                  <c:v>4.4650078828122188</c:v>
                </c:pt>
                <c:pt idx="56">
                  <c:v>3.3426257833718247</c:v>
                </c:pt>
                <c:pt idx="57">
                  <c:v>2.2202436839314306</c:v>
                </c:pt>
                <c:pt idx="58">
                  <c:v>1.0978615844910364</c:v>
                </c:pt>
                <c:pt idx="59">
                  <c:v>1</c:v>
                </c:pt>
                <c:pt idx="6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B9-4E44-A970-1E9B8D3E6A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GDP</c:v>
                </c:pt>
              </c:strCache>
            </c:strRef>
          </c:tx>
          <c:spPr>
            <a:ln w="34925" cap="rnd">
              <a:solidFill>
                <a:schemeClr val="accent6">
                  <a:tint val="77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Sheet1!$A$2:$A$62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Sheet1!$C$2:$C$62</c:f>
              <c:numCache>
                <c:formatCode>General</c:formatCode>
                <c:ptCount val="61"/>
                <c:pt idx="0">
                  <c:v>100</c:v>
                </c:pt>
                <c:pt idx="1">
                  <c:v>101.41911675320132</c:v>
                </c:pt>
                <c:pt idx="2">
                  <c:v>102.32422687108658</c:v>
                </c:pt>
                <c:pt idx="3">
                  <c:v>101.71552575887404</c:v>
                </c:pt>
                <c:pt idx="4">
                  <c:v>104.3892092186672</c:v>
                </c:pt>
                <c:pt idx="5">
                  <c:v>107.1197566129034</c:v>
                </c:pt>
                <c:pt idx="6">
                  <c:v>109.13738942855221</c:v>
                </c:pt>
                <c:pt idx="7">
                  <c:v>112.03361927042323</c:v>
                </c:pt>
                <c:pt idx="8">
                  <c:v>115.40253175232425</c:v>
                </c:pt>
                <c:pt idx="9">
                  <c:v>118.81027305615753</c:v>
                </c:pt>
                <c:pt idx="10">
                  <c:v>123.44602758224829</c:v>
                </c:pt>
                <c:pt idx="11">
                  <c:v>126.13482456371264</c:v>
                </c:pt>
                <c:pt idx="12">
                  <c:v>127.5360827152352</c:v>
                </c:pt>
                <c:pt idx="13">
                  <c:v>128.68312460457184</c:v>
                </c:pt>
                <c:pt idx="14">
                  <c:v>132.02150293574914</c:v>
                </c:pt>
                <c:pt idx="15">
                  <c:v>134.56032541743662</c:v>
                </c:pt>
                <c:pt idx="16">
                  <c:v>139.2572971180135</c:v>
                </c:pt>
                <c:pt idx="17">
                  <c:v>143.65190868249204</c:v>
                </c:pt>
                <c:pt idx="18">
                  <c:v>144.57766388206093</c:v>
                </c:pt>
                <c:pt idx="19">
                  <c:v>138.28254338462079</c:v>
                </c:pt>
                <c:pt idx="20">
                  <c:v>141.3822220469863</c:v>
                </c:pt>
                <c:pt idx="21">
                  <c:v>144.04320296382571</c:v>
                </c:pt>
                <c:pt idx="22">
                  <c:v>143.0146128644449</c:v>
                </c:pt>
                <c:pt idx="23">
                  <c:v>142.95178117822104</c:v>
                </c:pt>
                <c:pt idx="24">
                  <c:v>145.23419611863562</c:v>
                </c:pt>
                <c:pt idx="25">
                  <c:v>148.67789198989723</c:v>
                </c:pt>
                <c:pt idx="26">
                  <c:v>151.74773633475516</c:v>
                </c:pt>
                <c:pt idx="27">
                  <c:v>155.87970257863623</c:v>
                </c:pt>
                <c:pt idx="28">
                  <c:v>159.20008880811139</c:v>
                </c:pt>
                <c:pt idx="29">
                  <c:v>161.40480751331449</c:v>
                </c:pt>
                <c:pt idx="30">
                  <c:v>149.39738657505703</c:v>
                </c:pt>
                <c:pt idx="31">
                  <c:v>158.50872636033151</c:v>
                </c:pt>
                <c:pt idx="32">
                  <c:v>161.92179252196127</c:v>
                </c:pt>
                <c:pt idx="33">
                  <c:v>165.2570813144811</c:v>
                </c:pt>
                <c:pt idx="34">
                  <c:v>168.69299083199076</c:v>
                </c:pt>
                <c:pt idx="35">
                  <c:v>170.65108648027726</c:v>
                </c:pt>
                <c:pt idx="36">
                  <c:v>172.61622392409154</c:v>
                </c:pt>
                <c:pt idx="37">
                  <c:v>174.55456504662732</c:v>
                </c:pt>
                <c:pt idx="38">
                  <c:v>176.45449602844124</c:v>
                </c:pt>
                <c:pt idx="39">
                  <c:v>178.38128176199018</c:v>
                </c:pt>
                <c:pt idx="40">
                  <c:v>180.35274380852834</c:v>
                </c:pt>
                <c:pt idx="41">
                  <c:v>182.36779779718714</c:v>
                </c:pt>
                <c:pt idx="42">
                  <c:v>184.42599755993609</c:v>
                </c:pt>
                <c:pt idx="43">
                  <c:v>186.5263165539163</c:v>
                </c:pt>
                <c:pt idx="44">
                  <c:v>188.67050137533067</c:v>
                </c:pt>
                <c:pt idx="45">
                  <c:v>190.86070415428583</c:v>
                </c:pt>
                <c:pt idx="46">
                  <c:v>193.12339161205611</c:v>
                </c:pt>
                <c:pt idx="47">
                  <c:v>195.4638365719359</c:v>
                </c:pt>
                <c:pt idx="48">
                  <c:v>197.87894245261734</c:v>
                </c:pt>
                <c:pt idx="49">
                  <c:v>200.37391800080755</c:v>
                </c:pt>
                <c:pt idx="50">
                  <c:v>202.9701548012325</c:v>
                </c:pt>
                <c:pt idx="51">
                  <c:v>205.67295606718011</c:v>
                </c:pt>
                <c:pt idx="52">
                  <c:v>208.47623658266861</c:v>
                </c:pt>
                <c:pt idx="53">
                  <c:v>211.36713004312102</c:v>
                </c:pt>
                <c:pt idx="54">
                  <c:v>214.32929141941182</c:v>
                </c:pt>
                <c:pt idx="55">
                  <c:v>217.37288237474007</c:v>
                </c:pt>
                <c:pt idx="56">
                  <c:v>220.46503924551681</c:v>
                </c:pt>
                <c:pt idx="57">
                  <c:v>223.60209224594365</c:v>
                </c:pt>
                <c:pt idx="58">
                  <c:v>226.77904068492762</c:v>
                </c:pt>
                <c:pt idx="59">
                  <c:v>229.99952658413298</c:v>
                </c:pt>
                <c:pt idx="60">
                  <c:v>233.27233016961125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B9-4E44-A970-1E9B8D3E6A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5210784"/>
        <c:axId val="905212416"/>
      </c:lineChart>
      <c:catAx>
        <c:axId val="90521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5212416"/>
        <c:crosses val="autoZero"/>
        <c:auto val="1"/>
        <c:lblAlgn val="ctr"/>
        <c:lblOffset val="100"/>
        <c:noMultiLvlLbl val="0"/>
      </c:catAx>
      <c:valAx>
        <c:axId val="90521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521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accent6">
              <a:lumMod val="50000"/>
            </a:schemeClr>
          </a:solidFill>
        </a:defRPr>
      </a:pPr>
      <a:endParaRPr lang="en-US"/>
    </a:p>
  </c:txPr>
  <c:externalData r:id="rId3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71F-44DB-B1B5-F9BF60736F5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71F-44DB-B1B5-F9BF60736F5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71F-44DB-B1B5-F9BF60736F5B}"/>
              </c:ext>
            </c:extLst>
          </c:dPt>
          <c:dLbls>
            <c:dLbl>
              <c:idx val="0"/>
              <c:layout>
                <c:manualLayout>
                  <c:x val="2.1197664718372975E-3"/>
                  <c:y val="-0.1805555555555555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1F-44DB-B1B5-F9BF60736F5B}"/>
                </c:ext>
              </c:extLst>
            </c:dLbl>
            <c:dLbl>
              <c:idx val="1"/>
              <c:layout>
                <c:manualLayout>
                  <c:x val="2.1197664718373556E-3"/>
                  <c:y val="-0.2314814814814815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1F-44DB-B1B5-F9BF60736F5B}"/>
                </c:ext>
              </c:extLst>
            </c:dLbl>
            <c:dLbl>
              <c:idx val="2"/>
              <c:layout>
                <c:manualLayout>
                  <c:x val="-2.1166603166857165E-3"/>
                  <c:y val="-0.3628333913765500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1F-44DB-B1B5-F9BF60736F5B}"/>
                </c:ext>
              </c:extLst>
            </c:dLbl>
            <c:dLbl>
              <c:idx val="3"/>
              <c:layout>
                <c:manualLayout>
                  <c:x val="-7.7609981721344708E-17"/>
                  <c:y val="-0.362833391376550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1F-44DB-B1B5-F9BF60736F5B}"/>
                </c:ext>
              </c:extLst>
            </c:dLbl>
            <c:dLbl>
              <c:idx val="4"/>
              <c:layout>
                <c:manualLayout>
                  <c:x val="7.9314095391047154E-2"/>
                  <c:y val="-0.4087616687659867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42,5%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71F-44DB-B1B5-F9BF60736F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Sheet1!$G$9:$G$13</c:f>
              <c:strCache>
                <c:ptCount val="5"/>
                <c:pt idx="0">
                  <c:v>2010</c:v>
                </c:pt>
                <c:pt idx="1">
                  <c:v>2020</c:v>
                </c:pt>
                <c:pt idx="2">
                  <c:v>2030 (REDII)</c:v>
                </c:pt>
                <c:pt idx="3">
                  <c:v>2030 (MS plans)</c:v>
                </c:pt>
                <c:pt idx="4">
                  <c:v>2030 (CTP range)</c:v>
                </c:pt>
              </c:strCache>
            </c:strRef>
          </c:cat>
          <c:val>
            <c:numRef>
              <c:f>Sheet1!$H$9:$H$13</c:f>
              <c:numCache>
                <c:formatCode>0.0%</c:formatCode>
                <c:ptCount val="5"/>
                <c:pt idx="0">
                  <c:v>0.14399999999999999</c:v>
                </c:pt>
                <c:pt idx="1">
                  <c:v>0.221</c:v>
                </c:pt>
                <c:pt idx="2" formatCode="0%">
                  <c:v>0.32</c:v>
                </c:pt>
                <c:pt idx="3" formatCode="0%">
                  <c:v>0.33</c:v>
                </c:pt>
                <c:pt idx="4" formatCode="0%">
                  <c:v>0.42499999999999999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1F-44DB-B1B5-F9BF60736F5B}"/>
            </c:ext>
          </c:extLst>
        </c:ser>
        <c:ser>
          <c:idx val="1"/>
          <c:order val="1"/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Sheet1!$G$9:$G$13</c:f>
              <c:strCache>
                <c:ptCount val="5"/>
                <c:pt idx="0">
                  <c:v>2010</c:v>
                </c:pt>
                <c:pt idx="1">
                  <c:v>2020</c:v>
                </c:pt>
                <c:pt idx="2">
                  <c:v>2030 (REDII)</c:v>
                </c:pt>
                <c:pt idx="3">
                  <c:v>2030 (MS plans)</c:v>
                </c:pt>
                <c:pt idx="4">
                  <c:v>2030 (CTP range)</c:v>
                </c:pt>
              </c:strCache>
            </c:strRef>
          </c:cat>
          <c:val>
            <c:numRef>
              <c:f>Sheet1!$I$9:$I$13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71F-44DB-B1B5-F9BF60736F5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63"/>
        <c:overlap val="70"/>
        <c:axId val="316896232"/>
        <c:axId val="316896560"/>
      </c:barChart>
      <c:catAx>
        <c:axId val="316896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896560"/>
        <c:crosses val="autoZero"/>
        <c:auto val="1"/>
        <c:lblAlgn val="ctr"/>
        <c:lblOffset val="100"/>
        <c:noMultiLvlLbl val="0"/>
      </c:catAx>
      <c:valAx>
        <c:axId val="316896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896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A5EA10-2EE2-4DF3-A9B4-73E809CBDD44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632752AF-09AE-4387-81E6-7EE1E33D305E}">
      <dgm:prSet custT="1"/>
      <dgm:spPr/>
      <dgm:t>
        <a:bodyPr/>
        <a:lstStyle/>
        <a:p>
          <a:r>
            <a:rPr lang="en-GB" sz="1200" b="1" dirty="0"/>
            <a:t>Permitting</a:t>
          </a:r>
        </a:p>
        <a:p>
          <a:r>
            <a:rPr lang="en-GB" sz="1200" b="0" dirty="0"/>
            <a:t>Spatial planning </a:t>
          </a:r>
        </a:p>
        <a:p>
          <a:r>
            <a:rPr lang="en-GB" sz="1200" b="0" dirty="0"/>
            <a:t>Shorter and simpler procedures</a:t>
          </a:r>
        </a:p>
        <a:p>
          <a:r>
            <a:rPr lang="en-GB" sz="1200" b="0" dirty="0"/>
            <a:t>RES acceleration areas</a:t>
          </a:r>
        </a:p>
        <a:p>
          <a:endParaRPr lang="en-GB" sz="1400" dirty="0"/>
        </a:p>
      </dgm:t>
    </dgm:pt>
    <dgm:pt modelId="{31416C91-20E7-4A36-8289-5CCB7D0ED007}" type="parTrans" cxnId="{1861AB3D-33A3-4CA5-A1C6-5AAFA9CC98FF}">
      <dgm:prSet/>
      <dgm:spPr/>
      <dgm:t>
        <a:bodyPr/>
        <a:lstStyle/>
        <a:p>
          <a:endParaRPr lang="en-US" sz="1100"/>
        </a:p>
      </dgm:t>
    </dgm:pt>
    <dgm:pt modelId="{BEEDA212-8EC7-43CA-95F6-7C65E979729D}" type="sibTrans" cxnId="{1861AB3D-33A3-4CA5-A1C6-5AAFA9CC98FF}">
      <dgm:prSet/>
      <dgm:spPr/>
      <dgm:t>
        <a:bodyPr/>
        <a:lstStyle/>
        <a:p>
          <a:endParaRPr lang="en-US" sz="1100"/>
        </a:p>
      </dgm:t>
    </dgm:pt>
    <dgm:pt modelId="{75B09C0A-ED64-47E5-8AA4-048E2A8D2F73}">
      <dgm:prSet custT="1"/>
      <dgm:spPr/>
      <dgm:t>
        <a:bodyPr/>
        <a:lstStyle/>
        <a:p>
          <a:r>
            <a:rPr lang="en-GB" sz="1400" b="1" dirty="0">
              <a:solidFill>
                <a:schemeClr val="bg1"/>
              </a:solidFill>
            </a:rPr>
            <a:t>Power Purchase Agreements</a:t>
          </a:r>
        </a:p>
        <a:p>
          <a:r>
            <a:rPr lang="en-GB" sz="1000" dirty="0">
              <a:solidFill>
                <a:schemeClr val="bg1"/>
              </a:solidFill>
            </a:rPr>
            <a:t>Assess and remove barriers</a:t>
          </a:r>
        </a:p>
        <a:p>
          <a:r>
            <a:rPr lang="en-GB" sz="1000" dirty="0">
              <a:solidFill>
                <a:schemeClr val="bg1"/>
              </a:solidFill>
            </a:rPr>
            <a:t>Promote uptake</a:t>
          </a:r>
        </a:p>
      </dgm:t>
    </dgm:pt>
    <dgm:pt modelId="{9DC098EB-C024-475B-A826-AF207B89C2B0}" type="parTrans" cxnId="{0C1DB0E2-5751-4F25-98C3-512866176D9A}">
      <dgm:prSet/>
      <dgm:spPr/>
      <dgm:t>
        <a:bodyPr/>
        <a:lstStyle/>
        <a:p>
          <a:endParaRPr lang="en-US" sz="1100"/>
        </a:p>
      </dgm:t>
    </dgm:pt>
    <dgm:pt modelId="{BBF7E42C-5EA8-4435-92A5-DD35180D8157}" type="sibTrans" cxnId="{0C1DB0E2-5751-4F25-98C3-512866176D9A}">
      <dgm:prSet/>
      <dgm:spPr/>
      <dgm:t>
        <a:bodyPr/>
        <a:lstStyle/>
        <a:p>
          <a:endParaRPr lang="en-US" sz="1100"/>
        </a:p>
      </dgm:t>
    </dgm:pt>
    <dgm:pt modelId="{AD147922-E13C-4517-8A32-144919E2FCBD}">
      <dgm:prSet custT="1"/>
      <dgm:spPr/>
      <dgm:t>
        <a:bodyPr/>
        <a:lstStyle/>
        <a:p>
          <a:r>
            <a:rPr lang="en-GB" sz="1400" b="1" dirty="0">
              <a:solidFill>
                <a:schemeClr val="bg1"/>
              </a:solidFill>
            </a:rPr>
            <a:t>Guarantees of Origin</a:t>
          </a:r>
        </a:p>
        <a:p>
          <a:r>
            <a:rPr lang="en-GB" sz="1000" b="0" dirty="0">
              <a:solidFill>
                <a:schemeClr val="bg1"/>
              </a:solidFill>
            </a:rPr>
            <a:t>Ensure that they can be transferred to the buyer in the PPA</a:t>
          </a:r>
          <a:endParaRPr lang="en-US" sz="1000" b="0" dirty="0">
            <a:solidFill>
              <a:schemeClr val="bg1"/>
            </a:solidFill>
          </a:endParaRPr>
        </a:p>
      </dgm:t>
    </dgm:pt>
    <dgm:pt modelId="{91A14E8B-95B2-4699-AF92-C04971ADE8D5}" type="parTrans" cxnId="{A22B50CC-12FF-4206-A0B1-A2B76EF32E6B}">
      <dgm:prSet/>
      <dgm:spPr/>
      <dgm:t>
        <a:bodyPr/>
        <a:lstStyle/>
        <a:p>
          <a:endParaRPr lang="en-US" sz="1100"/>
        </a:p>
      </dgm:t>
    </dgm:pt>
    <dgm:pt modelId="{F288B74B-C2DF-4BFD-A61E-74C04A53AD42}" type="sibTrans" cxnId="{A22B50CC-12FF-4206-A0B1-A2B76EF32E6B}">
      <dgm:prSet/>
      <dgm:spPr/>
      <dgm:t>
        <a:bodyPr/>
        <a:lstStyle/>
        <a:p>
          <a:endParaRPr lang="en-US" sz="1100"/>
        </a:p>
      </dgm:t>
    </dgm:pt>
    <dgm:pt modelId="{26292600-7F35-463E-9536-CFC81A9ED6B7}">
      <dgm:prSet custT="1"/>
      <dgm:spPr/>
      <dgm:t>
        <a:bodyPr/>
        <a:lstStyle/>
        <a:p>
          <a:r>
            <a:rPr lang="en-GB" sz="1400" b="1" dirty="0">
              <a:solidFill>
                <a:schemeClr val="bg1"/>
              </a:solidFill>
            </a:rPr>
            <a:t>Energy System Integration</a:t>
          </a:r>
          <a:endParaRPr lang="en-GB" sz="1400" dirty="0">
            <a:solidFill>
              <a:schemeClr val="bg1"/>
            </a:solidFill>
          </a:endParaRPr>
        </a:p>
        <a:p>
          <a:r>
            <a:rPr lang="en-GB" sz="1000" dirty="0">
              <a:solidFill>
                <a:schemeClr val="bg1"/>
              </a:solidFill>
            </a:rPr>
            <a:t>Facilitate electrification, sector coupling flexibility of energy systems</a:t>
          </a:r>
        </a:p>
        <a:p>
          <a:r>
            <a:rPr lang="en-GB" sz="1000" dirty="0">
              <a:solidFill>
                <a:schemeClr val="bg1"/>
              </a:solidFill>
            </a:rPr>
            <a:t>Art. 20&amp;20a</a:t>
          </a:r>
          <a:endParaRPr lang="en-US" sz="1000" dirty="0">
            <a:solidFill>
              <a:schemeClr val="bg1"/>
            </a:solidFill>
          </a:endParaRPr>
        </a:p>
      </dgm:t>
    </dgm:pt>
    <dgm:pt modelId="{A5DB703F-9D83-472F-A5A0-567338768472}" type="parTrans" cxnId="{822ED0D6-A010-47D2-B4BD-1C1694025C64}">
      <dgm:prSet/>
      <dgm:spPr/>
      <dgm:t>
        <a:bodyPr/>
        <a:lstStyle/>
        <a:p>
          <a:endParaRPr lang="en-US" sz="1600"/>
        </a:p>
      </dgm:t>
    </dgm:pt>
    <dgm:pt modelId="{E224A202-3C4D-469F-979C-E16735794742}" type="sibTrans" cxnId="{822ED0D6-A010-47D2-B4BD-1C1694025C64}">
      <dgm:prSet/>
      <dgm:spPr/>
      <dgm:t>
        <a:bodyPr/>
        <a:lstStyle/>
        <a:p>
          <a:endParaRPr lang="en-US" sz="1600"/>
        </a:p>
      </dgm:t>
    </dgm:pt>
    <dgm:pt modelId="{2103F01C-3DD3-4EEF-8E8A-E0F9DF6EF66E}">
      <dgm:prSet custT="1"/>
      <dgm:spPr/>
      <dgm:t>
        <a:bodyPr/>
        <a:lstStyle/>
        <a:p>
          <a:r>
            <a:rPr lang="en-GB" sz="1400" b="1" dirty="0"/>
            <a:t>Cross-border cooperation</a:t>
          </a:r>
        </a:p>
        <a:p>
          <a:r>
            <a:rPr lang="en-GB" sz="1000" b="0" dirty="0"/>
            <a:t>Framework for projects</a:t>
          </a:r>
        </a:p>
        <a:p>
          <a:r>
            <a:rPr lang="en-GB" sz="1000" b="0" dirty="0"/>
            <a:t>Joint projects (including </a:t>
          </a:r>
          <a:r>
            <a:rPr lang="en-GB" sz="1000" dirty="0"/>
            <a:t>use of RES Financing Mechanism)</a:t>
          </a:r>
          <a:endParaRPr lang="en-US" sz="1000" b="0" dirty="0"/>
        </a:p>
      </dgm:t>
    </dgm:pt>
    <dgm:pt modelId="{32DCD629-81B5-4314-8CB8-A9BA0BAA1117}" type="parTrans" cxnId="{F36C5DCB-1059-465D-BD22-4AAA93807AAC}">
      <dgm:prSet/>
      <dgm:spPr/>
      <dgm:t>
        <a:bodyPr/>
        <a:lstStyle/>
        <a:p>
          <a:endParaRPr lang="en-US"/>
        </a:p>
      </dgm:t>
    </dgm:pt>
    <dgm:pt modelId="{BE930FBB-D3FF-492F-A293-B15D8E9BE5CF}" type="sibTrans" cxnId="{F36C5DCB-1059-465D-BD22-4AAA93807AAC}">
      <dgm:prSet/>
      <dgm:spPr/>
      <dgm:t>
        <a:bodyPr/>
        <a:lstStyle/>
        <a:p>
          <a:endParaRPr lang="en-US"/>
        </a:p>
      </dgm:t>
    </dgm:pt>
    <dgm:pt modelId="{9BECE2E0-571F-4733-B475-47B0B4BCD270}">
      <dgm:prSet custT="1"/>
      <dgm:spPr/>
      <dgm:t>
        <a:bodyPr/>
        <a:lstStyle/>
        <a:p>
          <a:r>
            <a:rPr lang="en-US" sz="1400" b="1" dirty="0"/>
            <a:t>Strengthened sustainability criteria for bioenergy </a:t>
          </a:r>
        </a:p>
        <a:p>
          <a:r>
            <a:rPr lang="en-US" sz="1000" dirty="0">
              <a:solidFill>
                <a:schemeClr val="bg1"/>
              </a:solidFill>
            </a:rPr>
            <a:t>Apply to smaller installations</a:t>
          </a:r>
        </a:p>
        <a:p>
          <a:r>
            <a:rPr lang="en-US" sz="1000" dirty="0">
              <a:solidFill>
                <a:schemeClr val="bg1"/>
              </a:solidFill>
            </a:rPr>
            <a:t>New no-go areas to forest biomass</a:t>
          </a:r>
        </a:p>
        <a:p>
          <a:r>
            <a:rPr lang="en-US" sz="1000" dirty="0">
              <a:solidFill>
                <a:schemeClr val="bg1"/>
              </a:solidFill>
            </a:rPr>
            <a:t>Cascading principle: limitations to direct financial support </a:t>
          </a:r>
        </a:p>
        <a:p>
          <a:endParaRPr lang="en-US" sz="1000" b="0" dirty="0">
            <a:solidFill>
              <a:srgbClr val="FF0000"/>
            </a:solidFill>
          </a:endParaRPr>
        </a:p>
      </dgm:t>
    </dgm:pt>
    <dgm:pt modelId="{F75C1C43-76BC-41A1-ABF3-11C6D0AC6584}" type="parTrans" cxnId="{9C78CB4E-B3E6-4312-9D91-E6CE900FEBE7}">
      <dgm:prSet/>
      <dgm:spPr/>
      <dgm:t>
        <a:bodyPr/>
        <a:lstStyle/>
        <a:p>
          <a:endParaRPr lang="en-US"/>
        </a:p>
      </dgm:t>
    </dgm:pt>
    <dgm:pt modelId="{897422DF-D11C-45B2-9B0A-95234246B7E0}" type="sibTrans" cxnId="{9C78CB4E-B3E6-4312-9D91-E6CE900FEBE7}">
      <dgm:prSet/>
      <dgm:spPr/>
      <dgm:t>
        <a:bodyPr/>
        <a:lstStyle/>
        <a:p>
          <a:endParaRPr lang="en-US"/>
        </a:p>
      </dgm:t>
    </dgm:pt>
    <dgm:pt modelId="{6C0FBDB5-FBA9-43AD-A0A2-2629A6999B9B}" type="pres">
      <dgm:prSet presAssocID="{C9A5EA10-2EE2-4DF3-A9B4-73E809CBDD44}" presName="diagram" presStyleCnt="0">
        <dgm:presLayoutVars>
          <dgm:dir/>
          <dgm:resizeHandles val="exact"/>
        </dgm:presLayoutVars>
      </dgm:prSet>
      <dgm:spPr/>
    </dgm:pt>
    <dgm:pt modelId="{B4619E67-D475-467B-99E1-48D1805767EE}" type="pres">
      <dgm:prSet presAssocID="{632752AF-09AE-4387-81E6-7EE1E33D305E}" presName="node" presStyleLbl="node1" presStyleIdx="0" presStyleCnt="6">
        <dgm:presLayoutVars>
          <dgm:bulletEnabled val="1"/>
        </dgm:presLayoutVars>
      </dgm:prSet>
      <dgm:spPr/>
    </dgm:pt>
    <dgm:pt modelId="{CA7CCFAB-5CE5-47FD-9E37-E0663B648371}" type="pres">
      <dgm:prSet presAssocID="{BEEDA212-8EC7-43CA-95F6-7C65E979729D}" presName="sibTrans" presStyleCnt="0"/>
      <dgm:spPr/>
    </dgm:pt>
    <dgm:pt modelId="{9FEC1DEF-08E0-4B49-8839-BDBE0F0A342F}" type="pres">
      <dgm:prSet presAssocID="{26292600-7F35-463E-9536-CFC81A9ED6B7}" presName="node" presStyleLbl="node1" presStyleIdx="1" presStyleCnt="6">
        <dgm:presLayoutVars>
          <dgm:bulletEnabled val="1"/>
        </dgm:presLayoutVars>
      </dgm:prSet>
      <dgm:spPr/>
    </dgm:pt>
    <dgm:pt modelId="{05DD1AD1-44D4-4508-BA9E-3C09F2AE5F6C}" type="pres">
      <dgm:prSet presAssocID="{E224A202-3C4D-469F-979C-E16735794742}" presName="sibTrans" presStyleCnt="0"/>
      <dgm:spPr/>
    </dgm:pt>
    <dgm:pt modelId="{695FFF6F-0D35-42E0-8613-6098D073701A}" type="pres">
      <dgm:prSet presAssocID="{75B09C0A-ED64-47E5-8AA4-048E2A8D2F73}" presName="node" presStyleLbl="node1" presStyleIdx="2" presStyleCnt="6">
        <dgm:presLayoutVars>
          <dgm:bulletEnabled val="1"/>
        </dgm:presLayoutVars>
      </dgm:prSet>
      <dgm:spPr/>
    </dgm:pt>
    <dgm:pt modelId="{29763728-1706-401E-A760-8E0FD2BFA2A2}" type="pres">
      <dgm:prSet presAssocID="{BBF7E42C-5EA8-4435-92A5-DD35180D8157}" presName="sibTrans" presStyleCnt="0"/>
      <dgm:spPr/>
    </dgm:pt>
    <dgm:pt modelId="{E94594A2-17C7-4F10-B2FB-48E6481F4A41}" type="pres">
      <dgm:prSet presAssocID="{AD147922-E13C-4517-8A32-144919E2FCBD}" presName="node" presStyleLbl="node1" presStyleIdx="3" presStyleCnt="6">
        <dgm:presLayoutVars>
          <dgm:bulletEnabled val="1"/>
        </dgm:presLayoutVars>
      </dgm:prSet>
      <dgm:spPr/>
    </dgm:pt>
    <dgm:pt modelId="{B09246E8-2163-4179-8010-135A34ECF329}" type="pres">
      <dgm:prSet presAssocID="{F288B74B-C2DF-4BFD-A61E-74C04A53AD42}" presName="sibTrans" presStyleCnt="0"/>
      <dgm:spPr/>
    </dgm:pt>
    <dgm:pt modelId="{3F94842F-1023-44FC-81B2-8555801484B0}" type="pres">
      <dgm:prSet presAssocID="{2103F01C-3DD3-4EEF-8E8A-E0F9DF6EF66E}" presName="node" presStyleLbl="node1" presStyleIdx="4" presStyleCnt="6">
        <dgm:presLayoutVars>
          <dgm:bulletEnabled val="1"/>
        </dgm:presLayoutVars>
      </dgm:prSet>
      <dgm:spPr/>
    </dgm:pt>
    <dgm:pt modelId="{F9AA40E4-3B99-4F36-BC0B-F275A88A12DC}" type="pres">
      <dgm:prSet presAssocID="{BE930FBB-D3FF-492F-A293-B15D8E9BE5CF}" presName="sibTrans" presStyleCnt="0"/>
      <dgm:spPr/>
    </dgm:pt>
    <dgm:pt modelId="{B72940BC-64CC-4D53-8BDE-B37A83CE3228}" type="pres">
      <dgm:prSet presAssocID="{9BECE2E0-571F-4733-B475-47B0B4BCD270}" presName="node" presStyleLbl="node1" presStyleIdx="5" presStyleCnt="6">
        <dgm:presLayoutVars>
          <dgm:bulletEnabled val="1"/>
        </dgm:presLayoutVars>
      </dgm:prSet>
      <dgm:spPr/>
    </dgm:pt>
  </dgm:ptLst>
  <dgm:cxnLst>
    <dgm:cxn modelId="{582FDE0E-FCDB-4705-B8D0-5FD25BD3A978}" type="presOf" srcId="{C9A5EA10-2EE2-4DF3-A9B4-73E809CBDD44}" destId="{6C0FBDB5-FBA9-43AD-A0A2-2629A6999B9B}" srcOrd="0" destOrd="0" presId="urn:microsoft.com/office/officeart/2005/8/layout/default"/>
    <dgm:cxn modelId="{BDE6FE20-CCE3-41AD-8FE4-E2817F8A687D}" type="presOf" srcId="{26292600-7F35-463E-9536-CFC81A9ED6B7}" destId="{9FEC1DEF-08E0-4B49-8839-BDBE0F0A342F}" srcOrd="0" destOrd="0" presId="urn:microsoft.com/office/officeart/2005/8/layout/default"/>
    <dgm:cxn modelId="{1861AB3D-33A3-4CA5-A1C6-5AAFA9CC98FF}" srcId="{C9A5EA10-2EE2-4DF3-A9B4-73E809CBDD44}" destId="{632752AF-09AE-4387-81E6-7EE1E33D305E}" srcOrd="0" destOrd="0" parTransId="{31416C91-20E7-4A36-8289-5CCB7D0ED007}" sibTransId="{BEEDA212-8EC7-43CA-95F6-7C65E979729D}"/>
    <dgm:cxn modelId="{9C78CB4E-B3E6-4312-9D91-E6CE900FEBE7}" srcId="{C9A5EA10-2EE2-4DF3-A9B4-73E809CBDD44}" destId="{9BECE2E0-571F-4733-B475-47B0B4BCD270}" srcOrd="5" destOrd="0" parTransId="{F75C1C43-76BC-41A1-ABF3-11C6D0AC6584}" sibTransId="{897422DF-D11C-45B2-9B0A-95234246B7E0}"/>
    <dgm:cxn modelId="{4257FF8B-E805-4F60-AC8E-6255B7C00A35}" type="presOf" srcId="{2103F01C-3DD3-4EEF-8E8A-E0F9DF6EF66E}" destId="{3F94842F-1023-44FC-81B2-8555801484B0}" srcOrd="0" destOrd="0" presId="urn:microsoft.com/office/officeart/2005/8/layout/default"/>
    <dgm:cxn modelId="{5DACE090-0E2B-4A9C-B31B-940B0E5874A0}" type="presOf" srcId="{AD147922-E13C-4517-8A32-144919E2FCBD}" destId="{E94594A2-17C7-4F10-B2FB-48E6481F4A41}" srcOrd="0" destOrd="0" presId="urn:microsoft.com/office/officeart/2005/8/layout/default"/>
    <dgm:cxn modelId="{C8FEE39E-1E5B-4743-8867-B8627EEF1980}" type="presOf" srcId="{632752AF-09AE-4387-81E6-7EE1E33D305E}" destId="{B4619E67-D475-467B-99E1-48D1805767EE}" srcOrd="0" destOrd="0" presId="urn:microsoft.com/office/officeart/2005/8/layout/default"/>
    <dgm:cxn modelId="{641428B2-77CF-48ED-8DC9-C2810D4BF760}" type="presOf" srcId="{75B09C0A-ED64-47E5-8AA4-048E2A8D2F73}" destId="{695FFF6F-0D35-42E0-8613-6098D073701A}" srcOrd="0" destOrd="0" presId="urn:microsoft.com/office/officeart/2005/8/layout/default"/>
    <dgm:cxn modelId="{F36C5DCB-1059-465D-BD22-4AAA93807AAC}" srcId="{C9A5EA10-2EE2-4DF3-A9B4-73E809CBDD44}" destId="{2103F01C-3DD3-4EEF-8E8A-E0F9DF6EF66E}" srcOrd="4" destOrd="0" parTransId="{32DCD629-81B5-4314-8CB8-A9BA0BAA1117}" sibTransId="{BE930FBB-D3FF-492F-A293-B15D8E9BE5CF}"/>
    <dgm:cxn modelId="{A22B50CC-12FF-4206-A0B1-A2B76EF32E6B}" srcId="{C9A5EA10-2EE2-4DF3-A9B4-73E809CBDD44}" destId="{AD147922-E13C-4517-8A32-144919E2FCBD}" srcOrd="3" destOrd="0" parTransId="{91A14E8B-95B2-4699-AF92-C04971ADE8D5}" sibTransId="{F288B74B-C2DF-4BFD-A61E-74C04A53AD42}"/>
    <dgm:cxn modelId="{788588D2-292F-4A58-B550-00366A952533}" type="presOf" srcId="{9BECE2E0-571F-4733-B475-47B0B4BCD270}" destId="{B72940BC-64CC-4D53-8BDE-B37A83CE3228}" srcOrd="0" destOrd="0" presId="urn:microsoft.com/office/officeart/2005/8/layout/default"/>
    <dgm:cxn modelId="{822ED0D6-A010-47D2-B4BD-1C1694025C64}" srcId="{C9A5EA10-2EE2-4DF3-A9B4-73E809CBDD44}" destId="{26292600-7F35-463E-9536-CFC81A9ED6B7}" srcOrd="1" destOrd="0" parTransId="{A5DB703F-9D83-472F-A5A0-567338768472}" sibTransId="{E224A202-3C4D-469F-979C-E16735794742}"/>
    <dgm:cxn modelId="{0C1DB0E2-5751-4F25-98C3-512866176D9A}" srcId="{C9A5EA10-2EE2-4DF3-A9B4-73E809CBDD44}" destId="{75B09C0A-ED64-47E5-8AA4-048E2A8D2F73}" srcOrd="2" destOrd="0" parTransId="{9DC098EB-C024-475B-A826-AF207B89C2B0}" sibTransId="{BBF7E42C-5EA8-4435-92A5-DD35180D8157}"/>
    <dgm:cxn modelId="{49137A3F-877B-47EB-AD45-F656138EA1C7}" type="presParOf" srcId="{6C0FBDB5-FBA9-43AD-A0A2-2629A6999B9B}" destId="{B4619E67-D475-467B-99E1-48D1805767EE}" srcOrd="0" destOrd="0" presId="urn:microsoft.com/office/officeart/2005/8/layout/default"/>
    <dgm:cxn modelId="{A6173DD8-0903-4F30-B023-69B4E46E08BA}" type="presParOf" srcId="{6C0FBDB5-FBA9-43AD-A0A2-2629A6999B9B}" destId="{CA7CCFAB-5CE5-47FD-9E37-E0663B648371}" srcOrd="1" destOrd="0" presId="urn:microsoft.com/office/officeart/2005/8/layout/default"/>
    <dgm:cxn modelId="{644EFC32-33D7-43A6-8645-1B438B973F88}" type="presParOf" srcId="{6C0FBDB5-FBA9-43AD-A0A2-2629A6999B9B}" destId="{9FEC1DEF-08E0-4B49-8839-BDBE0F0A342F}" srcOrd="2" destOrd="0" presId="urn:microsoft.com/office/officeart/2005/8/layout/default"/>
    <dgm:cxn modelId="{FDC0B389-6A82-4280-9737-0ED4B3B43FDE}" type="presParOf" srcId="{6C0FBDB5-FBA9-43AD-A0A2-2629A6999B9B}" destId="{05DD1AD1-44D4-4508-BA9E-3C09F2AE5F6C}" srcOrd="3" destOrd="0" presId="urn:microsoft.com/office/officeart/2005/8/layout/default"/>
    <dgm:cxn modelId="{2CC2832E-574C-4C5A-9DCB-FD5A37AE72B8}" type="presParOf" srcId="{6C0FBDB5-FBA9-43AD-A0A2-2629A6999B9B}" destId="{695FFF6F-0D35-42E0-8613-6098D073701A}" srcOrd="4" destOrd="0" presId="urn:microsoft.com/office/officeart/2005/8/layout/default"/>
    <dgm:cxn modelId="{3372D90F-86B3-4B20-B243-04EA84EEC406}" type="presParOf" srcId="{6C0FBDB5-FBA9-43AD-A0A2-2629A6999B9B}" destId="{29763728-1706-401E-A760-8E0FD2BFA2A2}" srcOrd="5" destOrd="0" presId="urn:microsoft.com/office/officeart/2005/8/layout/default"/>
    <dgm:cxn modelId="{6208463B-E068-44C2-BA21-C2F5C8622B3C}" type="presParOf" srcId="{6C0FBDB5-FBA9-43AD-A0A2-2629A6999B9B}" destId="{E94594A2-17C7-4F10-B2FB-48E6481F4A41}" srcOrd="6" destOrd="0" presId="urn:microsoft.com/office/officeart/2005/8/layout/default"/>
    <dgm:cxn modelId="{B7527C18-0EF7-47F7-AA95-D6875423262D}" type="presParOf" srcId="{6C0FBDB5-FBA9-43AD-A0A2-2629A6999B9B}" destId="{B09246E8-2163-4179-8010-135A34ECF329}" srcOrd="7" destOrd="0" presId="urn:microsoft.com/office/officeart/2005/8/layout/default"/>
    <dgm:cxn modelId="{EED9392C-8685-4F3A-8869-5D1D3605B9DE}" type="presParOf" srcId="{6C0FBDB5-FBA9-43AD-A0A2-2629A6999B9B}" destId="{3F94842F-1023-44FC-81B2-8555801484B0}" srcOrd="8" destOrd="0" presId="urn:microsoft.com/office/officeart/2005/8/layout/default"/>
    <dgm:cxn modelId="{B7D054DC-52D8-4715-ACF9-FED15C49262A}" type="presParOf" srcId="{6C0FBDB5-FBA9-43AD-A0A2-2629A6999B9B}" destId="{F9AA40E4-3B99-4F36-BC0B-F275A88A12DC}" srcOrd="9" destOrd="0" presId="urn:microsoft.com/office/officeart/2005/8/layout/default"/>
    <dgm:cxn modelId="{5B2F92D1-39C3-47B2-9F1C-08FCE35DAADA}" type="presParOf" srcId="{6C0FBDB5-FBA9-43AD-A0A2-2629A6999B9B}" destId="{B72940BC-64CC-4D53-8BDE-B37A83CE322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6D4FC4-2D18-447A-9FE7-A7197FA7E331}" type="doc">
      <dgm:prSet loTypeId="urn:microsoft.com/office/officeart/2005/8/layout/lProcess3" loCatId="process" qsTypeId="urn:microsoft.com/office/officeart/2005/8/quickstyle/simple1" qsCatId="simple" csTypeId="urn:microsoft.com/office/officeart/2005/8/colors/accent5_2" csCatId="accent5" phldr="1"/>
      <dgm:spPr/>
    </dgm:pt>
    <dgm:pt modelId="{8734669D-3239-4016-8621-C7D306076AEA}">
      <dgm:prSet/>
      <dgm:spPr/>
      <dgm:t>
        <a:bodyPr/>
        <a:lstStyle/>
        <a:p>
          <a:pPr rtl="0"/>
          <a:r>
            <a:rPr lang="en-GB" b="1"/>
            <a:t>Member States</a:t>
          </a:r>
          <a:r>
            <a:rPr lang="en-US">
              <a:latin typeface="Arial"/>
            </a:rPr>
            <a:t> </a:t>
          </a:r>
          <a:r>
            <a:rPr lang="en-GB" b="1">
              <a:latin typeface="Arial"/>
            </a:rPr>
            <a:t>submit </a:t>
          </a:r>
          <a:r>
            <a:rPr lang="en-GB" b="1"/>
            <a:t>final </a:t>
          </a:r>
          <a:r>
            <a:rPr lang="en-GB" b="1">
              <a:latin typeface="Arial"/>
            </a:rPr>
            <a:t>updated NECPs</a:t>
          </a:r>
        </a:p>
        <a:p>
          <a:pPr rtl="0"/>
          <a:r>
            <a:rPr lang="en-GB" b="0" i="1"/>
            <a:t>June 2024</a:t>
          </a:r>
          <a:endParaRPr lang="en-US" b="0" i="1"/>
        </a:p>
      </dgm:t>
    </dgm:pt>
    <dgm:pt modelId="{4CA4934C-BE72-4CB3-A9A1-D6C88CFB51A2}" type="parTrans" cxnId="{839CA1C6-3B25-40D8-9F4D-304533315FD7}">
      <dgm:prSet/>
      <dgm:spPr/>
      <dgm:t>
        <a:bodyPr/>
        <a:lstStyle/>
        <a:p>
          <a:endParaRPr lang="en-US"/>
        </a:p>
      </dgm:t>
    </dgm:pt>
    <dgm:pt modelId="{9CB4155B-76A3-4166-89A8-6B62A67E2406}" type="sibTrans" cxnId="{839CA1C6-3B25-40D8-9F4D-304533315FD7}">
      <dgm:prSet/>
      <dgm:spPr/>
      <dgm:t>
        <a:bodyPr/>
        <a:lstStyle/>
        <a:p>
          <a:endParaRPr lang="en-US"/>
        </a:p>
      </dgm:t>
    </dgm:pt>
    <dgm:pt modelId="{1B6E9998-E9E3-4ECC-B14A-45BB142A7979}">
      <dgm:prSet phldrT="[Text]"/>
      <dgm:spPr/>
      <dgm:t>
        <a:bodyPr/>
        <a:lstStyle/>
        <a:p>
          <a:r>
            <a:rPr lang="en-IE"/>
            <a:t>2023</a:t>
          </a:r>
          <a:endParaRPr lang="en-US"/>
        </a:p>
      </dgm:t>
    </dgm:pt>
    <dgm:pt modelId="{AF5F21C0-F777-4CBC-9F5B-5A7B4DBAB7CB}" type="parTrans" cxnId="{CF3486DF-0032-4A32-8E28-56A2932DC455}">
      <dgm:prSet/>
      <dgm:spPr/>
      <dgm:t>
        <a:bodyPr/>
        <a:lstStyle/>
        <a:p>
          <a:endParaRPr lang="en-US"/>
        </a:p>
      </dgm:t>
    </dgm:pt>
    <dgm:pt modelId="{E20E4B00-6AFB-4D97-8BB0-E670FAC5280A}" type="sibTrans" cxnId="{CF3486DF-0032-4A32-8E28-56A2932DC455}">
      <dgm:prSet/>
      <dgm:spPr/>
      <dgm:t>
        <a:bodyPr/>
        <a:lstStyle/>
        <a:p>
          <a:endParaRPr lang="en-US"/>
        </a:p>
      </dgm:t>
    </dgm:pt>
    <dgm:pt modelId="{E21D6439-6F57-43BF-9FD6-E40FB75BF195}">
      <dgm:prSet/>
      <dgm:spPr/>
      <dgm:t>
        <a:bodyPr/>
        <a:lstStyle/>
        <a:p>
          <a:pPr rtl="0"/>
          <a:r>
            <a:rPr lang="en-US" b="1"/>
            <a:t>Commission </a:t>
          </a:r>
          <a:r>
            <a:rPr lang="en-US" b="1">
              <a:latin typeface="Arial"/>
            </a:rPr>
            <a:t>assesses</a:t>
          </a:r>
          <a:r>
            <a:rPr lang="en-US" b="1"/>
            <a:t> draft updated NECPs</a:t>
          </a:r>
        </a:p>
        <a:p>
          <a:pPr rtl="0"/>
          <a:r>
            <a:rPr lang="en-US" b="0" i="1"/>
            <a:t> 31 December 2023: </a:t>
          </a:r>
          <a:endParaRPr lang="en-US" b="0" i="1">
            <a:latin typeface="Arial"/>
          </a:endParaRPr>
        </a:p>
      </dgm:t>
    </dgm:pt>
    <dgm:pt modelId="{414CD3F2-F9F3-41C8-9C37-5F12574B3AB0}" type="parTrans" cxnId="{AC53EA86-EF6F-46BD-A7DD-79EABF2E8B9A}">
      <dgm:prSet/>
      <dgm:spPr/>
      <dgm:t>
        <a:bodyPr/>
        <a:lstStyle/>
        <a:p>
          <a:endParaRPr lang="en-US"/>
        </a:p>
      </dgm:t>
    </dgm:pt>
    <dgm:pt modelId="{D6A97FEE-B8EF-4962-A295-33AD31CECDDB}" type="sibTrans" cxnId="{AC53EA86-EF6F-46BD-A7DD-79EABF2E8B9A}">
      <dgm:prSet/>
      <dgm:spPr/>
      <dgm:t>
        <a:bodyPr/>
        <a:lstStyle/>
        <a:p>
          <a:endParaRPr lang="en-US"/>
        </a:p>
      </dgm:t>
    </dgm:pt>
    <dgm:pt modelId="{8F1CE827-D020-423C-8509-6D2F97172863}">
      <dgm:prSet/>
      <dgm:spPr/>
      <dgm:t>
        <a:bodyPr/>
        <a:lstStyle/>
        <a:p>
          <a:r>
            <a:rPr lang="en-US" b="1"/>
            <a:t> Commission </a:t>
          </a:r>
          <a:r>
            <a:rPr lang="en-US" b="1">
              <a:latin typeface="Arial"/>
            </a:rPr>
            <a:t>assesses</a:t>
          </a:r>
          <a:r>
            <a:rPr lang="en-US" b="1"/>
            <a:t> the final updated NECPs </a:t>
          </a:r>
        </a:p>
      </dgm:t>
    </dgm:pt>
    <dgm:pt modelId="{6B306A44-C203-46A9-8FC4-1CE5DC13959E}" type="parTrans" cxnId="{814940B8-0A51-45F0-B4CF-CEE3F8D0C6D3}">
      <dgm:prSet/>
      <dgm:spPr/>
      <dgm:t>
        <a:bodyPr/>
        <a:lstStyle/>
        <a:p>
          <a:endParaRPr lang="en-US"/>
        </a:p>
      </dgm:t>
    </dgm:pt>
    <dgm:pt modelId="{521246B0-0FC0-4064-A896-0C3C6FA1577A}" type="sibTrans" cxnId="{814940B8-0A51-45F0-B4CF-CEE3F8D0C6D3}">
      <dgm:prSet/>
      <dgm:spPr/>
      <dgm:t>
        <a:bodyPr/>
        <a:lstStyle/>
        <a:p>
          <a:endParaRPr lang="en-US"/>
        </a:p>
      </dgm:t>
    </dgm:pt>
    <dgm:pt modelId="{0CBC4329-5C7B-462D-8B4B-246AF290F7BC}">
      <dgm:prSet phldr="0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b="1">
              <a:latin typeface="Arial"/>
            </a:rPr>
            <a:t>MS submit</a:t>
          </a:r>
          <a:r>
            <a:rPr lang="en-GB" b="1"/>
            <a:t> </a:t>
          </a:r>
          <a:r>
            <a:rPr lang="en-GB" b="1">
              <a:latin typeface="Arial"/>
            </a:rPr>
            <a:t>draft updated NECPs for</a:t>
          </a:r>
          <a:r>
            <a:rPr lang="en-GB" b="1"/>
            <a:t> 2021-2030 + support contracts</a:t>
          </a:r>
          <a:endParaRPr lang="en-US"/>
        </a:p>
        <a:p>
          <a:pPr lvl="0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b="1"/>
            <a:t> </a:t>
          </a:r>
          <a:r>
            <a:rPr lang="en-GB" b="0" i="1"/>
            <a:t>June 2023</a:t>
          </a:r>
          <a:endParaRPr lang="en-US"/>
        </a:p>
      </dgm:t>
    </dgm:pt>
    <dgm:pt modelId="{AD2DCDE0-FA6D-443F-A737-87EA616B2C01}" type="parTrans" cxnId="{DCE59D9C-9F80-4C1A-917F-B93834D298EA}">
      <dgm:prSet/>
      <dgm:spPr/>
      <dgm:t>
        <a:bodyPr/>
        <a:lstStyle/>
        <a:p>
          <a:endParaRPr lang="en-US"/>
        </a:p>
      </dgm:t>
    </dgm:pt>
    <dgm:pt modelId="{8A8DF8EF-24EE-41A5-9E05-F8E7CA94BDCF}" type="sibTrans" cxnId="{DCE59D9C-9F80-4C1A-917F-B93834D298EA}">
      <dgm:prSet/>
      <dgm:spPr/>
      <dgm:t>
        <a:bodyPr/>
        <a:lstStyle/>
        <a:p>
          <a:endParaRPr lang="en-US"/>
        </a:p>
      </dgm:t>
    </dgm:pt>
    <dgm:pt modelId="{0CD29364-78EA-4981-A47B-F0A1031CC276}">
      <dgm:prSet phldr="0"/>
      <dgm:spPr/>
      <dgm:t>
        <a:bodyPr/>
        <a:lstStyle/>
        <a:p>
          <a:pPr rtl="0"/>
          <a:r>
            <a:rPr lang="en-US" b="1">
              <a:latin typeface="Arial"/>
            </a:rPr>
            <a:t>MS submit Progress Reports</a:t>
          </a:r>
        </a:p>
        <a:p>
          <a:pPr rtl="0"/>
          <a:r>
            <a:rPr lang="en-US" b="0" i="1">
              <a:latin typeface="Arial"/>
            </a:rPr>
            <a:t>15 March 2023</a:t>
          </a:r>
        </a:p>
      </dgm:t>
    </dgm:pt>
    <dgm:pt modelId="{749A8DEF-E2C6-474B-8380-B5AD6A0F6BD6}" type="parTrans" cxnId="{EDC0F626-44B6-424B-BB0C-C0CFDF9ADAD0}">
      <dgm:prSet/>
      <dgm:spPr/>
      <dgm:t>
        <a:bodyPr/>
        <a:lstStyle/>
        <a:p>
          <a:endParaRPr lang="en-US"/>
        </a:p>
      </dgm:t>
    </dgm:pt>
    <dgm:pt modelId="{6DBE977B-FF79-4383-BBB9-2A6C9CFD58B7}" type="sibTrans" cxnId="{EDC0F626-44B6-424B-BB0C-C0CFDF9ADAD0}">
      <dgm:prSet/>
      <dgm:spPr/>
      <dgm:t>
        <a:bodyPr/>
        <a:lstStyle/>
        <a:p>
          <a:endParaRPr lang="en-US"/>
        </a:p>
      </dgm:t>
    </dgm:pt>
    <dgm:pt modelId="{F4A38D29-FD7B-47D4-A6F0-0F3A6DEE9A63}">
      <dgm:prSet phldr="0"/>
      <dgm:spPr/>
      <dgm:t>
        <a:bodyPr/>
        <a:lstStyle/>
        <a:p>
          <a:r>
            <a:rPr lang="en-IE">
              <a:latin typeface="Arial"/>
            </a:rPr>
            <a:t> </a:t>
          </a:r>
          <a:r>
            <a:rPr lang="en-IE"/>
            <a:t>2024</a:t>
          </a:r>
          <a:endParaRPr lang="en-US"/>
        </a:p>
      </dgm:t>
    </dgm:pt>
    <dgm:pt modelId="{113E9FAE-52BC-4819-A02F-BEAF58BC4433}" type="parTrans" cxnId="{A9BD8F66-FC2F-4690-A6F1-58813618DBBD}">
      <dgm:prSet/>
      <dgm:spPr/>
      <dgm:t>
        <a:bodyPr/>
        <a:lstStyle/>
        <a:p>
          <a:endParaRPr lang="en-US"/>
        </a:p>
      </dgm:t>
    </dgm:pt>
    <dgm:pt modelId="{AB4ED574-69A2-4988-A703-FFC3BA4CB159}" type="sibTrans" cxnId="{A9BD8F66-FC2F-4690-A6F1-58813618DBBD}">
      <dgm:prSet/>
      <dgm:spPr/>
      <dgm:t>
        <a:bodyPr/>
        <a:lstStyle/>
        <a:p>
          <a:endParaRPr lang="en-US"/>
        </a:p>
      </dgm:t>
    </dgm:pt>
    <dgm:pt modelId="{8CDFBCC1-70E8-4648-8F5D-E7B39A03AD99}" type="pres">
      <dgm:prSet presAssocID="{7A6D4FC4-2D18-447A-9FE7-A7197FA7E331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F49D0D9-04A5-4601-AB72-3BCAE3075E06}" type="pres">
      <dgm:prSet presAssocID="{1B6E9998-E9E3-4ECC-B14A-45BB142A7979}" presName="horFlow" presStyleCnt="0"/>
      <dgm:spPr/>
    </dgm:pt>
    <dgm:pt modelId="{9284C8C9-99A4-472F-90CB-656DB5E32970}" type="pres">
      <dgm:prSet presAssocID="{1B6E9998-E9E3-4ECC-B14A-45BB142A7979}" presName="bigChev" presStyleLbl="node1" presStyleIdx="0" presStyleCnt="2"/>
      <dgm:spPr/>
    </dgm:pt>
    <dgm:pt modelId="{E5B1BB6C-C45A-44C1-90C7-2EF16582143F}" type="pres">
      <dgm:prSet presAssocID="{749A8DEF-E2C6-474B-8380-B5AD6A0F6BD6}" presName="parTrans" presStyleCnt="0"/>
      <dgm:spPr/>
    </dgm:pt>
    <dgm:pt modelId="{D3E1095A-254D-41A3-A072-580422237143}" type="pres">
      <dgm:prSet presAssocID="{0CD29364-78EA-4981-A47B-F0A1031CC276}" presName="node" presStyleLbl="alignAccFollowNode1" presStyleIdx="0" presStyleCnt="5">
        <dgm:presLayoutVars>
          <dgm:bulletEnabled val="1"/>
        </dgm:presLayoutVars>
      </dgm:prSet>
      <dgm:spPr/>
    </dgm:pt>
    <dgm:pt modelId="{5DFEDEBA-3ECB-4C74-99A2-19AC12E477AE}" type="pres">
      <dgm:prSet presAssocID="{6DBE977B-FF79-4383-BBB9-2A6C9CFD58B7}" presName="sibTrans" presStyleCnt="0"/>
      <dgm:spPr/>
    </dgm:pt>
    <dgm:pt modelId="{A2DA1FE2-6992-423E-B719-71DB6C30E8A4}" type="pres">
      <dgm:prSet presAssocID="{0CBC4329-5C7B-462D-8B4B-246AF290F7BC}" presName="node" presStyleLbl="alignAccFollowNode1" presStyleIdx="1" presStyleCnt="5" custScaleX="112377">
        <dgm:presLayoutVars>
          <dgm:bulletEnabled val="1"/>
        </dgm:presLayoutVars>
      </dgm:prSet>
      <dgm:spPr/>
    </dgm:pt>
    <dgm:pt modelId="{A51DC8B7-BD92-44B8-AB72-CDDA49F41E91}" type="pres">
      <dgm:prSet presAssocID="{8A8DF8EF-24EE-41A5-9E05-F8E7CA94BDCF}" presName="sibTrans" presStyleCnt="0"/>
      <dgm:spPr/>
    </dgm:pt>
    <dgm:pt modelId="{87CF60D9-E708-45A2-902F-604EF6301A48}" type="pres">
      <dgm:prSet presAssocID="{E21D6439-6F57-43BF-9FD6-E40FB75BF195}" presName="node" presStyleLbl="alignAccFollowNode1" presStyleIdx="2" presStyleCnt="5">
        <dgm:presLayoutVars>
          <dgm:bulletEnabled val="1"/>
        </dgm:presLayoutVars>
      </dgm:prSet>
      <dgm:spPr/>
    </dgm:pt>
    <dgm:pt modelId="{64042FB1-E2E6-4365-AB5A-7B800A2561FF}" type="pres">
      <dgm:prSet presAssocID="{1B6E9998-E9E3-4ECC-B14A-45BB142A7979}" presName="vSp" presStyleCnt="0"/>
      <dgm:spPr/>
    </dgm:pt>
    <dgm:pt modelId="{805FBB66-CAC6-4E77-B8B3-0AEB6398D440}" type="pres">
      <dgm:prSet presAssocID="{F4A38D29-FD7B-47D4-A6F0-0F3A6DEE9A63}" presName="horFlow" presStyleCnt="0"/>
      <dgm:spPr/>
    </dgm:pt>
    <dgm:pt modelId="{52610828-2452-4119-96BF-E3CA426A9F68}" type="pres">
      <dgm:prSet presAssocID="{F4A38D29-FD7B-47D4-A6F0-0F3A6DEE9A63}" presName="bigChev" presStyleLbl="node1" presStyleIdx="1" presStyleCnt="2"/>
      <dgm:spPr/>
    </dgm:pt>
    <dgm:pt modelId="{7D5EE977-72C6-47D4-B2B2-1A9B4AEFDF1F}" type="pres">
      <dgm:prSet presAssocID="{4CA4934C-BE72-4CB3-A9A1-D6C88CFB51A2}" presName="parTrans" presStyleCnt="0"/>
      <dgm:spPr/>
    </dgm:pt>
    <dgm:pt modelId="{E1DCF9C0-3D4B-4372-BDC1-460843777824}" type="pres">
      <dgm:prSet presAssocID="{8734669D-3239-4016-8621-C7D306076AEA}" presName="node" presStyleLbl="alignAccFollowNode1" presStyleIdx="3" presStyleCnt="5">
        <dgm:presLayoutVars>
          <dgm:bulletEnabled val="1"/>
        </dgm:presLayoutVars>
      </dgm:prSet>
      <dgm:spPr/>
    </dgm:pt>
    <dgm:pt modelId="{3C77BCCE-D8A5-4E16-9C51-4F3A8C66C44F}" type="pres">
      <dgm:prSet presAssocID="{9CB4155B-76A3-4166-89A8-6B62A67E2406}" presName="sibTrans" presStyleCnt="0"/>
      <dgm:spPr/>
    </dgm:pt>
    <dgm:pt modelId="{5EA57D8E-058F-41FF-8076-7752FDF603EF}" type="pres">
      <dgm:prSet presAssocID="{8F1CE827-D020-423C-8509-6D2F97172863}" presName="node" presStyleLbl="alignAccFollowNode1" presStyleIdx="4" presStyleCnt="5">
        <dgm:presLayoutVars>
          <dgm:bulletEnabled val="1"/>
        </dgm:presLayoutVars>
      </dgm:prSet>
      <dgm:spPr/>
    </dgm:pt>
  </dgm:ptLst>
  <dgm:cxnLst>
    <dgm:cxn modelId="{B4DC6D11-5DD0-47C7-B540-767F4CBC2E5A}" type="presOf" srcId="{F4A38D29-FD7B-47D4-A6F0-0F3A6DEE9A63}" destId="{52610828-2452-4119-96BF-E3CA426A9F68}" srcOrd="0" destOrd="0" presId="urn:microsoft.com/office/officeart/2005/8/layout/lProcess3"/>
    <dgm:cxn modelId="{EDC0F626-44B6-424B-BB0C-C0CFDF9ADAD0}" srcId="{1B6E9998-E9E3-4ECC-B14A-45BB142A7979}" destId="{0CD29364-78EA-4981-A47B-F0A1031CC276}" srcOrd="0" destOrd="0" parTransId="{749A8DEF-E2C6-474B-8380-B5AD6A0F6BD6}" sibTransId="{6DBE977B-FF79-4383-BBB9-2A6C9CFD58B7}"/>
    <dgm:cxn modelId="{9CC6E331-66B4-4A12-A099-D397979D6171}" type="presOf" srcId="{7A6D4FC4-2D18-447A-9FE7-A7197FA7E331}" destId="{8CDFBCC1-70E8-4648-8F5D-E7B39A03AD99}" srcOrd="0" destOrd="0" presId="urn:microsoft.com/office/officeart/2005/8/layout/lProcess3"/>
    <dgm:cxn modelId="{7C622934-02A0-43DF-867A-7EF838B8A1E8}" type="presOf" srcId="{8F1CE827-D020-423C-8509-6D2F97172863}" destId="{5EA57D8E-058F-41FF-8076-7752FDF603EF}" srcOrd="0" destOrd="0" presId="urn:microsoft.com/office/officeart/2005/8/layout/lProcess3"/>
    <dgm:cxn modelId="{A9BD8F66-FC2F-4690-A6F1-58813618DBBD}" srcId="{7A6D4FC4-2D18-447A-9FE7-A7197FA7E331}" destId="{F4A38D29-FD7B-47D4-A6F0-0F3A6DEE9A63}" srcOrd="1" destOrd="0" parTransId="{113E9FAE-52BC-4819-A02F-BEAF58BC4433}" sibTransId="{AB4ED574-69A2-4988-A703-FFC3BA4CB159}"/>
    <dgm:cxn modelId="{76D0554D-828D-465B-B2DF-651AB261CFB1}" type="presOf" srcId="{0CBC4329-5C7B-462D-8B4B-246AF290F7BC}" destId="{A2DA1FE2-6992-423E-B719-71DB6C30E8A4}" srcOrd="0" destOrd="0" presId="urn:microsoft.com/office/officeart/2005/8/layout/lProcess3"/>
    <dgm:cxn modelId="{60B3BA72-FA78-4808-ABFE-1747CD7AB9AE}" type="presOf" srcId="{E21D6439-6F57-43BF-9FD6-E40FB75BF195}" destId="{87CF60D9-E708-45A2-902F-604EF6301A48}" srcOrd="0" destOrd="0" presId="urn:microsoft.com/office/officeart/2005/8/layout/lProcess3"/>
    <dgm:cxn modelId="{AC53EA86-EF6F-46BD-A7DD-79EABF2E8B9A}" srcId="{1B6E9998-E9E3-4ECC-B14A-45BB142A7979}" destId="{E21D6439-6F57-43BF-9FD6-E40FB75BF195}" srcOrd="2" destOrd="0" parTransId="{414CD3F2-F9F3-41C8-9C37-5F12574B3AB0}" sibTransId="{D6A97FEE-B8EF-4962-A295-33AD31CECDDB}"/>
    <dgm:cxn modelId="{3AEB8194-B8BF-4EA6-B997-F306B3FBE7CE}" type="presOf" srcId="{0CD29364-78EA-4981-A47B-F0A1031CC276}" destId="{D3E1095A-254D-41A3-A072-580422237143}" srcOrd="0" destOrd="0" presId="urn:microsoft.com/office/officeart/2005/8/layout/lProcess3"/>
    <dgm:cxn modelId="{DCE59D9C-9F80-4C1A-917F-B93834D298EA}" srcId="{1B6E9998-E9E3-4ECC-B14A-45BB142A7979}" destId="{0CBC4329-5C7B-462D-8B4B-246AF290F7BC}" srcOrd="1" destOrd="0" parTransId="{AD2DCDE0-FA6D-443F-A737-87EA616B2C01}" sibTransId="{8A8DF8EF-24EE-41A5-9E05-F8E7CA94BDCF}"/>
    <dgm:cxn modelId="{814940B8-0A51-45F0-B4CF-CEE3F8D0C6D3}" srcId="{F4A38D29-FD7B-47D4-A6F0-0F3A6DEE9A63}" destId="{8F1CE827-D020-423C-8509-6D2F97172863}" srcOrd="1" destOrd="0" parTransId="{6B306A44-C203-46A9-8FC4-1CE5DC13959E}" sibTransId="{521246B0-0FC0-4064-A896-0C3C6FA1577A}"/>
    <dgm:cxn modelId="{8B63C0C2-6607-43AF-B1AD-19B4CD9EDD87}" type="presOf" srcId="{1B6E9998-E9E3-4ECC-B14A-45BB142A7979}" destId="{9284C8C9-99A4-472F-90CB-656DB5E32970}" srcOrd="0" destOrd="0" presId="urn:microsoft.com/office/officeart/2005/8/layout/lProcess3"/>
    <dgm:cxn modelId="{839CA1C6-3B25-40D8-9F4D-304533315FD7}" srcId="{F4A38D29-FD7B-47D4-A6F0-0F3A6DEE9A63}" destId="{8734669D-3239-4016-8621-C7D306076AEA}" srcOrd="0" destOrd="0" parTransId="{4CA4934C-BE72-4CB3-A9A1-D6C88CFB51A2}" sibTransId="{9CB4155B-76A3-4166-89A8-6B62A67E2406}"/>
    <dgm:cxn modelId="{CF3486DF-0032-4A32-8E28-56A2932DC455}" srcId="{7A6D4FC4-2D18-447A-9FE7-A7197FA7E331}" destId="{1B6E9998-E9E3-4ECC-B14A-45BB142A7979}" srcOrd="0" destOrd="0" parTransId="{AF5F21C0-F777-4CBC-9F5B-5A7B4DBAB7CB}" sibTransId="{E20E4B00-6AFB-4D97-8BB0-E670FAC5280A}"/>
    <dgm:cxn modelId="{824870E3-B3B8-4879-AE50-0A9D8E2FA5B2}" type="presOf" srcId="{8734669D-3239-4016-8621-C7D306076AEA}" destId="{E1DCF9C0-3D4B-4372-BDC1-460843777824}" srcOrd="0" destOrd="0" presId="urn:microsoft.com/office/officeart/2005/8/layout/lProcess3"/>
    <dgm:cxn modelId="{7F7C8FFF-08AE-4964-BF4C-91DDBEE2EBC9}" type="presParOf" srcId="{8CDFBCC1-70E8-4648-8F5D-E7B39A03AD99}" destId="{DF49D0D9-04A5-4601-AB72-3BCAE3075E06}" srcOrd="0" destOrd="0" presId="urn:microsoft.com/office/officeart/2005/8/layout/lProcess3"/>
    <dgm:cxn modelId="{01D55761-074A-4E4A-83F2-FCC00C0E08C0}" type="presParOf" srcId="{DF49D0D9-04A5-4601-AB72-3BCAE3075E06}" destId="{9284C8C9-99A4-472F-90CB-656DB5E32970}" srcOrd="0" destOrd="0" presId="urn:microsoft.com/office/officeart/2005/8/layout/lProcess3"/>
    <dgm:cxn modelId="{FAD6159B-436A-492D-8078-292AA866C5AC}" type="presParOf" srcId="{DF49D0D9-04A5-4601-AB72-3BCAE3075E06}" destId="{E5B1BB6C-C45A-44C1-90C7-2EF16582143F}" srcOrd="1" destOrd="0" presId="urn:microsoft.com/office/officeart/2005/8/layout/lProcess3"/>
    <dgm:cxn modelId="{FF470597-1C8D-4CDA-8537-F8718412DDEC}" type="presParOf" srcId="{DF49D0D9-04A5-4601-AB72-3BCAE3075E06}" destId="{D3E1095A-254D-41A3-A072-580422237143}" srcOrd="2" destOrd="0" presId="urn:microsoft.com/office/officeart/2005/8/layout/lProcess3"/>
    <dgm:cxn modelId="{B78FF063-66EE-42DF-AD72-63BCE697F32D}" type="presParOf" srcId="{DF49D0D9-04A5-4601-AB72-3BCAE3075E06}" destId="{5DFEDEBA-3ECB-4C74-99A2-19AC12E477AE}" srcOrd="3" destOrd="0" presId="urn:microsoft.com/office/officeart/2005/8/layout/lProcess3"/>
    <dgm:cxn modelId="{9F8AB401-D4F3-46FB-9C05-6EB807FC2D49}" type="presParOf" srcId="{DF49D0D9-04A5-4601-AB72-3BCAE3075E06}" destId="{A2DA1FE2-6992-423E-B719-71DB6C30E8A4}" srcOrd="4" destOrd="0" presId="urn:microsoft.com/office/officeart/2005/8/layout/lProcess3"/>
    <dgm:cxn modelId="{3B267AFC-E814-44BB-A777-2091103F3AE8}" type="presParOf" srcId="{DF49D0D9-04A5-4601-AB72-3BCAE3075E06}" destId="{A51DC8B7-BD92-44B8-AB72-CDDA49F41E91}" srcOrd="5" destOrd="0" presId="urn:microsoft.com/office/officeart/2005/8/layout/lProcess3"/>
    <dgm:cxn modelId="{50C63252-A39E-4D02-A82B-5E38A5F4F66A}" type="presParOf" srcId="{DF49D0D9-04A5-4601-AB72-3BCAE3075E06}" destId="{87CF60D9-E708-45A2-902F-604EF6301A48}" srcOrd="6" destOrd="0" presId="urn:microsoft.com/office/officeart/2005/8/layout/lProcess3"/>
    <dgm:cxn modelId="{9167283D-B230-4924-B994-7C890A70A2C9}" type="presParOf" srcId="{8CDFBCC1-70E8-4648-8F5D-E7B39A03AD99}" destId="{64042FB1-E2E6-4365-AB5A-7B800A2561FF}" srcOrd="1" destOrd="0" presId="urn:microsoft.com/office/officeart/2005/8/layout/lProcess3"/>
    <dgm:cxn modelId="{80BEB458-F972-48D0-A728-E8113F52A294}" type="presParOf" srcId="{8CDFBCC1-70E8-4648-8F5D-E7B39A03AD99}" destId="{805FBB66-CAC6-4E77-B8B3-0AEB6398D440}" srcOrd="2" destOrd="0" presId="urn:microsoft.com/office/officeart/2005/8/layout/lProcess3"/>
    <dgm:cxn modelId="{52A3CC82-4042-4090-ADF3-64FC6117E0B4}" type="presParOf" srcId="{805FBB66-CAC6-4E77-B8B3-0AEB6398D440}" destId="{52610828-2452-4119-96BF-E3CA426A9F68}" srcOrd="0" destOrd="0" presId="urn:microsoft.com/office/officeart/2005/8/layout/lProcess3"/>
    <dgm:cxn modelId="{4F97ABC9-0EB1-4893-87BC-05BB75D02D86}" type="presParOf" srcId="{805FBB66-CAC6-4E77-B8B3-0AEB6398D440}" destId="{7D5EE977-72C6-47D4-B2B2-1A9B4AEFDF1F}" srcOrd="1" destOrd="0" presId="urn:microsoft.com/office/officeart/2005/8/layout/lProcess3"/>
    <dgm:cxn modelId="{ECD84D7A-F2D9-4E3D-A822-F78F1840B5F8}" type="presParOf" srcId="{805FBB66-CAC6-4E77-B8B3-0AEB6398D440}" destId="{E1DCF9C0-3D4B-4372-BDC1-460843777824}" srcOrd="2" destOrd="0" presId="urn:microsoft.com/office/officeart/2005/8/layout/lProcess3"/>
    <dgm:cxn modelId="{A5ECDBA5-D6D6-4B62-81FA-10DC4F342652}" type="presParOf" srcId="{805FBB66-CAC6-4E77-B8B3-0AEB6398D440}" destId="{3C77BCCE-D8A5-4E16-9C51-4F3A8C66C44F}" srcOrd="3" destOrd="0" presId="urn:microsoft.com/office/officeart/2005/8/layout/lProcess3"/>
    <dgm:cxn modelId="{809DFAC8-BB33-4861-B9C3-E015385FA26E}" type="presParOf" srcId="{805FBB66-CAC6-4E77-B8B3-0AEB6398D440}" destId="{5EA57D8E-058F-41FF-8076-7752FDF603EF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19E67-D475-467B-99E1-48D1805767EE}">
      <dsp:nvSpPr>
        <dsp:cNvPr id="0" name=""/>
        <dsp:cNvSpPr/>
      </dsp:nvSpPr>
      <dsp:spPr>
        <a:xfrm>
          <a:off x="0" y="726844"/>
          <a:ext cx="3377045" cy="2026227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Permitting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/>
            <a:t>Spatial planning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/>
            <a:t>Shorter and simpler procedures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/>
            <a:t>RES acceleration areas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0" y="726844"/>
        <a:ext cx="3377045" cy="2026227"/>
      </dsp:txXfrm>
    </dsp:sp>
    <dsp:sp modelId="{9FEC1DEF-08E0-4B49-8839-BDBE0F0A342F}">
      <dsp:nvSpPr>
        <dsp:cNvPr id="0" name=""/>
        <dsp:cNvSpPr/>
      </dsp:nvSpPr>
      <dsp:spPr>
        <a:xfrm>
          <a:off x="3714749" y="726844"/>
          <a:ext cx="3377045" cy="2026227"/>
        </a:xfrm>
        <a:prstGeom prst="rect">
          <a:avLst/>
        </a:prstGeom>
        <a:solidFill>
          <a:schemeClr val="accent1">
            <a:shade val="50000"/>
            <a:hueOff val="111419"/>
            <a:satOff val="2985"/>
            <a:lumOff val="13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</a:rPr>
            <a:t>Energy System Integration</a:t>
          </a:r>
          <a:endParaRPr lang="en-GB" sz="1400" kern="1200" dirty="0">
            <a:solidFill>
              <a:schemeClr val="bg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bg1"/>
              </a:solidFill>
            </a:rPr>
            <a:t>Facilitate electrification, sector coupling flexibility of energy systems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bg1"/>
              </a:solidFill>
            </a:rPr>
            <a:t>Art. 20&amp;20a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3714749" y="726844"/>
        <a:ext cx="3377045" cy="2026227"/>
      </dsp:txXfrm>
    </dsp:sp>
    <dsp:sp modelId="{695FFF6F-0D35-42E0-8613-6098D073701A}">
      <dsp:nvSpPr>
        <dsp:cNvPr id="0" name=""/>
        <dsp:cNvSpPr/>
      </dsp:nvSpPr>
      <dsp:spPr>
        <a:xfrm>
          <a:off x="7429499" y="726844"/>
          <a:ext cx="3377045" cy="2026227"/>
        </a:xfrm>
        <a:prstGeom prst="rect">
          <a:avLst/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</a:rPr>
            <a:t>Power Purchase Agreements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bg1"/>
              </a:solidFill>
            </a:rPr>
            <a:t>Assess and remove barriers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bg1"/>
              </a:solidFill>
            </a:rPr>
            <a:t>Promote uptake</a:t>
          </a:r>
        </a:p>
      </dsp:txBody>
      <dsp:txXfrm>
        <a:off x="7429499" y="726844"/>
        <a:ext cx="3377045" cy="2026227"/>
      </dsp:txXfrm>
    </dsp:sp>
    <dsp:sp modelId="{E94594A2-17C7-4F10-B2FB-48E6481F4A41}">
      <dsp:nvSpPr>
        <dsp:cNvPr id="0" name=""/>
        <dsp:cNvSpPr/>
      </dsp:nvSpPr>
      <dsp:spPr>
        <a:xfrm>
          <a:off x="0" y="3090775"/>
          <a:ext cx="3377045" cy="2026227"/>
        </a:xfrm>
        <a:prstGeom prst="rect">
          <a:avLst/>
        </a:prstGeom>
        <a:solidFill>
          <a:schemeClr val="accent1">
            <a:shade val="50000"/>
            <a:hueOff val="334258"/>
            <a:satOff val="8955"/>
            <a:lumOff val="394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</a:rPr>
            <a:t>Guarantees of Origin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kern="1200" dirty="0">
              <a:solidFill>
                <a:schemeClr val="bg1"/>
              </a:solidFill>
            </a:rPr>
            <a:t>Ensure that they can be transferred to the buyer in the PPA</a:t>
          </a:r>
          <a:endParaRPr lang="en-US" sz="1000" b="0" kern="1200" dirty="0">
            <a:solidFill>
              <a:schemeClr val="bg1"/>
            </a:solidFill>
          </a:endParaRPr>
        </a:p>
      </dsp:txBody>
      <dsp:txXfrm>
        <a:off x="0" y="3090775"/>
        <a:ext cx="3377045" cy="2026227"/>
      </dsp:txXfrm>
    </dsp:sp>
    <dsp:sp modelId="{3F94842F-1023-44FC-81B2-8555801484B0}">
      <dsp:nvSpPr>
        <dsp:cNvPr id="0" name=""/>
        <dsp:cNvSpPr/>
      </dsp:nvSpPr>
      <dsp:spPr>
        <a:xfrm>
          <a:off x="3714749" y="3090775"/>
          <a:ext cx="3377045" cy="2026227"/>
        </a:xfrm>
        <a:prstGeom prst="rect">
          <a:avLst/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Cross-border cooperation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kern="1200" dirty="0"/>
            <a:t>Framework for projects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kern="1200" dirty="0"/>
            <a:t>Joint projects (including </a:t>
          </a:r>
          <a:r>
            <a:rPr lang="en-GB" sz="1000" kern="1200" dirty="0"/>
            <a:t>use of RES Financing Mechanism)</a:t>
          </a:r>
          <a:endParaRPr lang="en-US" sz="1000" b="0" kern="1200" dirty="0"/>
        </a:p>
      </dsp:txBody>
      <dsp:txXfrm>
        <a:off x="3714749" y="3090775"/>
        <a:ext cx="3377045" cy="2026227"/>
      </dsp:txXfrm>
    </dsp:sp>
    <dsp:sp modelId="{B72940BC-64CC-4D53-8BDE-B37A83CE3228}">
      <dsp:nvSpPr>
        <dsp:cNvPr id="0" name=""/>
        <dsp:cNvSpPr/>
      </dsp:nvSpPr>
      <dsp:spPr>
        <a:xfrm>
          <a:off x="7429499" y="3090775"/>
          <a:ext cx="3377045" cy="2026227"/>
        </a:xfrm>
        <a:prstGeom prst="rect">
          <a:avLst/>
        </a:prstGeom>
        <a:solidFill>
          <a:schemeClr val="accent1">
            <a:shade val="50000"/>
            <a:hueOff val="111419"/>
            <a:satOff val="2985"/>
            <a:lumOff val="13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Strengthened sustainability criteria for bioenergy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/>
              </a:solidFill>
            </a:rPr>
            <a:t>Apply to smaller installations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/>
              </a:solidFill>
            </a:rPr>
            <a:t>New no-go areas to forest biomass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/>
              </a:solidFill>
            </a:rPr>
            <a:t>Cascading principle: limitations to direct financial support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0" kern="1200" dirty="0">
            <a:solidFill>
              <a:srgbClr val="FF0000"/>
            </a:solidFill>
          </a:endParaRPr>
        </a:p>
      </dsp:txBody>
      <dsp:txXfrm>
        <a:off x="7429499" y="3090775"/>
        <a:ext cx="3377045" cy="20262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4C8C9-99A4-472F-90CB-656DB5E32970}">
      <dsp:nvSpPr>
        <dsp:cNvPr id="0" name=""/>
        <dsp:cNvSpPr/>
      </dsp:nvSpPr>
      <dsp:spPr>
        <a:xfrm>
          <a:off x="8555" y="746525"/>
          <a:ext cx="3382947" cy="135317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38735" rIns="0" bIns="38735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6100" kern="1200"/>
            <a:t>2023</a:t>
          </a:r>
          <a:endParaRPr lang="en-US" sz="6100" kern="1200"/>
        </a:p>
      </dsp:txBody>
      <dsp:txXfrm>
        <a:off x="685145" y="746525"/>
        <a:ext cx="2029768" cy="1353179"/>
      </dsp:txXfrm>
    </dsp:sp>
    <dsp:sp modelId="{D3E1095A-254D-41A3-A072-580422237143}">
      <dsp:nvSpPr>
        <dsp:cNvPr id="0" name=""/>
        <dsp:cNvSpPr/>
      </dsp:nvSpPr>
      <dsp:spPr>
        <a:xfrm>
          <a:off x="2951720" y="861546"/>
          <a:ext cx="2807846" cy="1123138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rial"/>
            </a:rPr>
            <a:t>MS submit Progress Reports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>
              <a:latin typeface="Arial"/>
            </a:rPr>
            <a:t>15 March 2023</a:t>
          </a:r>
        </a:p>
      </dsp:txBody>
      <dsp:txXfrm>
        <a:off x="3513289" y="861546"/>
        <a:ext cx="1684708" cy="1123138"/>
      </dsp:txXfrm>
    </dsp:sp>
    <dsp:sp modelId="{A2DA1FE2-6992-423E-B719-71DB6C30E8A4}">
      <dsp:nvSpPr>
        <dsp:cNvPr id="0" name=""/>
        <dsp:cNvSpPr/>
      </dsp:nvSpPr>
      <dsp:spPr>
        <a:xfrm>
          <a:off x="5366468" y="861546"/>
          <a:ext cx="3155374" cy="1123138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b="1" kern="1200">
              <a:latin typeface="Arial"/>
            </a:rPr>
            <a:t>MS submit</a:t>
          </a:r>
          <a:r>
            <a:rPr lang="en-GB" sz="1400" b="1" kern="1200"/>
            <a:t> </a:t>
          </a:r>
          <a:r>
            <a:rPr lang="en-GB" sz="1400" b="1" kern="1200">
              <a:latin typeface="Arial"/>
            </a:rPr>
            <a:t>draft updated NECPs for</a:t>
          </a:r>
          <a:r>
            <a:rPr lang="en-GB" sz="1400" b="1" kern="1200"/>
            <a:t> 2021-2030 + support contracts</a:t>
          </a:r>
          <a:endParaRPr lang="en-US" sz="1400" kern="1200"/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 </a:t>
          </a:r>
          <a:r>
            <a:rPr lang="en-GB" sz="1400" b="0" i="1" kern="1200"/>
            <a:t>June 2023</a:t>
          </a:r>
          <a:endParaRPr lang="en-US" sz="1400" kern="1200"/>
        </a:p>
      </dsp:txBody>
      <dsp:txXfrm>
        <a:off x="5928037" y="861546"/>
        <a:ext cx="2032236" cy="1123138"/>
      </dsp:txXfrm>
    </dsp:sp>
    <dsp:sp modelId="{87CF60D9-E708-45A2-902F-604EF6301A48}">
      <dsp:nvSpPr>
        <dsp:cNvPr id="0" name=""/>
        <dsp:cNvSpPr/>
      </dsp:nvSpPr>
      <dsp:spPr>
        <a:xfrm>
          <a:off x="8128743" y="861546"/>
          <a:ext cx="2807846" cy="1123138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Commission </a:t>
          </a:r>
          <a:r>
            <a:rPr lang="en-US" sz="1400" b="1" kern="1200">
              <a:latin typeface="Arial"/>
            </a:rPr>
            <a:t>assesses</a:t>
          </a:r>
          <a:r>
            <a:rPr lang="en-US" sz="1400" b="1" kern="1200"/>
            <a:t> draft updated NECPs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/>
            <a:t> 31 December 2023: </a:t>
          </a:r>
          <a:endParaRPr lang="en-US" sz="1400" b="0" i="1" kern="1200">
            <a:latin typeface="Arial"/>
          </a:endParaRPr>
        </a:p>
      </dsp:txBody>
      <dsp:txXfrm>
        <a:off x="8690312" y="861546"/>
        <a:ext cx="1684708" cy="1123138"/>
      </dsp:txXfrm>
    </dsp:sp>
    <dsp:sp modelId="{52610828-2452-4119-96BF-E3CA426A9F68}">
      <dsp:nvSpPr>
        <dsp:cNvPr id="0" name=""/>
        <dsp:cNvSpPr/>
      </dsp:nvSpPr>
      <dsp:spPr>
        <a:xfrm>
          <a:off x="8555" y="2289150"/>
          <a:ext cx="3382947" cy="135317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38735" rIns="0" bIns="38735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6100" kern="1200">
              <a:latin typeface="Arial"/>
            </a:rPr>
            <a:t> </a:t>
          </a:r>
          <a:r>
            <a:rPr lang="en-IE" sz="6100" kern="1200"/>
            <a:t>2024</a:t>
          </a:r>
          <a:endParaRPr lang="en-US" sz="6100" kern="1200"/>
        </a:p>
      </dsp:txBody>
      <dsp:txXfrm>
        <a:off x="685145" y="2289150"/>
        <a:ext cx="2029768" cy="1353179"/>
      </dsp:txXfrm>
    </dsp:sp>
    <dsp:sp modelId="{E1DCF9C0-3D4B-4372-BDC1-460843777824}">
      <dsp:nvSpPr>
        <dsp:cNvPr id="0" name=""/>
        <dsp:cNvSpPr/>
      </dsp:nvSpPr>
      <dsp:spPr>
        <a:xfrm>
          <a:off x="2951720" y="2404170"/>
          <a:ext cx="2807846" cy="1123138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Member States</a:t>
          </a:r>
          <a:r>
            <a:rPr lang="en-US" sz="1400" kern="1200">
              <a:latin typeface="Arial"/>
            </a:rPr>
            <a:t> </a:t>
          </a:r>
          <a:r>
            <a:rPr lang="en-GB" sz="1400" b="1" kern="1200">
              <a:latin typeface="Arial"/>
            </a:rPr>
            <a:t>submit </a:t>
          </a:r>
          <a:r>
            <a:rPr lang="en-GB" sz="1400" b="1" kern="1200"/>
            <a:t>final </a:t>
          </a:r>
          <a:r>
            <a:rPr lang="en-GB" sz="1400" b="1" kern="1200">
              <a:latin typeface="Arial"/>
            </a:rPr>
            <a:t>updated NECPs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1" kern="1200"/>
            <a:t>June 2024</a:t>
          </a:r>
          <a:endParaRPr lang="en-US" sz="1400" b="0" i="1" kern="1200"/>
        </a:p>
      </dsp:txBody>
      <dsp:txXfrm>
        <a:off x="3513289" y="2404170"/>
        <a:ext cx="1684708" cy="1123138"/>
      </dsp:txXfrm>
    </dsp:sp>
    <dsp:sp modelId="{5EA57D8E-058F-41FF-8076-7752FDF603EF}">
      <dsp:nvSpPr>
        <dsp:cNvPr id="0" name=""/>
        <dsp:cNvSpPr/>
      </dsp:nvSpPr>
      <dsp:spPr>
        <a:xfrm>
          <a:off x="5366468" y="2404170"/>
          <a:ext cx="2807846" cy="1123138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 Commission </a:t>
          </a:r>
          <a:r>
            <a:rPr lang="en-US" sz="1400" b="1" kern="1200">
              <a:latin typeface="Arial"/>
            </a:rPr>
            <a:t>assesses</a:t>
          </a:r>
          <a:r>
            <a:rPr lang="en-US" sz="1400" b="1" kern="1200"/>
            <a:t> the final updated NECPs </a:t>
          </a:r>
        </a:p>
      </dsp:txBody>
      <dsp:txXfrm>
        <a:off x="5928037" y="2404170"/>
        <a:ext cx="1684708" cy="1123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5" y="0"/>
            <a:ext cx="4278154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4DCF8-AE33-464C-8526-2124F9066AF7}" type="datetimeFigureOut">
              <a:rPr lang="en-IE" smtClean="0"/>
              <a:t>22/05/2024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5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71382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5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4555A-C216-4432-B017-0D226911F54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695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IE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4555A-C216-4432-B017-0D226911F54F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56047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8775" y="358775"/>
            <a:ext cx="4075113" cy="2293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55373" y="2851254"/>
            <a:ext cx="9242854" cy="2676585"/>
          </a:xfrm>
        </p:spPr>
        <p:txBody>
          <a:bodyPr/>
          <a:lstStyle/>
          <a:p>
            <a:pPr algn="just"/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4555A-C216-4432-B017-0D226911F54F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203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78EE7-4074-9904-0518-C7E49C5152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4555A-C216-4432-B017-0D226911F54F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26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4555A-C216-4432-B017-0D226911F54F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99782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934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12187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55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410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5306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348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0777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712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1998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2255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30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509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2921000"/>
          </a:xfrm>
          <a:prstGeom prst="rect">
            <a:avLst/>
          </a:prstGeom>
          <a:solidFill>
            <a:srgbClr val="5DC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00C3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14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5290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6450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0131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4727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02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607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961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236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4070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8529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78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rgbClr val="01AF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8527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331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92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2477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8001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30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78619" y="1913416"/>
            <a:ext cx="1875181" cy="2434309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051401" y="2898477"/>
            <a:ext cx="2307284" cy="2307284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081980" y="1913416"/>
            <a:ext cx="3185512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38213" y="1748077"/>
            <a:ext cx="2643187" cy="1868487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840251" y="2860831"/>
            <a:ext cx="1620431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919097" y="3790927"/>
            <a:ext cx="1987550" cy="198755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938213" y="3908959"/>
            <a:ext cx="1751486" cy="1751486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9032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38199" y="1748079"/>
            <a:ext cx="1896289" cy="189628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993027" y="1748079"/>
            <a:ext cx="1896289" cy="189628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47855" y="1748078"/>
            <a:ext cx="1896289" cy="189628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302683" y="1748077"/>
            <a:ext cx="1896289" cy="189628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57511" y="1748077"/>
            <a:ext cx="1896289" cy="189628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838199" y="3934111"/>
            <a:ext cx="1896289" cy="189628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993027" y="3934111"/>
            <a:ext cx="1896289" cy="189628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147855" y="3934110"/>
            <a:ext cx="1896289" cy="189628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7302683" y="3934109"/>
            <a:ext cx="1896289" cy="189628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457511" y="3934109"/>
            <a:ext cx="1896289" cy="189628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0645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56151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51399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969963" y="1843395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581400" y="1843394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92837" y="1843393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804274" y="1843392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3349671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5970419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 userDrawn="1"/>
        </p:nvCxnSpPr>
        <p:spPr bwMode="auto">
          <a:xfrm>
            <a:off x="8591167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997897" y="4260554"/>
            <a:ext cx="2082800" cy="1249363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6"/>
          </p:nvPr>
        </p:nvSpPr>
        <p:spPr>
          <a:xfrm>
            <a:off x="3618645" y="4260554"/>
            <a:ext cx="2082800" cy="1249363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7"/>
          </p:nvPr>
        </p:nvSpPr>
        <p:spPr>
          <a:xfrm>
            <a:off x="6239393" y="4260554"/>
            <a:ext cx="2082800" cy="1249363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18"/>
          </p:nvPr>
        </p:nvSpPr>
        <p:spPr>
          <a:xfrm>
            <a:off x="8860143" y="4260554"/>
            <a:ext cx="2082800" cy="1249363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365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675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789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5383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7483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D162-58A5-43E1-8A39-4178CB51D3C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F6C6-9AAB-443C-8613-B7C957AE8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144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D162-58A5-43E1-8A39-4178CB51D3C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F6C6-9AAB-443C-8613-B7C957AE8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225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D162-58A5-43E1-8A39-4178CB51D3C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F6C6-9AAB-443C-8613-B7C957AE8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380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D162-58A5-43E1-8A39-4178CB51D3C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F6C6-9AAB-443C-8613-B7C957AE8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129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D162-58A5-43E1-8A39-4178CB51D3C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F6C6-9AAB-443C-8613-B7C957AE8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431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D162-58A5-43E1-8A39-4178CB51D3C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F6C6-9AAB-443C-8613-B7C957AE8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071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D162-58A5-43E1-8A39-4178CB51D3C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F6C6-9AAB-443C-8613-B7C957AE8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2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45456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D162-58A5-43E1-8A39-4178CB51D3C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F6C6-9AAB-443C-8613-B7C957AE8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845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D162-58A5-43E1-8A39-4178CB51D3C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F6C6-9AAB-443C-8613-B7C957AE8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987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D162-58A5-43E1-8A39-4178CB51D3C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F6C6-9AAB-443C-8613-B7C957AE8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672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D162-58A5-43E1-8A39-4178CB51D3C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F6C6-9AAB-443C-8613-B7C957AE8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499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35360" y="6165304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48BF6-FB93-46DD-90E9-A17C4A065F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5090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964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636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54500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65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221674" y="279203"/>
            <a:ext cx="1376218" cy="1376218"/>
          </a:xfrm>
          <a:prstGeom prst="ellipse">
            <a:avLst/>
          </a:prstGeom>
          <a:solidFill>
            <a:srgbClr val="5DC0A3">
              <a:alpha val="25000"/>
            </a:srgb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76"/>
            <a:ext cx="2063640" cy="171903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142831" y="1248992"/>
            <a:ext cx="8424000" cy="50400"/>
          </a:xfrm>
          <a:prstGeom prst="rect">
            <a:avLst/>
          </a:prstGeom>
          <a:solidFill>
            <a:srgbClr val="5DC0A3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9" b="22529"/>
          <a:stretch/>
        </p:blipFill>
        <p:spPr>
          <a:xfrm rot="1874474">
            <a:off x="10612505" y="801419"/>
            <a:ext cx="846558" cy="73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0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76"/>
            <a:ext cx="2063640" cy="171903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142831" y="1248992"/>
            <a:ext cx="8424000" cy="50400"/>
          </a:xfrm>
          <a:prstGeom prst="rect">
            <a:avLst/>
          </a:prstGeom>
          <a:solidFill>
            <a:srgbClr val="5DC0A3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9" b="22529"/>
          <a:stretch/>
        </p:blipFill>
        <p:spPr>
          <a:xfrm rot="1874474">
            <a:off x="10612505" y="801419"/>
            <a:ext cx="846558" cy="73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4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9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4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9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0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CD162-58A5-43E1-8A39-4178CB51D3C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AF6C6-9AAB-443C-8613-B7C957AE8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3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262" y="1589279"/>
            <a:ext cx="69136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800" dirty="0">
                <a:solidFill>
                  <a:srgbClr val="254AA4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National Parliamentary Workshop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i="1" dirty="0">
                <a:solidFill>
                  <a:srgbClr val="254AA4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Parliament of Ireland, Houses of the Oireachtas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en-US" sz="2000" b="1" i="1" dirty="0">
              <a:solidFill>
                <a:srgbClr val="254AA4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GB" sz="2800" b="1" dirty="0">
                <a:solidFill>
                  <a:srgbClr val="254AA4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The new Renewables Energy Directive and Ireland’s leading role for the European energy transition</a:t>
            </a:r>
            <a:endParaRPr lang="en-US" sz="2800" b="1" dirty="0">
              <a:solidFill>
                <a:srgbClr val="254AA4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103" y="258197"/>
            <a:ext cx="1659793" cy="11524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1DBC0C-47B8-0195-1137-E4999B4C11A5}"/>
              </a:ext>
            </a:extLst>
          </p:cNvPr>
          <p:cNvSpPr/>
          <p:nvPr/>
        </p:nvSpPr>
        <p:spPr>
          <a:xfrm>
            <a:off x="12262" y="4814889"/>
            <a:ext cx="6281530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rPr lang="en-IE" sz="2400" dirty="0">
                <a:solidFill>
                  <a:srgbClr val="254AA4"/>
                </a:solidFill>
                <a:latin typeface="EC Square Sans Pro"/>
                <a:cs typeface="Arial"/>
              </a:rPr>
              <a:t>Paula REY GARCIA</a:t>
            </a:r>
            <a:br>
              <a:rPr lang="en-IE" sz="2400" dirty="0">
                <a:solidFill>
                  <a:srgbClr val="254AA4"/>
                </a:solidFill>
                <a:latin typeface="EC Square Sans Pro"/>
                <a:cs typeface="Arial"/>
              </a:rPr>
            </a:br>
            <a:r>
              <a:rPr lang="en-IE" sz="1600" dirty="0">
                <a:solidFill>
                  <a:srgbClr val="254AA4"/>
                </a:solidFill>
                <a:latin typeface="EC Square Sans Pro"/>
                <a:cs typeface="Arial"/>
              </a:rPr>
              <a:t>Deputy Head of Unit, </a:t>
            </a:r>
            <a:br>
              <a:rPr lang="en-IE" sz="1600" dirty="0">
                <a:solidFill>
                  <a:srgbClr val="254AA4"/>
                </a:solidFill>
                <a:latin typeface="EC Square Sans Pro"/>
                <a:cs typeface="Arial"/>
              </a:rPr>
            </a:br>
            <a:r>
              <a:rPr lang="en-US" sz="1600" dirty="0">
                <a:solidFill>
                  <a:srgbClr val="254AA4"/>
                </a:solidFill>
                <a:latin typeface="EC Square Sans Pro"/>
                <a:cs typeface="Arial"/>
              </a:rPr>
              <a:t>Renewables and Energy System Integration Policy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rPr lang="en-IE" sz="1600" dirty="0">
                <a:solidFill>
                  <a:srgbClr val="254AA4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DG ENERGY, European Commission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endParaRPr lang="en-IE" sz="1600" dirty="0">
              <a:solidFill>
                <a:srgbClr val="254AA4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rPr lang="en-IE" sz="1400" i="1" dirty="0">
                <a:solidFill>
                  <a:srgbClr val="254AA4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22 May 2024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endParaRPr lang="en-IE" sz="1600" dirty="0">
              <a:solidFill>
                <a:srgbClr val="254AA4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endParaRPr lang="en-US" sz="1600" dirty="0">
              <a:solidFill>
                <a:srgbClr val="254AA4"/>
              </a:solidFill>
              <a:latin typeface="EC Square Sans Pro"/>
              <a:cs typeface="Arial"/>
            </a:endParaRPr>
          </a:p>
          <a:p>
            <a:pPr lvl="0">
              <a:spcBef>
                <a:spcPts val="600"/>
              </a:spcBef>
              <a:spcAft>
                <a:spcPts val="1200"/>
              </a:spcAft>
              <a:defRPr/>
            </a:pPr>
            <a:endParaRPr lang="en-IE" sz="2800" dirty="0">
              <a:solidFill>
                <a:srgbClr val="254AA4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017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6"/>
          <p:cNvSpPr/>
          <p:nvPr/>
        </p:nvSpPr>
        <p:spPr>
          <a:xfrm>
            <a:off x="-187793" y="-612418"/>
            <a:ext cx="9055043" cy="9055047"/>
          </a:xfrm>
          <a:prstGeom prst="ellipse">
            <a:avLst/>
          </a:prstGeom>
          <a:gradFill>
            <a:gsLst>
              <a:gs pos="5000">
                <a:srgbClr val="5AA3AE">
                  <a:alpha val="7000"/>
                </a:srgbClr>
              </a:gs>
              <a:gs pos="90000">
                <a:srgbClr val="44BA7E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6104" tIns="46104" rIns="46104" bIns="46104" anchor="ctr"/>
          <a:lstStyle/>
          <a:p>
            <a:pPr>
              <a:defRPr sz="27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51"/>
          </a:p>
        </p:txBody>
      </p:sp>
      <p:grpSp>
        <p:nvGrpSpPr>
          <p:cNvPr id="6" name="Groep 2">
            <a:extLst>
              <a:ext uri="{FF2B5EF4-FFF2-40B4-BE49-F238E27FC236}">
                <a16:creationId xmlns:a16="http://schemas.microsoft.com/office/drawing/2014/main" id="{0D7F640F-35E4-0D40-85C7-9E71AF4C8B2D}"/>
              </a:ext>
            </a:extLst>
          </p:cNvPr>
          <p:cNvGrpSpPr/>
          <p:nvPr/>
        </p:nvGrpSpPr>
        <p:grpSpPr>
          <a:xfrm>
            <a:off x="4048343" y="998235"/>
            <a:ext cx="4678443" cy="4568609"/>
            <a:chOff x="4048344" y="1375021"/>
            <a:chExt cx="4191820" cy="4191823"/>
          </a:xfrm>
        </p:grpSpPr>
        <p:sp>
          <p:nvSpPr>
            <p:cNvPr id="7" name="Oval 26"/>
            <p:cNvSpPr/>
            <p:nvPr/>
          </p:nvSpPr>
          <p:spPr>
            <a:xfrm>
              <a:off x="4048344" y="1375021"/>
              <a:ext cx="4191820" cy="4191823"/>
            </a:xfrm>
            <a:prstGeom prst="ellipse">
              <a:avLst/>
            </a:prstGeom>
            <a:gradFill>
              <a:gsLst>
                <a:gs pos="5000">
                  <a:srgbClr val="5AA3AE">
                    <a:alpha val="40000"/>
                  </a:srgbClr>
                </a:gs>
                <a:gs pos="100000">
                  <a:srgbClr val="44BA7E">
                    <a:alpha val="40000"/>
                  </a:srgbClr>
                </a:gs>
              </a:gsLst>
              <a:lin ang="5400000"/>
            </a:gradFill>
            <a:ln w="28575">
              <a:noFill/>
              <a:miter lim="400000"/>
            </a:ln>
          </p:spPr>
          <p:txBody>
            <a:bodyPr lIns="46104" tIns="46104" rIns="46104" bIns="46104" anchor="ctr"/>
            <a:lstStyle/>
            <a:p>
              <a:pPr>
                <a:defRPr sz="27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51"/>
            </a:p>
          </p:txBody>
        </p:sp>
        <p:grpSp>
          <p:nvGrpSpPr>
            <p:cNvPr id="8" name="Group 13"/>
            <p:cNvGrpSpPr/>
            <p:nvPr/>
          </p:nvGrpSpPr>
          <p:grpSpPr>
            <a:xfrm>
              <a:off x="5243941" y="2596750"/>
              <a:ext cx="1748365" cy="1748365"/>
              <a:chOff x="-1" y="-1"/>
              <a:chExt cx="1926438" cy="1926438"/>
            </a:xfrm>
          </p:grpSpPr>
          <p:sp>
            <p:nvSpPr>
              <p:cNvPr id="9" name="Green Deal"/>
              <p:cNvSpPr/>
              <p:nvPr/>
            </p:nvSpPr>
            <p:spPr>
              <a:xfrm>
                <a:off x="-1" y="-1"/>
                <a:ext cx="1926438" cy="1926438"/>
              </a:xfrm>
              <a:prstGeom prst="ellipse">
                <a:avLst/>
              </a:prstGeom>
              <a:gradFill flip="none" rotWithShape="1">
                <a:gsLst>
                  <a:gs pos="5000">
                    <a:srgbClr val="5AA3AE"/>
                  </a:gs>
                  <a:gs pos="100000">
                    <a:srgbClr val="44BA7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6104" tIns="46104" rIns="46104" bIns="46104" numCol="1" anchor="ctr">
                <a:noAutofit/>
              </a:bodyPr>
              <a:lstStyle/>
              <a:p>
                <a:pPr>
                  <a:defRPr sz="27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51"/>
              </a:p>
            </p:txBody>
          </p:sp>
          <p:pic>
            <p:nvPicPr>
              <p:cNvPr id="10" name="Picture 2" descr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5821" y="169328"/>
                <a:ext cx="1587017" cy="159758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1" name="Rectangle 3"/>
              <p:cNvSpPr txBox="1"/>
              <p:nvPr/>
            </p:nvSpPr>
            <p:spPr>
              <a:xfrm>
                <a:off x="433975" y="73643"/>
                <a:ext cx="1009731" cy="15084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1492" tIns="41492" rIns="41492" bIns="41492" numCol="1" anchor="t">
                <a:spAutoFit/>
              </a:bodyPr>
              <a:lstStyle/>
              <a:p>
                <a:pPr algn="ctr">
                  <a:defRPr sz="2000" b="1">
                    <a:solidFill>
                      <a:srgbClr val="FFFFFF"/>
                    </a:solidFill>
                    <a:latin typeface="EC Square Sans Pro"/>
                    <a:ea typeface="EC Square Sans Pro"/>
                    <a:cs typeface="EC Square Sans Pro"/>
                    <a:sym typeface="EC Square Sans Pro"/>
                  </a:defRPr>
                </a:pPr>
                <a:endParaRPr sz="1815"/>
              </a:p>
              <a:p>
                <a:pPr algn="ctr">
                  <a:defRPr sz="1800" b="1">
                    <a:solidFill>
                      <a:srgbClr val="FFFFFF"/>
                    </a:solidFill>
                    <a:latin typeface="EC Square Sans Pro"/>
                    <a:ea typeface="EC Square Sans Pro"/>
                    <a:cs typeface="EC Square Sans Pro"/>
                    <a:sym typeface="EC Square Sans Pro"/>
                  </a:defRPr>
                </a:pPr>
                <a:r>
                  <a:rPr sz="1634"/>
                  <a:t>The</a:t>
                </a:r>
                <a:endParaRPr sz="1815"/>
              </a:p>
              <a:p>
                <a:pPr algn="ctr">
                  <a:defRPr sz="1800" b="1">
                    <a:solidFill>
                      <a:srgbClr val="FFFFFF"/>
                    </a:solidFill>
                    <a:latin typeface="EC Square Sans Pro"/>
                    <a:ea typeface="EC Square Sans Pro"/>
                    <a:cs typeface="EC Square Sans Pro"/>
                    <a:sym typeface="EC Square Sans Pro"/>
                  </a:defRPr>
                </a:pPr>
                <a:r>
                  <a:rPr sz="1634"/>
                  <a:t>European</a:t>
                </a:r>
                <a:br>
                  <a:rPr sz="1634"/>
                </a:br>
                <a:r>
                  <a:rPr sz="1634"/>
                  <a:t>Green </a:t>
                </a:r>
                <a:br>
                  <a:rPr sz="1634"/>
                </a:br>
                <a:r>
                  <a:rPr sz="1634"/>
                  <a:t>Deal </a:t>
                </a:r>
              </a:p>
            </p:txBody>
          </p:sp>
        </p:grpSp>
      </p:grpSp>
      <p:graphicFrame>
        <p:nvGraphicFramePr>
          <p:cNvPr id="13" name="Grafiek 3">
            <a:extLst>
              <a:ext uri="{FF2B5EF4-FFF2-40B4-BE49-F238E27FC236}">
                <a16:creationId xmlns:a16="http://schemas.microsoft.com/office/drawing/2014/main" id="{EAB2AC6B-7328-284A-AEAD-79A57C5EF842}"/>
              </a:ext>
              <a:ext uri="{147F2762-F138-4A5C-976F-8EAC2B608ADB}">
                <a16:predDERef xmlns:a16="http://schemas.microsoft.com/office/drawing/2014/main" pre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840511"/>
              </p:ext>
            </p:extLst>
          </p:nvPr>
        </p:nvGraphicFramePr>
        <p:xfrm>
          <a:off x="209379" y="361951"/>
          <a:ext cx="9886528" cy="6178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he Green Deal Framework">
            <a:extLst>
              <a:ext uri="{FF2B5EF4-FFF2-40B4-BE49-F238E27FC236}">
                <a16:creationId xmlns:a16="http://schemas.microsoft.com/office/drawing/2014/main" id="{29301CC2-512E-6944-BA69-63D8B484D1AB}"/>
              </a:ext>
            </a:extLst>
          </p:cNvPr>
          <p:cNvSpPr txBox="1"/>
          <p:nvPr/>
        </p:nvSpPr>
        <p:spPr>
          <a:xfrm>
            <a:off x="9671486" y="629230"/>
            <a:ext cx="1139733" cy="441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5733" tIns="35733" rIns="35733" bIns="35733" anchor="ctr">
            <a:spAutoFit/>
          </a:bodyPr>
          <a:lstStyle/>
          <a:p>
            <a:pPr algn="ctr">
              <a:defRPr sz="2800">
                <a:solidFill>
                  <a:srgbClr val="034EA2"/>
                </a:solidFill>
                <a:latin typeface="EC Square Sans Pro"/>
                <a:ea typeface="EC Square Sans Pro"/>
                <a:cs typeface="EC Square Sans Pro"/>
                <a:sym typeface="EC Square Sans Pro"/>
              </a:defRPr>
            </a:pPr>
            <a:r>
              <a:rPr lang="nl-NL" sz="2400" b="1">
                <a:solidFill>
                  <a:schemeClr val="accent6">
                    <a:lumMod val="50000"/>
                  </a:schemeClr>
                </a:solidFill>
              </a:rPr>
              <a:t>GDP</a:t>
            </a:r>
            <a:endParaRPr sz="24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he Green Deal Framework">
            <a:extLst>
              <a:ext uri="{FF2B5EF4-FFF2-40B4-BE49-F238E27FC236}">
                <a16:creationId xmlns:a16="http://schemas.microsoft.com/office/drawing/2014/main" id="{6E78699F-AD5E-7240-8897-0070BAB6CFD1}"/>
              </a:ext>
            </a:extLst>
          </p:cNvPr>
          <p:cNvSpPr txBox="1"/>
          <p:nvPr/>
        </p:nvSpPr>
        <p:spPr>
          <a:xfrm>
            <a:off x="9484534" y="5451285"/>
            <a:ext cx="2287914" cy="441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5733" tIns="35733" rIns="35733" bIns="35733" anchor="ctr">
            <a:spAutoFit/>
          </a:bodyPr>
          <a:lstStyle/>
          <a:p>
            <a:pPr algn="ctr">
              <a:defRPr sz="2800">
                <a:solidFill>
                  <a:srgbClr val="034EA2"/>
                </a:solidFill>
                <a:latin typeface="EC Square Sans Pro"/>
                <a:ea typeface="EC Square Sans Pro"/>
                <a:cs typeface="EC Square Sans Pro"/>
                <a:sym typeface="EC Square Sans Pro"/>
              </a:defRPr>
            </a:pPr>
            <a:r>
              <a:rPr lang="nl-NL" sz="2400" b="1" err="1">
                <a:solidFill>
                  <a:schemeClr val="accent6">
                    <a:lumMod val="50000"/>
                  </a:schemeClr>
                </a:solidFill>
              </a:rPr>
              <a:t>Emissions</a:t>
            </a:r>
            <a:endParaRPr sz="2400" b="1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848360" y="5499181"/>
            <a:ext cx="7487278" cy="1143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8325478" y="5566844"/>
            <a:ext cx="0" cy="37199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8254111" y="5432651"/>
            <a:ext cx="142734" cy="13241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FEDA75D-E657-8126-1BD2-1D94CA0AD56D}"/>
              </a:ext>
            </a:extLst>
          </p:cNvPr>
          <p:cNvGrpSpPr/>
          <p:nvPr/>
        </p:nvGrpSpPr>
        <p:grpSpPr>
          <a:xfrm>
            <a:off x="9322594" y="1413242"/>
            <a:ext cx="2261938" cy="2466361"/>
            <a:chOff x="9605112" y="2021002"/>
            <a:chExt cx="2261938" cy="181808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C2631F2-016A-2AF0-6075-A40491E5110E}"/>
                </a:ext>
              </a:extLst>
            </p:cNvPr>
            <p:cNvSpPr/>
            <p:nvPr/>
          </p:nvSpPr>
          <p:spPr bwMode="auto">
            <a:xfrm>
              <a:off x="9605112" y="2021002"/>
              <a:ext cx="2261937" cy="181808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057A7"/>
              </a:solidFill>
              <a:prstDash val="dash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175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FDC19AE-B829-45FC-6AB0-51E0631E1736}"/>
                </a:ext>
              </a:extLst>
            </p:cNvPr>
            <p:cNvSpPr txBox="1"/>
            <p:nvPr/>
          </p:nvSpPr>
          <p:spPr>
            <a:xfrm>
              <a:off x="9605113" y="2111493"/>
              <a:ext cx="2261937" cy="1656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800" b="1" u="sng">
                  <a:solidFill>
                    <a:srgbClr val="1057A7"/>
                  </a:solidFill>
                  <a:latin typeface="EC Square Sans Cond Pro" panose="020B0506040000020004" pitchFamily="34" charset="0"/>
                </a:rPr>
                <a:t>2008-2021</a:t>
              </a:r>
              <a:r>
                <a:rPr lang="en-IE" sz="2800" b="1">
                  <a:solidFill>
                    <a:srgbClr val="1057A7"/>
                  </a:solidFill>
                  <a:latin typeface="EC Square Sans Cond Pro" panose="020B0506040000020004" pitchFamily="34" charset="0"/>
                </a:rPr>
                <a:t> </a:t>
              </a:r>
            </a:p>
            <a:p>
              <a:pPr algn="ctr"/>
              <a:endParaRPr lang="en-IE" sz="2800" b="1">
                <a:solidFill>
                  <a:srgbClr val="1057A7"/>
                </a:solidFill>
                <a:latin typeface="EC Square Sans Cond Pro" panose="020B0506040000020004" pitchFamily="34" charset="0"/>
              </a:endParaRPr>
            </a:p>
            <a:p>
              <a:r>
                <a:rPr lang="en-IE" sz="2800" b="1">
                  <a:solidFill>
                    <a:srgbClr val="1057A7"/>
                  </a:solidFill>
                  <a:latin typeface="EC Square Sans Cond Pro" panose="020B0506040000020004" pitchFamily="34" charset="0"/>
                </a:rPr>
                <a:t>GHG      20.5%</a:t>
              </a:r>
            </a:p>
            <a:p>
              <a:endParaRPr lang="en-IE" sz="2800" b="1">
                <a:solidFill>
                  <a:srgbClr val="1057A7"/>
                </a:solidFill>
                <a:latin typeface="EC Square Sans Cond Pro" panose="020B0506040000020004" pitchFamily="34" charset="0"/>
              </a:endParaRPr>
            </a:p>
            <a:p>
              <a:r>
                <a:rPr lang="en-IE" sz="2800" b="1">
                  <a:solidFill>
                    <a:srgbClr val="1057A7"/>
                  </a:solidFill>
                  <a:latin typeface="EC Square Sans Cond Pro" panose="020B0506040000020004" pitchFamily="34" charset="0"/>
                </a:rPr>
                <a:t>GDP      9.3%</a:t>
              </a:r>
            </a:p>
          </p:txBody>
        </p:sp>
      </p:grpSp>
      <p:sp>
        <p:nvSpPr>
          <p:cNvPr id="3" name="Arrow: Down 2">
            <a:extLst>
              <a:ext uri="{FF2B5EF4-FFF2-40B4-BE49-F238E27FC236}">
                <a16:creationId xmlns:a16="http://schemas.microsoft.com/office/drawing/2014/main" id="{9247CF24-ABDA-CF91-8EE4-DD7FFF2CF78E}"/>
              </a:ext>
            </a:extLst>
          </p:cNvPr>
          <p:cNvSpPr/>
          <p:nvPr/>
        </p:nvSpPr>
        <p:spPr>
          <a:xfrm flipH="1">
            <a:off x="10114297" y="2456264"/>
            <a:ext cx="271095" cy="339627"/>
          </a:xfrm>
          <a:prstGeom prst="downArrow">
            <a:avLst/>
          </a:prstGeom>
          <a:solidFill>
            <a:srgbClr val="1057A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FDEC13E7-6AFE-1ED6-099A-6178F5EE27D7}"/>
              </a:ext>
            </a:extLst>
          </p:cNvPr>
          <p:cNvSpPr/>
          <p:nvPr/>
        </p:nvSpPr>
        <p:spPr>
          <a:xfrm>
            <a:off x="10114298" y="3308104"/>
            <a:ext cx="271094" cy="339627"/>
          </a:xfrm>
          <a:prstGeom prst="upArrow">
            <a:avLst/>
          </a:prstGeom>
          <a:solidFill>
            <a:srgbClr val="1057A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6FEAFDA-6477-9AE9-206B-F8BE838D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2</a:t>
            </a:fld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2C5E3A-4BEA-B71B-0017-16B1FF19D7DF}"/>
              </a:ext>
            </a:extLst>
          </p:cNvPr>
          <p:cNvSpPr txBox="1"/>
          <p:nvPr/>
        </p:nvSpPr>
        <p:spPr>
          <a:xfrm>
            <a:off x="239966" y="5314192"/>
            <a:ext cx="62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b="1">
                <a:solidFill>
                  <a:srgbClr val="FF0000"/>
                </a:solidFill>
              </a:rPr>
              <a:t>10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84CCF53-0D51-2A19-02A0-734986C482EE}"/>
              </a:ext>
            </a:extLst>
          </p:cNvPr>
          <p:cNvGrpSpPr/>
          <p:nvPr/>
        </p:nvGrpSpPr>
        <p:grpSpPr>
          <a:xfrm>
            <a:off x="8177162" y="4463872"/>
            <a:ext cx="3403966" cy="523220"/>
            <a:chOff x="9903342" y="2413693"/>
            <a:chExt cx="1698854" cy="77833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F48E367-F4EE-83CA-4ED5-807CD1DC661D}"/>
                </a:ext>
              </a:extLst>
            </p:cNvPr>
            <p:cNvSpPr/>
            <p:nvPr/>
          </p:nvSpPr>
          <p:spPr bwMode="auto">
            <a:xfrm>
              <a:off x="9903342" y="2421260"/>
              <a:ext cx="1698853" cy="69575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prstDash val="dash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175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A86428E-D288-406B-74D1-4C4614EA12DE}"/>
                </a:ext>
              </a:extLst>
            </p:cNvPr>
            <p:cNvSpPr txBox="1"/>
            <p:nvPr/>
          </p:nvSpPr>
          <p:spPr>
            <a:xfrm>
              <a:off x="9903344" y="2413693"/>
              <a:ext cx="1698852" cy="778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800" b="1">
                  <a:solidFill>
                    <a:srgbClr val="FF0000"/>
                  </a:solidFill>
                  <a:latin typeface="EC Square Sans Cond Pro" panose="020B0506040000020004" pitchFamily="34" charset="0"/>
                </a:rPr>
                <a:t>2040 Emission: – 90% </a:t>
              </a:r>
            </a:p>
          </p:txBody>
        </p:sp>
      </p:grpSp>
      <p:pic>
        <p:nvPicPr>
          <p:cNvPr id="33" name="Graphic 32" descr="Cursor outline">
            <a:extLst>
              <a:ext uri="{FF2B5EF4-FFF2-40B4-BE49-F238E27FC236}">
                <a16:creationId xmlns:a16="http://schemas.microsoft.com/office/drawing/2014/main" id="{A5DA9669-40BE-700D-C1AB-D76859AC51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8300102" y="4923094"/>
            <a:ext cx="575764" cy="575764"/>
          </a:xfrm>
          <a:prstGeom prst="rect">
            <a:avLst/>
          </a:prstGeom>
        </p:spPr>
      </p:pic>
      <p:sp>
        <p:nvSpPr>
          <p:cNvPr id="5" name="The Green Deal Framework"/>
          <p:cNvSpPr txBox="1"/>
          <p:nvPr/>
        </p:nvSpPr>
        <p:spPr>
          <a:xfrm>
            <a:off x="1566500" y="231904"/>
            <a:ext cx="5451373" cy="687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5733" tIns="35733" rIns="35733" bIns="35733" anchor="ctr">
            <a:spAutoFit/>
          </a:bodyPr>
          <a:lstStyle/>
          <a:p>
            <a:pPr algn="ctr">
              <a:defRPr sz="2800">
                <a:solidFill>
                  <a:srgbClr val="034EA2"/>
                </a:solidFill>
                <a:latin typeface="EC Square Sans Pro"/>
                <a:ea typeface="EC Square Sans Pro"/>
                <a:cs typeface="EC Square Sans Pro"/>
                <a:sym typeface="EC Square Sans Pro"/>
              </a:defRPr>
            </a:pPr>
            <a:r>
              <a:rPr sz="4000" dirty="0">
                <a:solidFill>
                  <a:srgbClr val="0257A4"/>
                </a:solidFill>
              </a:rPr>
              <a:t>The</a:t>
            </a:r>
            <a:r>
              <a:rPr sz="4000" dirty="0"/>
              <a:t> </a:t>
            </a:r>
            <a:r>
              <a:rPr kumimoji="0" lang="en-IE" sz="4000" b="1" i="0" u="none" strike="noStrike" kern="1200" cap="none" spc="0" normalizeH="0" baseline="0" noProof="0" dirty="0">
                <a:ln>
                  <a:noFill/>
                </a:ln>
                <a:solidFill>
                  <a:srgbClr val="5DC0A3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Climate Target Plan </a:t>
            </a:r>
            <a:endParaRPr sz="4000" b="1" dirty="0">
              <a:solidFill>
                <a:srgbClr val="44BA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8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Chart bld="series"/>
        </p:bldSub>
      </p:bldGraphic>
      <p:bldP spid="14" grpId="0" uiExpand="1" build="allAtOnce" animBg="1"/>
      <p:bldP spid="14" grpId="1" uiExpand="1" build="allAtOnce" animBg="1"/>
      <p:bldP spid="15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314" y="412584"/>
            <a:ext cx="8301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DC0A3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REPowerEU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DC0A3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6761" y="3630960"/>
            <a:ext cx="5992346" cy="56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IE" sz="2800" b="1" dirty="0">
                <a:solidFill>
                  <a:srgbClr val="1057A7"/>
                </a:solidFill>
                <a:latin typeface="EC Square Sans Cond Pro" panose="020B0506040000020004" pitchFamily="34" charset="0"/>
              </a:rPr>
              <a:t>Reduce: </a:t>
            </a: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Energy saving and energy efficiency</a:t>
            </a: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3063"/>
          <a:stretch/>
        </p:blipFill>
        <p:spPr>
          <a:xfrm>
            <a:off x="1841044" y="5269719"/>
            <a:ext cx="573608" cy="5973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8584" t="6329"/>
          <a:stretch/>
        </p:blipFill>
        <p:spPr>
          <a:xfrm>
            <a:off x="1828314" y="4512711"/>
            <a:ext cx="584498" cy="5624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66761" y="4454415"/>
            <a:ext cx="7660302" cy="56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IE" sz="2800" b="1" dirty="0">
                <a:solidFill>
                  <a:srgbClr val="1057A7"/>
                </a:solidFill>
                <a:latin typeface="EC Square Sans Cond Pro" panose="020B0506040000020004" pitchFamily="34" charset="0"/>
              </a:rPr>
              <a:t>Renew: </a:t>
            </a: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Massive acceleration of investment in renewables</a:t>
            </a: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88746" y="5249222"/>
            <a:ext cx="6226384" cy="56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IE" sz="2800" b="1" dirty="0">
                <a:solidFill>
                  <a:srgbClr val="1057A7"/>
                </a:solidFill>
                <a:latin typeface="EC Square Sans Cond Pro" panose="020B0506040000020004" pitchFamily="34" charset="0"/>
              </a:rPr>
              <a:t>Replace:</a:t>
            </a: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Diversification of our energy supplies</a:t>
            </a: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2089" y="3662490"/>
            <a:ext cx="544100" cy="5400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38" t="34815" b="47407"/>
          <a:stretch/>
        </p:blipFill>
        <p:spPr>
          <a:xfrm>
            <a:off x="9410700" y="1477219"/>
            <a:ext cx="2781300" cy="33850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314" y="1496269"/>
            <a:ext cx="8301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AF8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A roadmap to reduce the dependence on Russian fossil fuels and fast forward the energy transition</a:t>
            </a:r>
            <a:endParaRPr lang="en-US" sz="2800" b="1" dirty="0">
              <a:solidFill>
                <a:srgbClr val="1057A7"/>
              </a:solidFill>
              <a:latin typeface="EC Square Sans Cond Pro" panose="020B0506040000020004" pitchFamily="34" charset="0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AF8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AF8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AF8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Based on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057A7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3 pillars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:</a:t>
            </a: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362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5DC0A3"/>
                </a:solidFill>
                <a:latin typeface="EC Square Sans Cond Pro" panose="020B0506040000020004" pitchFamily="34" charset="0"/>
                <a:ea typeface="+mn-ea"/>
                <a:cs typeface="+mn-cs"/>
              </a:rPr>
              <a:t>Overall target</a:t>
            </a:r>
            <a:r>
              <a:rPr lang="en-US" sz="4000" b="1" dirty="0">
                <a:solidFill>
                  <a:srgbClr val="5DC0A3"/>
                </a:solidFill>
                <a:latin typeface="EC Square Sans Cond Pro" panose="020B0506040000020004" pitchFamily="34" charset="0"/>
                <a:ea typeface="+mn-ea"/>
                <a:cs typeface="+mn-cs"/>
              </a:rPr>
              <a:t>– the EU-level target (Article 3)</a:t>
            </a:r>
            <a:endParaRPr lang="en-GB" sz="4000" b="1" dirty="0">
              <a:solidFill>
                <a:srgbClr val="5DC0A3"/>
              </a:solidFill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59982" y="1848575"/>
            <a:ext cx="1665096" cy="874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Overall</a:t>
            </a:r>
            <a:r>
              <a:rPr kumimoji="0" lang="fr-B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 </a:t>
            </a:r>
            <a:r>
              <a:rPr kumimoji="0" lang="fr-B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72364" y="1848575"/>
            <a:ext cx="3444815" cy="87414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least 32%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 binding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MS contributions + indicative formula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806961" y="2107366"/>
            <a:ext cx="603849" cy="35655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14968" y="1848575"/>
            <a:ext cx="3444815" cy="87414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least 42,5%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 binding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MS contributions + indicative formula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</a:t>
            </a:r>
            <a:r>
              <a:rPr kumimoji="0" lang="fr-B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additional</a:t>
            </a:r>
            <a:r>
              <a:rPr kumimoji="0" lang="fr-BE" sz="12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indicative </a:t>
            </a:r>
            <a:r>
              <a:rPr kumimoji="0" lang="fr-B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</a:t>
            </a:r>
            <a:r>
              <a:rPr kumimoji="0" lang="fr-BE" sz="12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2,5%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90922" y="1491485"/>
            <a:ext cx="120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REDII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30164" y="1491485"/>
            <a:ext cx="1814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REDII </a:t>
            </a:r>
            <a:r>
              <a:rPr kumimoji="0" lang="fr-B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revision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14194" y="2909467"/>
            <a:ext cx="6216798" cy="3081246"/>
            <a:chOff x="2814194" y="3242842"/>
            <a:chExt cx="6216798" cy="3081246"/>
          </a:xfrm>
        </p:grpSpPr>
        <p:graphicFrame>
          <p:nvGraphicFramePr>
            <p:cNvPr id="11" name="Chart 10"/>
            <p:cNvGraphicFramePr>
              <a:graphicFrameLocks/>
            </p:cNvGraphicFramePr>
            <p:nvPr/>
          </p:nvGraphicFramePr>
          <p:xfrm>
            <a:off x="2814194" y="3558907"/>
            <a:ext cx="6000018" cy="27651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3566303" y="4333715"/>
              <a:ext cx="14837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actual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14203" y="3633034"/>
              <a:ext cx="14837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REDII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13687" y="3242842"/>
              <a:ext cx="1917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REDII </a:t>
              </a:r>
              <a:r>
                <a:rPr kumimoji="0" lang="fr-BE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revision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762445" y="4002366"/>
              <a:ext cx="153550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566303" y="4703047"/>
              <a:ext cx="153550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7573446" y="3655672"/>
              <a:ext cx="997788" cy="258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Rounded Rectangle 18"/>
          <p:cNvSpPr/>
          <p:nvPr/>
        </p:nvSpPr>
        <p:spPr>
          <a:xfrm>
            <a:off x="1002730" y="6188181"/>
            <a:ext cx="3622927" cy="437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New indicative </a:t>
            </a:r>
            <a:r>
              <a:rPr kumimoji="0" lang="fr-B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</a:t>
            </a:r>
            <a:r>
              <a:rPr kumimoji="0" lang="fr-B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the </a:t>
            </a:r>
            <a:r>
              <a:rPr kumimoji="0" lang="fr-B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deployment</a:t>
            </a:r>
            <a:r>
              <a:rPr kumimoji="0" lang="fr-B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fr-B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innovative</a:t>
            </a:r>
            <a:r>
              <a:rPr kumimoji="0" lang="fr-B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technologies: 5% in 2030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650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72709" y="1488902"/>
            <a:ext cx="5505811" cy="470327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1057A7"/>
                </a:solidFill>
              </a:rPr>
              <a:t>Revised EU-level target: doubling ambition over next 8 years</a:t>
            </a:r>
          </a:p>
          <a:p>
            <a:r>
              <a:rPr lang="en-GB" b="1" dirty="0">
                <a:solidFill>
                  <a:srgbClr val="1057A7"/>
                </a:solidFill>
              </a:rPr>
              <a:t>New provisions/revised targets on:</a:t>
            </a:r>
          </a:p>
          <a:p>
            <a:pPr lvl="1"/>
            <a:r>
              <a:rPr lang="en-GB" b="1" dirty="0">
                <a:solidFill>
                  <a:srgbClr val="1057A7"/>
                </a:solidFill>
              </a:rPr>
              <a:t>Permitting</a:t>
            </a:r>
          </a:p>
          <a:p>
            <a:pPr lvl="1"/>
            <a:r>
              <a:rPr lang="en-GB" b="1" dirty="0">
                <a:solidFill>
                  <a:srgbClr val="1057A7"/>
                </a:solidFill>
              </a:rPr>
              <a:t>Heating and cooling</a:t>
            </a:r>
          </a:p>
          <a:p>
            <a:pPr lvl="1"/>
            <a:r>
              <a:rPr lang="en-GB" b="1" dirty="0">
                <a:solidFill>
                  <a:srgbClr val="1057A7"/>
                </a:solidFill>
              </a:rPr>
              <a:t>Industry</a:t>
            </a:r>
          </a:p>
          <a:p>
            <a:pPr lvl="1"/>
            <a:r>
              <a:rPr lang="en-GB" b="1" dirty="0">
                <a:solidFill>
                  <a:srgbClr val="1057A7"/>
                </a:solidFill>
              </a:rPr>
              <a:t>Transport</a:t>
            </a:r>
          </a:p>
          <a:p>
            <a:pPr lvl="1"/>
            <a:r>
              <a:rPr lang="en-GB" b="1" dirty="0">
                <a:solidFill>
                  <a:srgbClr val="1057A7"/>
                </a:solidFill>
              </a:rPr>
              <a:t>Buildings</a:t>
            </a:r>
          </a:p>
          <a:p>
            <a:pPr lvl="1"/>
            <a:r>
              <a:rPr lang="en-GB" b="1" dirty="0">
                <a:solidFill>
                  <a:srgbClr val="1057A7"/>
                </a:solidFill>
              </a:rPr>
              <a:t>Bioenergy</a:t>
            </a:r>
          </a:p>
          <a:p>
            <a:pPr lvl="1"/>
            <a:endParaRPr lang="en-GB" b="1" dirty="0"/>
          </a:p>
          <a:p>
            <a:pPr>
              <a:buFontTx/>
              <a:buChar char="-"/>
            </a:pPr>
            <a:endParaRPr lang="en-GB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985448" y="393300"/>
            <a:ext cx="10515600" cy="782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5DC0A3"/>
                </a:solidFill>
                <a:latin typeface="EC Square Sans Cond Pro" panose="020B0506040000020004" pitchFamily="34" charset="0"/>
                <a:ea typeface="+mn-ea"/>
                <a:cs typeface="+mn-cs"/>
              </a:rPr>
              <a:t>Revised Renewable Energy Directive</a:t>
            </a:r>
            <a:endParaRPr lang="en-IE" sz="4000" b="1" dirty="0">
              <a:solidFill>
                <a:srgbClr val="5DC0A3"/>
              </a:solidFill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925637" y="3840540"/>
            <a:ext cx="816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84481"/>
            <a:ext cx="5727167" cy="3912118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8" name="Freeform 7"/>
          <p:cNvSpPr/>
          <p:nvPr/>
        </p:nvSpPr>
        <p:spPr>
          <a:xfrm>
            <a:off x="6021541" y="4142614"/>
            <a:ext cx="1823529" cy="581378"/>
          </a:xfrm>
          <a:custGeom>
            <a:avLst/>
            <a:gdLst>
              <a:gd name="connsiteX0" fmla="*/ 0 w 1823529"/>
              <a:gd name="connsiteY0" fmla="*/ 581378 h 581378"/>
              <a:gd name="connsiteX1" fmla="*/ 135466 w 1823529"/>
              <a:gd name="connsiteY1" fmla="*/ 575734 h 581378"/>
              <a:gd name="connsiteX2" fmla="*/ 163688 w 1823529"/>
              <a:gd name="connsiteY2" fmla="*/ 564445 h 581378"/>
              <a:gd name="connsiteX3" fmla="*/ 208844 w 1823529"/>
              <a:gd name="connsiteY3" fmla="*/ 541867 h 581378"/>
              <a:gd name="connsiteX4" fmla="*/ 242711 w 1823529"/>
              <a:gd name="connsiteY4" fmla="*/ 513645 h 581378"/>
              <a:gd name="connsiteX5" fmla="*/ 259644 w 1823529"/>
              <a:gd name="connsiteY5" fmla="*/ 496711 h 581378"/>
              <a:gd name="connsiteX6" fmla="*/ 304800 w 1823529"/>
              <a:gd name="connsiteY6" fmla="*/ 479778 h 581378"/>
              <a:gd name="connsiteX7" fmla="*/ 338666 w 1823529"/>
              <a:gd name="connsiteY7" fmla="*/ 457200 h 581378"/>
              <a:gd name="connsiteX8" fmla="*/ 361244 w 1823529"/>
              <a:gd name="connsiteY8" fmla="*/ 445911 h 581378"/>
              <a:gd name="connsiteX9" fmla="*/ 417688 w 1823529"/>
              <a:gd name="connsiteY9" fmla="*/ 417689 h 581378"/>
              <a:gd name="connsiteX10" fmla="*/ 513644 w 1823529"/>
              <a:gd name="connsiteY10" fmla="*/ 406400 h 581378"/>
              <a:gd name="connsiteX11" fmla="*/ 553155 w 1823529"/>
              <a:gd name="connsiteY11" fmla="*/ 395111 h 581378"/>
              <a:gd name="connsiteX12" fmla="*/ 603955 w 1823529"/>
              <a:gd name="connsiteY12" fmla="*/ 378178 h 581378"/>
              <a:gd name="connsiteX13" fmla="*/ 620888 w 1823529"/>
              <a:gd name="connsiteY13" fmla="*/ 372534 h 581378"/>
              <a:gd name="connsiteX14" fmla="*/ 666044 w 1823529"/>
              <a:gd name="connsiteY14" fmla="*/ 361245 h 581378"/>
              <a:gd name="connsiteX15" fmla="*/ 688622 w 1823529"/>
              <a:gd name="connsiteY15" fmla="*/ 355600 h 581378"/>
              <a:gd name="connsiteX16" fmla="*/ 705555 w 1823529"/>
              <a:gd name="connsiteY16" fmla="*/ 349956 h 581378"/>
              <a:gd name="connsiteX17" fmla="*/ 722488 w 1823529"/>
              <a:gd name="connsiteY17" fmla="*/ 338667 h 581378"/>
              <a:gd name="connsiteX18" fmla="*/ 762000 w 1823529"/>
              <a:gd name="connsiteY18" fmla="*/ 327378 h 581378"/>
              <a:gd name="connsiteX19" fmla="*/ 824088 w 1823529"/>
              <a:gd name="connsiteY19" fmla="*/ 316089 h 581378"/>
              <a:gd name="connsiteX20" fmla="*/ 863600 w 1823529"/>
              <a:gd name="connsiteY20" fmla="*/ 304800 h 581378"/>
              <a:gd name="connsiteX21" fmla="*/ 1004711 w 1823529"/>
              <a:gd name="connsiteY21" fmla="*/ 299156 h 581378"/>
              <a:gd name="connsiteX22" fmla="*/ 1174044 w 1823529"/>
              <a:gd name="connsiteY22" fmla="*/ 287867 h 581378"/>
              <a:gd name="connsiteX23" fmla="*/ 1264355 w 1823529"/>
              <a:gd name="connsiteY23" fmla="*/ 276578 h 581378"/>
              <a:gd name="connsiteX24" fmla="*/ 1337733 w 1823529"/>
              <a:gd name="connsiteY24" fmla="*/ 270934 h 581378"/>
              <a:gd name="connsiteX25" fmla="*/ 1360311 w 1823529"/>
              <a:gd name="connsiteY25" fmla="*/ 265289 h 581378"/>
              <a:gd name="connsiteX26" fmla="*/ 1377244 w 1823529"/>
              <a:gd name="connsiteY26" fmla="*/ 254000 h 581378"/>
              <a:gd name="connsiteX27" fmla="*/ 1422400 w 1823529"/>
              <a:gd name="connsiteY27" fmla="*/ 242711 h 581378"/>
              <a:gd name="connsiteX28" fmla="*/ 1456266 w 1823529"/>
              <a:gd name="connsiteY28" fmla="*/ 231422 h 581378"/>
              <a:gd name="connsiteX29" fmla="*/ 1529644 w 1823529"/>
              <a:gd name="connsiteY29" fmla="*/ 214489 h 581378"/>
              <a:gd name="connsiteX30" fmla="*/ 1552222 w 1823529"/>
              <a:gd name="connsiteY30" fmla="*/ 197556 h 581378"/>
              <a:gd name="connsiteX31" fmla="*/ 1574800 w 1823529"/>
              <a:gd name="connsiteY31" fmla="*/ 191911 h 581378"/>
              <a:gd name="connsiteX32" fmla="*/ 1586088 w 1823529"/>
              <a:gd name="connsiteY32" fmla="*/ 174978 h 581378"/>
              <a:gd name="connsiteX33" fmla="*/ 1619955 w 1823529"/>
              <a:gd name="connsiteY33" fmla="*/ 158045 h 581378"/>
              <a:gd name="connsiteX34" fmla="*/ 1636888 w 1823529"/>
              <a:gd name="connsiteY34" fmla="*/ 146756 h 581378"/>
              <a:gd name="connsiteX35" fmla="*/ 1670755 w 1823529"/>
              <a:gd name="connsiteY35" fmla="*/ 118534 h 581378"/>
              <a:gd name="connsiteX36" fmla="*/ 1687688 w 1823529"/>
              <a:gd name="connsiteY36" fmla="*/ 112889 h 581378"/>
              <a:gd name="connsiteX37" fmla="*/ 1704622 w 1823529"/>
              <a:gd name="connsiteY37" fmla="*/ 101600 h 581378"/>
              <a:gd name="connsiteX38" fmla="*/ 1744133 w 1823529"/>
              <a:gd name="connsiteY38" fmla="*/ 84667 h 581378"/>
              <a:gd name="connsiteX39" fmla="*/ 1794933 w 1823529"/>
              <a:gd name="connsiteY39" fmla="*/ 45156 h 581378"/>
              <a:gd name="connsiteX40" fmla="*/ 1823155 w 1823529"/>
              <a:gd name="connsiteY40" fmla="*/ 5645 h 581378"/>
              <a:gd name="connsiteX41" fmla="*/ 1823155 w 1823529"/>
              <a:gd name="connsiteY41" fmla="*/ 0 h 581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823529" h="581378">
                <a:moveTo>
                  <a:pt x="0" y="581378"/>
                </a:moveTo>
                <a:cubicBezTo>
                  <a:pt x="45155" y="579497"/>
                  <a:pt x="90511" y="580384"/>
                  <a:pt x="135466" y="575734"/>
                </a:cubicBezTo>
                <a:cubicBezTo>
                  <a:pt x="145544" y="574691"/>
                  <a:pt x="154489" y="568691"/>
                  <a:pt x="163688" y="564445"/>
                </a:cubicBezTo>
                <a:cubicBezTo>
                  <a:pt x="178968" y="557393"/>
                  <a:pt x="196944" y="553767"/>
                  <a:pt x="208844" y="541867"/>
                </a:cubicBezTo>
                <a:cubicBezTo>
                  <a:pt x="258322" y="492389"/>
                  <a:pt x="195553" y="552944"/>
                  <a:pt x="242711" y="513645"/>
                </a:cubicBezTo>
                <a:cubicBezTo>
                  <a:pt x="248843" y="508535"/>
                  <a:pt x="253148" y="501351"/>
                  <a:pt x="259644" y="496711"/>
                </a:cubicBezTo>
                <a:cubicBezTo>
                  <a:pt x="275537" y="485358"/>
                  <a:pt x="286619" y="484323"/>
                  <a:pt x="304800" y="479778"/>
                </a:cubicBezTo>
                <a:cubicBezTo>
                  <a:pt x="316089" y="472252"/>
                  <a:pt x="326531" y="463268"/>
                  <a:pt x="338666" y="457200"/>
                </a:cubicBezTo>
                <a:cubicBezTo>
                  <a:pt x="346192" y="453437"/>
                  <a:pt x="354109" y="450371"/>
                  <a:pt x="361244" y="445911"/>
                </a:cubicBezTo>
                <a:cubicBezTo>
                  <a:pt x="385947" y="430472"/>
                  <a:pt x="384251" y="421032"/>
                  <a:pt x="417688" y="417689"/>
                </a:cubicBezTo>
                <a:cubicBezTo>
                  <a:pt x="487371" y="410721"/>
                  <a:pt x="455414" y="414719"/>
                  <a:pt x="513644" y="406400"/>
                </a:cubicBezTo>
                <a:cubicBezTo>
                  <a:pt x="570570" y="387426"/>
                  <a:pt x="482255" y="416382"/>
                  <a:pt x="553155" y="395111"/>
                </a:cubicBezTo>
                <a:cubicBezTo>
                  <a:pt x="570251" y="389982"/>
                  <a:pt x="587022" y="383822"/>
                  <a:pt x="603955" y="378178"/>
                </a:cubicBezTo>
                <a:cubicBezTo>
                  <a:pt x="609599" y="376297"/>
                  <a:pt x="615116" y="373977"/>
                  <a:pt x="620888" y="372534"/>
                </a:cubicBezTo>
                <a:lnTo>
                  <a:pt x="666044" y="361245"/>
                </a:lnTo>
                <a:cubicBezTo>
                  <a:pt x="673570" y="359363"/>
                  <a:pt x="681262" y="358053"/>
                  <a:pt x="688622" y="355600"/>
                </a:cubicBezTo>
                <a:lnTo>
                  <a:pt x="705555" y="349956"/>
                </a:lnTo>
                <a:cubicBezTo>
                  <a:pt x="711199" y="346193"/>
                  <a:pt x="716421" y="341701"/>
                  <a:pt x="722488" y="338667"/>
                </a:cubicBezTo>
                <a:cubicBezTo>
                  <a:pt x="731514" y="334154"/>
                  <a:pt x="753555" y="329791"/>
                  <a:pt x="762000" y="327378"/>
                </a:cubicBezTo>
                <a:cubicBezTo>
                  <a:pt x="802607" y="315777"/>
                  <a:pt x="749361" y="325431"/>
                  <a:pt x="824088" y="316089"/>
                </a:cubicBezTo>
                <a:cubicBezTo>
                  <a:pt x="833488" y="312956"/>
                  <a:pt x="854669" y="305416"/>
                  <a:pt x="863600" y="304800"/>
                </a:cubicBezTo>
                <a:cubicBezTo>
                  <a:pt x="910563" y="301561"/>
                  <a:pt x="957674" y="301037"/>
                  <a:pt x="1004711" y="299156"/>
                </a:cubicBezTo>
                <a:cubicBezTo>
                  <a:pt x="1087125" y="282672"/>
                  <a:pt x="983939" y="301777"/>
                  <a:pt x="1174044" y="287867"/>
                </a:cubicBezTo>
                <a:cubicBezTo>
                  <a:pt x="1204301" y="285653"/>
                  <a:pt x="1234178" y="279700"/>
                  <a:pt x="1264355" y="276578"/>
                </a:cubicBezTo>
                <a:cubicBezTo>
                  <a:pt x="1288756" y="274054"/>
                  <a:pt x="1313274" y="272815"/>
                  <a:pt x="1337733" y="270934"/>
                </a:cubicBezTo>
                <a:cubicBezTo>
                  <a:pt x="1345259" y="269052"/>
                  <a:pt x="1353181" y="268345"/>
                  <a:pt x="1360311" y="265289"/>
                </a:cubicBezTo>
                <a:cubicBezTo>
                  <a:pt x="1366546" y="262617"/>
                  <a:pt x="1370869" y="256318"/>
                  <a:pt x="1377244" y="254000"/>
                </a:cubicBezTo>
                <a:cubicBezTo>
                  <a:pt x="1391825" y="248698"/>
                  <a:pt x="1407681" y="247617"/>
                  <a:pt x="1422400" y="242711"/>
                </a:cubicBezTo>
                <a:cubicBezTo>
                  <a:pt x="1433689" y="238948"/>
                  <a:pt x="1444598" y="233755"/>
                  <a:pt x="1456266" y="231422"/>
                </a:cubicBezTo>
                <a:cubicBezTo>
                  <a:pt x="1518545" y="218967"/>
                  <a:pt x="1494508" y="226202"/>
                  <a:pt x="1529644" y="214489"/>
                </a:cubicBezTo>
                <a:cubicBezTo>
                  <a:pt x="1537170" y="208845"/>
                  <a:pt x="1543808" y="201763"/>
                  <a:pt x="1552222" y="197556"/>
                </a:cubicBezTo>
                <a:cubicBezTo>
                  <a:pt x="1559161" y="194087"/>
                  <a:pt x="1568345" y="196214"/>
                  <a:pt x="1574800" y="191911"/>
                </a:cubicBezTo>
                <a:cubicBezTo>
                  <a:pt x="1580444" y="188148"/>
                  <a:pt x="1581291" y="179775"/>
                  <a:pt x="1586088" y="174978"/>
                </a:cubicBezTo>
                <a:cubicBezTo>
                  <a:pt x="1597030" y="164036"/>
                  <a:pt x="1606183" y="162635"/>
                  <a:pt x="1619955" y="158045"/>
                </a:cubicBezTo>
                <a:cubicBezTo>
                  <a:pt x="1625599" y="154282"/>
                  <a:pt x="1631677" y="151099"/>
                  <a:pt x="1636888" y="146756"/>
                </a:cubicBezTo>
                <a:cubicBezTo>
                  <a:pt x="1655615" y="131150"/>
                  <a:pt x="1649732" y="129045"/>
                  <a:pt x="1670755" y="118534"/>
                </a:cubicBezTo>
                <a:cubicBezTo>
                  <a:pt x="1676077" y="115873"/>
                  <a:pt x="1682366" y="115550"/>
                  <a:pt x="1687688" y="112889"/>
                </a:cubicBezTo>
                <a:cubicBezTo>
                  <a:pt x="1693756" y="109855"/>
                  <a:pt x="1698554" y="104634"/>
                  <a:pt x="1704622" y="101600"/>
                </a:cubicBezTo>
                <a:cubicBezTo>
                  <a:pt x="1723653" y="92085"/>
                  <a:pt x="1724556" y="100329"/>
                  <a:pt x="1744133" y="84667"/>
                </a:cubicBezTo>
                <a:cubicBezTo>
                  <a:pt x="1798524" y="41154"/>
                  <a:pt x="1756773" y="57875"/>
                  <a:pt x="1794933" y="45156"/>
                </a:cubicBezTo>
                <a:cubicBezTo>
                  <a:pt x="1798765" y="40047"/>
                  <a:pt x="1819030" y="13895"/>
                  <a:pt x="1823155" y="5645"/>
                </a:cubicBezTo>
                <a:cubicBezTo>
                  <a:pt x="1823997" y="3962"/>
                  <a:pt x="1823155" y="1882"/>
                  <a:pt x="1823155" y="0"/>
                </a:cubicBezTo>
              </a:path>
            </a:pathLst>
          </a:custGeom>
          <a:noFill/>
          <a:ln w="28575">
            <a:solidFill>
              <a:schemeClr val="tx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57415" y="2384095"/>
            <a:ext cx="5036696" cy="180749"/>
          </a:xfrm>
          <a:prstGeom prst="rect">
            <a:avLst/>
          </a:prstGeom>
          <a:solidFill>
            <a:srgbClr val="50F739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08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82718951"/>
              </p:ext>
            </p:extLst>
          </p:nvPr>
        </p:nvGraphicFramePr>
        <p:xfrm>
          <a:off x="565265" y="1014153"/>
          <a:ext cx="10806545" cy="5843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3">
            <a:extLst>
              <a:ext uri="{FF2B5EF4-FFF2-40B4-BE49-F238E27FC236}">
                <a16:creationId xmlns:a16="http://schemas.microsoft.com/office/drawing/2014/main" id="{78244409-46DD-2E6B-153A-CE90C9CBEAEF}"/>
              </a:ext>
            </a:extLst>
          </p:cNvPr>
          <p:cNvSpPr txBox="1">
            <a:spLocks/>
          </p:cNvSpPr>
          <p:nvPr/>
        </p:nvSpPr>
        <p:spPr>
          <a:xfrm>
            <a:off x="1002729" y="481781"/>
            <a:ext cx="11002457" cy="711262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5DC0A3"/>
                </a:solidFill>
                <a:latin typeface="EC Square Sans Cond Pro" panose="020B0506040000020004" pitchFamily="34" charset="0"/>
                <a:ea typeface="+mn-ea"/>
                <a:cs typeface="+mn-cs"/>
              </a:rPr>
              <a:t>Revised RED: strengthened horizontal measures</a:t>
            </a:r>
            <a:endParaRPr lang="en-GB" b="1" dirty="0">
              <a:solidFill>
                <a:srgbClr val="5DC0A3"/>
              </a:solidFill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396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624912" y="1427344"/>
          <a:ext cx="10945146" cy="4388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7" name="TextBox 126">
            <a:extLst>
              <a:ext uri="{FF2B5EF4-FFF2-40B4-BE49-F238E27FC236}">
                <a16:creationId xmlns:a16="http://schemas.microsoft.com/office/drawing/2014/main" id="{886DDF09-E735-B6A9-16C7-41601EA1EE4F}"/>
              </a:ext>
            </a:extLst>
          </p:cNvPr>
          <p:cNvSpPr txBox="1"/>
          <p:nvPr/>
        </p:nvSpPr>
        <p:spPr>
          <a:xfrm flipH="1">
            <a:off x="2250557" y="5440325"/>
            <a:ext cx="2658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0A7B743-5129-B672-5614-DDC17618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B30AF4E-DAC4-4867-491C-12110A729252}"/>
              </a:ext>
            </a:extLst>
          </p:cNvPr>
          <p:cNvSpPr txBox="1">
            <a:spLocks/>
          </p:cNvSpPr>
          <p:nvPr/>
        </p:nvSpPr>
        <p:spPr>
          <a:xfrm>
            <a:off x="838200" y="790000"/>
            <a:ext cx="10515600" cy="78263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indent="-182563"/>
            <a:r>
              <a:rPr lang="en-IE" b="1" dirty="0">
                <a:solidFill>
                  <a:srgbClr val="5DC0A3"/>
                </a:solidFill>
                <a:latin typeface="EC Square Sans Cond Pro" panose="020B0506040000020004" pitchFamily="34" charset="0"/>
                <a:ea typeface="+mn-ea"/>
                <a:cs typeface="+mn-cs"/>
              </a:rPr>
              <a:t> Timeline for the final National Energy and Climate   Plans</a:t>
            </a:r>
            <a:endParaRPr lang="en-US" sz="2900" dirty="0">
              <a:solidFill>
                <a:srgbClr val="44BA79"/>
              </a:solidFill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06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4646613"/>
            <a:ext cx="8942388" cy="1852612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2020</a:t>
            </a:r>
          </a:p>
          <a:p>
            <a:r>
              <a:rPr lang="en-US" sz="1050" dirty="0"/>
              <a:t>Unless otherwise noted the reuse of this presentation is </a:t>
            </a:r>
            <a:r>
              <a:rPr lang="en-US" sz="1050" dirty="0" err="1"/>
              <a:t>authorised</a:t>
            </a:r>
            <a:r>
              <a:rPr lang="en-US" sz="1050" dirty="0"/>
              <a:t> under the </a:t>
            </a:r>
            <a:r>
              <a:rPr lang="en-US" sz="1050" dirty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right holders.</a:t>
            </a:r>
          </a:p>
          <a:p>
            <a:r>
              <a:rPr lang="en-US" sz="1050" dirty="0"/>
              <a:t>Slide </a:t>
            </a:r>
            <a:r>
              <a:rPr lang="en-US" sz="1050" dirty="0">
                <a:solidFill>
                  <a:schemeClr val="accent6"/>
                </a:solidFill>
              </a:rPr>
              <a:t>xx</a:t>
            </a:r>
            <a:r>
              <a:rPr lang="en-US" sz="1050" dirty="0"/>
              <a:t>: </a:t>
            </a:r>
            <a:r>
              <a:rPr lang="en-US" sz="1050" dirty="0">
                <a:solidFill>
                  <a:schemeClr val="accent6"/>
                </a:solidFill>
              </a:rPr>
              <a:t>element concerned</a:t>
            </a:r>
            <a:r>
              <a:rPr lang="en-US" sz="1050" dirty="0"/>
              <a:t>, source</a:t>
            </a:r>
            <a:r>
              <a:rPr lang="en-US" sz="1050" dirty="0">
                <a:solidFill>
                  <a:schemeClr val="accent6"/>
                </a:solidFill>
              </a:rPr>
              <a:t>: e.g. Fotolia.com</a:t>
            </a:r>
            <a:r>
              <a:rPr lang="en-US" sz="1050" dirty="0"/>
              <a:t>; Slide </a:t>
            </a:r>
            <a:r>
              <a:rPr lang="en-US" sz="1050" dirty="0">
                <a:solidFill>
                  <a:schemeClr val="accent6"/>
                </a:solidFill>
              </a:rPr>
              <a:t>xx</a:t>
            </a:r>
            <a:r>
              <a:rPr lang="en-US" sz="1050" dirty="0"/>
              <a:t>: </a:t>
            </a:r>
            <a:r>
              <a:rPr lang="en-US" sz="1050" dirty="0">
                <a:solidFill>
                  <a:schemeClr val="accent6"/>
                </a:solidFill>
              </a:rPr>
              <a:t>element concerned</a:t>
            </a:r>
            <a:r>
              <a:rPr lang="en-US" sz="1050" dirty="0"/>
              <a:t>, source: </a:t>
            </a:r>
            <a:r>
              <a:rPr lang="en-US" sz="1050" dirty="0">
                <a:solidFill>
                  <a:schemeClr val="accent6"/>
                </a:solidFill>
              </a:rPr>
              <a:t>e.g. iStock.com</a:t>
            </a:r>
            <a:endParaRPr lang="en-GB" sz="1050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0524" y="3767396"/>
            <a:ext cx="10872440" cy="6616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0C2384-80B5-D20E-583F-561B69046A6B}"/>
              </a:ext>
            </a:extLst>
          </p:cNvPr>
          <p:cNvSpPr txBox="1">
            <a:spLocks/>
          </p:cNvSpPr>
          <p:nvPr/>
        </p:nvSpPr>
        <p:spPr>
          <a:xfrm>
            <a:off x="587375" y="2858362"/>
            <a:ext cx="10156825" cy="123983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>
                <a:solidFill>
                  <a:srgbClr val="1057A7"/>
                </a:solidFill>
                <a:latin typeface="EC Square Sans Cond Pro" panose="020B0506040000020004" pitchFamily="34" charset="0"/>
              </a:rPr>
              <a:t>Thank you</a:t>
            </a:r>
            <a:endParaRPr lang="en-GB" sz="6000" b="1" dirty="0">
              <a:solidFill>
                <a:srgbClr val="1057A7"/>
              </a:solidFill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0344A2"/>
      </a:hlink>
      <a:folHlink>
        <a:srgbClr val="8C8C8C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2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fe772f-00cf-4dad-b0cb-913608da9119">
      <Terms xmlns="http://schemas.microsoft.com/office/infopath/2007/PartnerControls"/>
    </lcf76f155ced4ddcb4097134ff3c332f>
    <TaxCatchAll xmlns="c5f555a3-b848-4bea-9c8d-34a4da0e434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5" ma:contentTypeDescription="Create a new document." ma:contentTypeScope="" ma:versionID="6a950228ecda8bbf0459858aeb39ae50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d7c0eaa83d08b7f8f69d0fe19b67691a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507E88-76A0-4E33-9AE1-0BDFF45E6A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626470-C070-4025-9638-BECABFEF7FE3}">
  <ds:schemaRefs>
    <ds:schemaRef ds:uri="ac131f03-315b-4cd8-8e3a-6189969fd4f0"/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schemas.microsoft.com/sharepoint/v3"/>
    <ds:schemaRef ds:uri="5843c966-cb45-4885-93fc-2ce78a94204b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DD8E8866-F56A-4123-816C-F62AA2F90FD5}"/>
</file>

<file path=docProps/app.xml><?xml version="1.0" encoding="utf-8"?>
<Properties xmlns="http://schemas.openxmlformats.org/officeDocument/2006/extended-properties" xmlns:vt="http://schemas.openxmlformats.org/officeDocument/2006/docPropsVTypes">
  <TotalTime>15963</TotalTime>
  <Words>459</Words>
  <Application>Microsoft Office PowerPoint</Application>
  <PresentationFormat>Widescreen</PresentationFormat>
  <Paragraphs>103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Calibri Light</vt:lpstr>
      <vt:lpstr>EC Square Sans Cond Pro</vt:lpstr>
      <vt:lpstr>EC Square Sans Pro</vt:lpstr>
      <vt:lpstr>Helvetica Neue Medium</vt:lpstr>
      <vt:lpstr>Symbol</vt:lpstr>
      <vt:lpstr>Verdana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Overall target– the EU-level target (Article 3)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O'MOORE Michael (ENER)</dc:creator>
  <cp:lastModifiedBy>REY GARCIA Paula (ENER)</cp:lastModifiedBy>
  <cp:revision>121</cp:revision>
  <cp:lastPrinted>2024-04-11T14:08:55Z</cp:lastPrinted>
  <dcterms:created xsi:type="dcterms:W3CDTF">2023-05-04T08:03:30Z</dcterms:created>
  <dcterms:modified xsi:type="dcterms:W3CDTF">2024-05-22T07:43:49Z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2023-05-04T08:03:30Z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044b90e0-eb42-4284-8ad1-aec3ea67f082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0x01010063BA515A7BAE2A43BBCEEFC8DB246324</vt:lpwstr>
  </property>
  <property fmtid="{D5CDD505-2E9C-101B-9397-08002B2CF9AE}" pid="10" name="Test metadata">
    <vt:lpwstr/>
  </property>
  <property fmtid="{D5CDD505-2E9C-101B-9397-08002B2CF9AE}" pid="11" name="MediaServiceImageTags">
    <vt:lpwstr/>
  </property>
</Properties>
</file>