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97" r:id="rId4"/>
    <p:sldId id="264" r:id="rId5"/>
    <p:sldId id="293" r:id="rId6"/>
    <p:sldId id="296" r:id="rId7"/>
    <p:sldId id="301" r:id="rId8"/>
    <p:sldId id="286" r:id="rId9"/>
    <p:sldId id="287" r:id="rId10"/>
    <p:sldId id="291" r:id="rId11"/>
    <p:sldId id="298" r:id="rId12"/>
    <p:sldId id="294" r:id="rId13"/>
  </p:sldIdLst>
  <p:sldSz cx="18288000" cy="10287000"/>
  <p:notesSz cx="68199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00"/>
    <a:srgbClr val="91B091"/>
    <a:srgbClr val="8F9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046" autoAdjust="0"/>
  </p:normalViewPr>
  <p:slideViewPr>
    <p:cSldViewPr>
      <p:cViewPr varScale="1">
        <p:scale>
          <a:sx n="69" d="100"/>
          <a:sy n="69" d="100"/>
        </p:scale>
        <p:origin x="33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Plans of municipalities to use financial instrument </a:t>
            </a:r>
            <a:r>
              <a:rPr lang="en-US" dirty="0" smtClean="0"/>
              <a:t>for</a:t>
            </a:r>
            <a:r>
              <a:rPr lang="lt-LT" dirty="0" smtClean="0"/>
              <a:t> </a:t>
            </a:r>
            <a:r>
              <a:rPr lang="lt-LT" dirty="0" err="1" smtClean="0"/>
              <a:t>establishment</a:t>
            </a:r>
            <a:r>
              <a:rPr lang="lt-LT" dirty="0" smtClean="0"/>
              <a:t> of</a:t>
            </a:r>
            <a:r>
              <a:rPr lang="en-US" dirty="0" smtClean="0"/>
              <a:t> </a:t>
            </a:r>
            <a:r>
              <a:rPr lang="en-US" dirty="0"/>
              <a:t>Energy Communities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Plans of municipalities to use financial instrument for Energy Communities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Planning to apply</c:v>
                </c:pt>
                <c:pt idx="1">
                  <c:v>Not planning to apply</c:v>
                </c:pt>
                <c:pt idx="2">
                  <c:v>Don't know yet</c:v>
                </c:pt>
                <c:pt idx="3">
                  <c:v>Didn't answer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18</c:v>
                </c:pt>
                <c:pt idx="1">
                  <c:v>13</c:v>
                </c:pt>
                <c:pt idx="2">
                  <c:v>6</c:v>
                </c:pt>
                <c:pt idx="3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065110054312518"/>
          <c:y val="0.91498705949228565"/>
          <c:w val="0.80655258439229738"/>
          <c:h val="7.30009209215016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sz="2400" b="1" dirty="0" err="1" smtClean="0"/>
              <a:t>Implemented</a:t>
            </a:r>
            <a:r>
              <a:rPr lang="lt-LT" sz="2400" b="1" dirty="0" smtClean="0"/>
              <a:t> </a:t>
            </a:r>
            <a:r>
              <a:rPr lang="lt-LT" sz="2400" b="1" dirty="0" err="1" smtClean="0"/>
              <a:t>projects</a:t>
            </a:r>
            <a:endParaRPr lang="lt-LT" sz="24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spPr>
            <a:solidFill>
              <a:srgbClr val="FFC000"/>
            </a:solidFill>
            <a:ln w="444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Lapas1!$A$2:$A$12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Lapas1!$B$2:$B$12</c:f>
              <c:numCache>
                <c:formatCode>General</c:formatCode>
                <c:ptCount val="11"/>
                <c:pt idx="0">
                  <c:v>41</c:v>
                </c:pt>
                <c:pt idx="1">
                  <c:v>123</c:v>
                </c:pt>
                <c:pt idx="2">
                  <c:v>574</c:v>
                </c:pt>
                <c:pt idx="3">
                  <c:v>769</c:v>
                </c:pt>
                <c:pt idx="4">
                  <c:v>403</c:v>
                </c:pt>
                <c:pt idx="5">
                  <c:v>224</c:v>
                </c:pt>
                <c:pt idx="6">
                  <c:v>269</c:v>
                </c:pt>
                <c:pt idx="7">
                  <c:v>304</c:v>
                </c:pt>
                <c:pt idx="8">
                  <c:v>344</c:v>
                </c:pt>
                <c:pt idx="9">
                  <c:v>398</c:v>
                </c:pt>
                <c:pt idx="10">
                  <c:v>278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Stulpelis2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Lapas1!$A$2:$A$12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Lapas1!$C$2:$C$12</c:f>
              <c:numCache>
                <c:formatCode>General</c:formatCode>
                <c:ptCount val="11"/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Stulpelis1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Lapas1!$A$2:$A$12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numCache>
            </c:numRef>
          </c:cat>
          <c:val>
            <c:numRef>
              <c:f>Lapas1!$D$2:$D$12</c:f>
              <c:numCache>
                <c:formatCode>General</c:formatCode>
                <c:ptCount val="1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27"/>
        <c:axId val="468185736"/>
        <c:axId val="468188088"/>
      </c:barChart>
      <c:catAx>
        <c:axId val="468185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68188088"/>
        <c:crosses val="autoZero"/>
        <c:auto val="1"/>
        <c:lblAlgn val="ctr"/>
        <c:lblOffset val="100"/>
        <c:noMultiLvlLbl val="0"/>
      </c:catAx>
      <c:valAx>
        <c:axId val="468188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68185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43BEE-1451-5B4D-AB10-D9DBB183DF8E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Click to edit Master text styles</a:t>
            </a:r>
          </a:p>
          <a:p>
            <a:pPr lvl="1"/>
            <a:r>
              <a:rPr lang="lt-LT"/>
              <a:t>Second level</a:t>
            </a:r>
          </a:p>
          <a:p>
            <a:pPr lvl="2"/>
            <a:r>
              <a:rPr lang="lt-LT"/>
              <a:t>Third level</a:t>
            </a:r>
          </a:p>
          <a:p>
            <a:pPr lvl="3"/>
            <a:r>
              <a:rPr lang="lt-LT"/>
              <a:t>Fourth level</a:t>
            </a:r>
          </a:p>
          <a:p>
            <a:pPr lvl="4"/>
            <a:r>
              <a:rPr lang="lt-LT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4F5D0-C6B8-154E-BE84-944B17F3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60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4F5D0-C6B8-154E-BE84-944B17F3EE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78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4F5D0-C6B8-154E-BE84-944B17F3EE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4F5D0-C6B8-154E-BE84-944B17F3EE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02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03922D6-492F-D8C8-F5B4-05A7DAC4CE60}"/>
              </a:ext>
            </a:extLst>
          </p:cNvPr>
          <p:cNvSpPr txBox="1"/>
          <p:nvPr/>
        </p:nvSpPr>
        <p:spPr>
          <a:xfrm>
            <a:off x="2895600" y="7225866"/>
            <a:ext cx="1438903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Mayor of </a:t>
            </a:r>
            <a:r>
              <a:rPr lang="en-US" sz="3200" dirty="0" err="1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Elektr</a:t>
            </a:r>
            <a:r>
              <a:rPr lang="lt-LT" sz="3200" dirty="0" err="1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enai</a:t>
            </a:r>
            <a:r>
              <a:rPr lang="lt-LT" sz="32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Vice-</a:t>
            </a:r>
            <a:r>
              <a:rPr lang="lt-LT" sz="3200" dirty="0" err="1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Chair</a:t>
            </a:r>
            <a:r>
              <a:rPr lang="lt-LT" sz="32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of ALAL </a:t>
            </a:r>
            <a:r>
              <a:rPr lang="lt-LT" sz="3200" dirty="0" err="1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Housing</a:t>
            </a:r>
            <a:r>
              <a:rPr lang="lt-LT" sz="32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and </a:t>
            </a:r>
            <a:r>
              <a:rPr lang="lt-LT" sz="3200" dirty="0" err="1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Energy</a:t>
            </a:r>
            <a:r>
              <a:rPr lang="lt-LT" sz="32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lt-LT" sz="3200" dirty="0" err="1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Committee</a:t>
            </a:r>
            <a:endParaRPr lang="lt-LT" sz="32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en-US" sz="3600" dirty="0" smtClean="0">
                <a:solidFill>
                  <a:srgbClr val="004600"/>
                </a:solidFill>
                <a:latin typeface="Palatino Linotype" panose="02040502050505030304" pitchFamily="18" charset="0"/>
                <a:ea typeface="Open Sans Light" panose="020B0306030504020204" pitchFamily="34" charset="0"/>
                <a:cs typeface="Open Sans Light" panose="020B0306030504020204" pitchFamily="34" charset="0"/>
              </a:rPr>
              <a:t>Gediminas</a:t>
            </a:r>
            <a:r>
              <a:rPr lang="lt-LT" sz="3600" dirty="0" smtClean="0">
                <a:solidFill>
                  <a:srgbClr val="004600"/>
                </a:solidFill>
                <a:latin typeface="Palatino Linotype" panose="02040502050505030304" pitchFamily="18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3600" dirty="0" smtClean="0">
                <a:solidFill>
                  <a:srgbClr val="004600"/>
                </a:solidFill>
                <a:latin typeface="Palatino Linotype" panose="02040502050505030304" pitchFamily="18" charset="0"/>
                <a:ea typeface="Open Sans Light" panose="020B0306030504020204" pitchFamily="34" charset="0"/>
                <a:cs typeface="Open Sans Light" panose="020B0306030504020204" pitchFamily="34" charset="0"/>
              </a:rPr>
              <a:t>RATKEVI</a:t>
            </a:r>
            <a:r>
              <a:rPr lang="lt-LT" sz="3600" dirty="0" smtClean="0">
                <a:solidFill>
                  <a:srgbClr val="004600"/>
                </a:solidFill>
                <a:latin typeface="Palatino Linotype" panose="02040502050505030304" pitchFamily="18" charset="0"/>
                <a:ea typeface="Open Sans Light" panose="020B0306030504020204" pitchFamily="34" charset="0"/>
                <a:cs typeface="Open Sans Light" panose="020B0306030504020204" pitchFamily="34" charset="0"/>
              </a:rPr>
              <a:t>ČIUS</a:t>
            </a:r>
            <a:endParaRPr lang="lt-LT" sz="3600" dirty="0">
              <a:solidFill>
                <a:srgbClr val="004600"/>
              </a:solidFill>
              <a:latin typeface="Palatino Linotype" panose="02040502050505030304" pitchFamily="18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18" name="Paveikslėlis 17">
            <a:extLst>
              <a:ext uri="{FF2B5EF4-FFF2-40B4-BE49-F238E27FC236}">
                <a16:creationId xmlns="" xmlns:a16="http://schemas.microsoft.com/office/drawing/2014/main" id="{E21E0CA9-12E2-F81B-33F8-B1ABEB6E0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-2649982"/>
            <a:ext cx="2476500" cy="2607879"/>
          </a:xfrm>
          <a:prstGeom prst="rect">
            <a:avLst/>
          </a:prstGeom>
        </p:spPr>
      </p:pic>
      <p:sp>
        <p:nvSpPr>
          <p:cNvPr id="5" name="AutoShape 4">
            <a:extLst>
              <a:ext uri="{FF2B5EF4-FFF2-40B4-BE49-F238E27FC236}">
                <a16:creationId xmlns="" xmlns:a16="http://schemas.microsoft.com/office/drawing/2014/main" id="{3A337559-8383-3656-AA91-A53BCE01912D}"/>
              </a:ext>
            </a:extLst>
          </p:cNvPr>
          <p:cNvSpPr/>
          <p:nvPr/>
        </p:nvSpPr>
        <p:spPr>
          <a:xfrm>
            <a:off x="2649134" y="1866524"/>
            <a:ext cx="14635496" cy="4952994"/>
          </a:xfrm>
          <a:prstGeom prst="rect">
            <a:avLst/>
          </a:prstGeom>
          <a:solidFill>
            <a:srgbClr val="004600">
              <a:alpha val="40000"/>
            </a:srgbClr>
          </a:solidFill>
        </p:spPr>
        <p:txBody>
          <a:bodyPr/>
          <a:lstStyle/>
          <a:p>
            <a:endParaRPr lang="lt-LT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868CFA2-2BA8-AEB7-0DD0-2857796E13F1}"/>
              </a:ext>
            </a:extLst>
          </p:cNvPr>
          <p:cNvSpPr txBox="1"/>
          <p:nvPr/>
        </p:nvSpPr>
        <p:spPr>
          <a:xfrm>
            <a:off x="9154886" y="2629029"/>
            <a:ext cx="7304314" cy="4308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dirty="0" smtClean="0">
                <a:solidFill>
                  <a:srgbClr val="004600"/>
                </a:solidFill>
                <a:latin typeface="Roboto"/>
              </a:rPr>
              <a:t>NATIONAL PARLIAMENTARY WORKSHOP</a:t>
            </a:r>
            <a:endParaRPr lang="en-US" sz="2800" dirty="0">
              <a:solidFill>
                <a:srgbClr val="004600"/>
              </a:solidFill>
              <a:latin typeface="Roboto"/>
            </a:endParaRPr>
          </a:p>
        </p:txBody>
      </p:sp>
      <p:cxnSp>
        <p:nvCxnSpPr>
          <p:cNvPr id="8" name="Tiesioji jungtis 7">
            <a:extLst>
              <a:ext uri="{FF2B5EF4-FFF2-40B4-BE49-F238E27FC236}">
                <a16:creationId xmlns="" xmlns:a16="http://schemas.microsoft.com/office/drawing/2014/main" id="{4B204B75-E1C7-42B4-87E2-7889B6EC5AFA}"/>
              </a:ext>
            </a:extLst>
          </p:cNvPr>
          <p:cNvCxnSpPr>
            <a:cxnSpLocks/>
          </p:cNvCxnSpPr>
          <p:nvPr/>
        </p:nvCxnSpPr>
        <p:spPr>
          <a:xfrm>
            <a:off x="9154886" y="3135088"/>
            <a:ext cx="9829800" cy="0"/>
          </a:xfrm>
          <a:prstGeom prst="line">
            <a:avLst/>
          </a:prstGeom>
          <a:ln w="50800">
            <a:solidFill>
              <a:srgbClr val="004600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5F1B46E-94EB-EA0F-0E68-623838F717DC}"/>
              </a:ext>
            </a:extLst>
          </p:cNvPr>
          <p:cNvSpPr txBox="1"/>
          <p:nvPr/>
        </p:nvSpPr>
        <p:spPr>
          <a:xfrm>
            <a:off x="2895600" y="8822101"/>
            <a:ext cx="14635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12 April 2024</a:t>
            </a:r>
            <a:endParaRPr lang="lt-LT" sz="28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lt-LT" sz="28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467600" y="3894328"/>
            <a:ext cx="8722129" cy="7244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400" b="1" dirty="0" smtClean="0">
                <a:solidFill>
                  <a:schemeClr val="bg1"/>
                </a:solidFill>
                <a:latin typeface="+mj-lt"/>
                <a:ea typeface="Roboto" panose="02000000000000000000" pitchFamily="2" charset="0"/>
                <a:cs typeface="Times New Roman" panose="02020603050405020304" pitchFamily="18" charset="0"/>
              </a:rPr>
              <a:t>ENERGY EFFICIENCY AT LOCAL </a:t>
            </a:r>
            <a:r>
              <a:rPr lang="en-US" sz="4400" b="1" dirty="0" smtClean="0">
                <a:solidFill>
                  <a:schemeClr val="bg1"/>
                </a:solidFill>
                <a:latin typeface="+mj-lt"/>
                <a:ea typeface="Roboto" panose="02000000000000000000" pitchFamily="2" charset="0"/>
                <a:cs typeface="Times New Roman" panose="02020603050405020304" pitchFamily="18" charset="0"/>
              </a:rPr>
              <a:t>LEVEL</a:t>
            </a:r>
            <a:endParaRPr lang="lt-LT" sz="4400" kern="100" dirty="0">
              <a:solidFill>
                <a:schemeClr val="bg1"/>
              </a:solidFill>
              <a:effectLst/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14" name="Tiesioji jungtis 13">
            <a:extLst>
              <a:ext uri="{FF2B5EF4-FFF2-40B4-BE49-F238E27FC236}">
                <a16:creationId xmlns="" xmlns:a16="http://schemas.microsoft.com/office/drawing/2014/main" id="{D72C9310-D240-E06E-685A-22EB122623CB}"/>
              </a:ext>
            </a:extLst>
          </p:cNvPr>
          <p:cNvCxnSpPr>
            <a:cxnSpLocks/>
          </p:cNvCxnSpPr>
          <p:nvPr/>
        </p:nvCxnSpPr>
        <p:spPr>
          <a:xfrm>
            <a:off x="-2201489" y="8426195"/>
            <a:ext cx="9829800" cy="0"/>
          </a:xfrm>
          <a:prstGeom prst="line">
            <a:avLst/>
          </a:prstGeom>
          <a:ln w="50800">
            <a:solidFill>
              <a:srgbClr val="91B091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aveikslėlis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606" y="39855"/>
            <a:ext cx="4187638" cy="18266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6">
            <a:extLst>
              <a:ext uri="{FF2B5EF4-FFF2-40B4-BE49-F238E27FC236}">
                <a16:creationId xmlns="" xmlns:a16="http://schemas.microsoft.com/office/drawing/2014/main" id="{8709628C-A09C-7534-05FB-6704130F19FC}"/>
              </a:ext>
            </a:extLst>
          </p:cNvPr>
          <p:cNvSpPr/>
          <p:nvPr/>
        </p:nvSpPr>
        <p:spPr>
          <a:xfrm>
            <a:off x="1371600" y="2933703"/>
            <a:ext cx="15392400" cy="4051193"/>
          </a:xfrm>
          <a:prstGeom prst="rect">
            <a:avLst/>
          </a:prstGeom>
          <a:solidFill>
            <a:srgbClr val="004600">
              <a:alpha val="40000"/>
            </a:srgbClr>
          </a:solidFill>
        </p:spPr>
        <p:txBody>
          <a:bodyPr/>
          <a:lstStyle/>
          <a:p>
            <a:endParaRPr lang="lt-LT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53EDEC7-2769-B0B0-CB6B-67BB19399476}"/>
              </a:ext>
            </a:extLst>
          </p:cNvPr>
          <p:cNvSpPr txBox="1"/>
          <p:nvPr/>
        </p:nvSpPr>
        <p:spPr>
          <a:xfrm>
            <a:off x="1799359" y="3896594"/>
            <a:ext cx="14689282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From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2022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amendments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regulation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-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more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stringet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requirements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for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state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compensation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(</a:t>
            </a:r>
            <a:r>
              <a:rPr lang="lt-LT" sz="2400" dirty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30 </a:t>
            </a:r>
            <a:r>
              <a:rPr lang="en-US" sz="2400" dirty="0">
                <a:solidFill>
                  <a:schemeClr val="bg1"/>
                </a:solidFill>
                <a:latin typeface="Roboto" panose="02000000000000000000"/>
                <a:ea typeface="Microsoft YaHei UI Light" panose="020B0502040204020203" pitchFamily="34" charset="-122"/>
                <a:cs typeface="Open Sans Light" panose="020B0306030504020204" pitchFamily="34" charset="0"/>
              </a:rPr>
              <a:t>% 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of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investment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on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certain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energy-efficiency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measures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).</a:t>
            </a:r>
            <a:endParaRPr lang="lt-LT" sz="2400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spcAft>
                <a:spcPts val="600"/>
              </a:spcAft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It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is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planned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to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further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tighten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the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requirements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for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the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energy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class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of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renovated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buildings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leaving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only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A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class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400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spcAft>
                <a:spcPts val="600"/>
              </a:spcAft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At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the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moment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call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only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for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A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class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renovation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 B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class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renovation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call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only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using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prefabricated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modular</a:t>
            </a:r>
            <a:r>
              <a:rPr lang="lt-LT" sz="24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panels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 </a:t>
            </a:r>
            <a:endParaRPr lang="lt-LT" sz="2400" dirty="0" smtClean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Increased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renovation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costs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not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attractive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for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residents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preventing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them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to take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decision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for</a:t>
            </a:r>
            <a:r>
              <a:rPr lang="lt-LT" sz="2400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lt-LT" sz="24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renovation</a:t>
            </a:r>
            <a:endParaRPr lang="lt-LT" sz="24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="" xmlns:a16="http://schemas.microsoft.com/office/drawing/2014/main" id="{579F3C4E-EEAB-8844-542B-B3A5E36477EC}"/>
              </a:ext>
            </a:extLst>
          </p:cNvPr>
          <p:cNvSpPr txBox="1"/>
          <p:nvPr/>
        </p:nvSpPr>
        <p:spPr>
          <a:xfrm>
            <a:off x="8250382" y="1579206"/>
            <a:ext cx="8496300" cy="592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t-LT" sz="3600" b="1" kern="100" dirty="0" smtClean="0">
                <a:solidFill>
                  <a:srgbClr val="004600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RENOVATION – CHALLENGES (3)</a:t>
            </a:r>
            <a:endParaRPr lang="lt-LT" sz="3600" kern="100" dirty="0">
              <a:solidFill>
                <a:srgbClr val="004600"/>
              </a:solidFill>
              <a:effectLst/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7" name="Tiesioji jungtis 6">
            <a:extLst>
              <a:ext uri="{FF2B5EF4-FFF2-40B4-BE49-F238E27FC236}">
                <a16:creationId xmlns="" xmlns:a16="http://schemas.microsoft.com/office/drawing/2014/main" id="{DF5520F3-92B8-ABD1-8AD9-24BC1AC3053C}"/>
              </a:ext>
            </a:extLst>
          </p:cNvPr>
          <p:cNvCxnSpPr>
            <a:cxnSpLocks/>
          </p:cNvCxnSpPr>
          <p:nvPr/>
        </p:nvCxnSpPr>
        <p:spPr>
          <a:xfrm>
            <a:off x="8305800" y="2247900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4">
            <a:extLst>
              <a:ext uri="{FF2B5EF4-FFF2-40B4-BE49-F238E27FC236}">
                <a16:creationId xmlns="" xmlns:a16="http://schemas.microsoft.com/office/drawing/2014/main" id="{08198C2F-3A9C-86EB-5618-8E1282F33870}"/>
              </a:ext>
            </a:extLst>
          </p:cNvPr>
          <p:cNvSpPr txBox="1"/>
          <p:nvPr/>
        </p:nvSpPr>
        <p:spPr>
          <a:xfrm>
            <a:off x="2590800" y="3201821"/>
            <a:ext cx="10210800" cy="4803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3200" b="1" kern="100" dirty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 </a:t>
            </a:r>
            <a:r>
              <a:rPr lang="lt-LT" sz="32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class</a:t>
            </a:r>
            <a:r>
              <a:rPr lang="lt-LT" sz="32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renovation</a:t>
            </a:r>
            <a:r>
              <a:rPr lang="lt-LT" sz="32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lt-LT" sz="32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Excessive</a:t>
            </a:r>
            <a:r>
              <a:rPr lang="lt-LT" sz="32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requirements</a:t>
            </a:r>
            <a:r>
              <a:rPr lang="lt-LT" sz="32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? </a:t>
            </a:r>
            <a:endParaRPr lang="lt-LT" sz="3200" kern="100" dirty="0">
              <a:solidFill>
                <a:srgbClr val="004600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AutoShape 6">
            <a:extLst>
              <a:ext uri="{FF2B5EF4-FFF2-40B4-BE49-F238E27FC236}">
                <a16:creationId xmlns="" xmlns:a16="http://schemas.microsoft.com/office/drawing/2014/main" id="{3BE38627-A55C-AF32-608D-7C0CEF8581B6}"/>
              </a:ext>
            </a:extLst>
          </p:cNvPr>
          <p:cNvSpPr/>
          <p:nvPr/>
        </p:nvSpPr>
        <p:spPr>
          <a:xfrm>
            <a:off x="1371600" y="7152672"/>
            <a:ext cx="15375082" cy="2258027"/>
          </a:xfrm>
          <a:prstGeom prst="rect">
            <a:avLst/>
          </a:prstGeom>
          <a:noFill/>
          <a:ln w="38100">
            <a:solidFill>
              <a:srgbClr val="91B091"/>
            </a:solidFill>
          </a:ln>
        </p:spPr>
        <p:txBody>
          <a:bodyPr/>
          <a:lstStyle/>
          <a:p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CEEAEAC-E969-1667-971A-219E5DF22D7E}"/>
              </a:ext>
            </a:extLst>
          </p:cNvPr>
          <p:cNvSpPr txBox="1"/>
          <p:nvPr/>
        </p:nvSpPr>
        <p:spPr>
          <a:xfrm>
            <a:off x="2438400" y="7604576"/>
            <a:ext cx="13411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Lack</a:t>
            </a:r>
            <a:r>
              <a:rPr lang="lt-LT" sz="32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  <a:r>
              <a:rPr lang="lt-LT" sz="32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skilled</a:t>
            </a:r>
            <a:r>
              <a:rPr lang="lt-LT" sz="32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 </a:t>
            </a:r>
            <a:r>
              <a:rPr lang="lt-LT" sz="32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reliable</a:t>
            </a:r>
            <a:r>
              <a:rPr lang="lt-LT" sz="32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construction</a:t>
            </a:r>
            <a:r>
              <a:rPr lang="lt-LT" sz="32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companies</a:t>
            </a:r>
            <a:r>
              <a:rPr lang="lt-LT" sz="32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</a:t>
            </a:r>
            <a:r>
              <a:rPr lang="lt-LT" sz="32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renovation</a:t>
            </a:r>
            <a:r>
              <a:rPr lang="lt-LT" sz="32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process</a:t>
            </a:r>
            <a:r>
              <a:rPr lang="lt-LT" sz="32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r>
              <a:rPr lang="lt-LT" sz="32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endParaRPr lang="lt-LT" sz="3200" b="1" dirty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lt-LT" sz="1000" b="1" dirty="0">
              <a:solidFill>
                <a:srgbClr val="004600"/>
              </a:solidFill>
              <a:latin typeface="Montserrat" pitchFamily="2" charset="-7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11" name="Paveikslėlis 10">
            <a:extLst>
              <a:ext uri="{FF2B5EF4-FFF2-40B4-BE49-F238E27FC236}">
                <a16:creationId xmlns="" xmlns:a16="http://schemas.microsoft.com/office/drawing/2014/main" id="{91095180-63D8-3F6B-C62D-176FC6A0D2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937350"/>
            <a:ext cx="1522473" cy="184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94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6">
            <a:extLst>
              <a:ext uri="{FF2B5EF4-FFF2-40B4-BE49-F238E27FC236}">
                <a16:creationId xmlns="" xmlns:a16="http://schemas.microsoft.com/office/drawing/2014/main" id="{8709628C-A09C-7534-05FB-6704130F19FC}"/>
              </a:ext>
            </a:extLst>
          </p:cNvPr>
          <p:cNvSpPr/>
          <p:nvPr/>
        </p:nvSpPr>
        <p:spPr>
          <a:xfrm>
            <a:off x="1354282" y="3009901"/>
            <a:ext cx="15392400" cy="6324599"/>
          </a:xfrm>
          <a:prstGeom prst="rect">
            <a:avLst/>
          </a:prstGeom>
          <a:solidFill>
            <a:srgbClr val="004600">
              <a:alpha val="40000"/>
            </a:srgbClr>
          </a:solidFill>
        </p:spPr>
        <p:txBody>
          <a:bodyPr/>
          <a:lstStyle/>
          <a:p>
            <a:endParaRPr lang="lt-LT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53EDEC7-2769-B0B0-CB6B-67BB19399476}"/>
              </a:ext>
            </a:extLst>
          </p:cNvPr>
          <p:cNvSpPr txBox="1"/>
          <p:nvPr/>
        </p:nvSpPr>
        <p:spPr>
          <a:xfrm>
            <a:off x="2209800" y="5128608"/>
            <a:ext cx="13868400" cy="2982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7075" indent="-457200" algn="just">
              <a:lnSpc>
                <a:spcPct val="107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</a:t>
            </a:r>
            <a:r>
              <a:rPr lang="lt-LT" sz="2800" b="1" dirty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clear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long-term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perspective</a:t>
            </a:r>
            <a:r>
              <a:rPr lang="lt-LT" sz="2800" b="1" dirty="0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800" b="1" dirty="0">
              <a:solidFill>
                <a:schemeClr val="bg1"/>
              </a:solidFill>
              <a:effectLst/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727075" indent="-457200" algn="just">
              <a:lnSpc>
                <a:spcPct val="107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Sustainable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funding</a:t>
            </a:r>
            <a:r>
              <a:rPr lang="lt-LT" sz="2800" b="1" dirty="0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800" b="1" dirty="0">
              <a:solidFill>
                <a:schemeClr val="bg1"/>
              </a:solidFill>
              <a:effectLst/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727075" indent="-457200" algn="just">
              <a:lnSpc>
                <a:spcPct val="107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S</a:t>
            </a:r>
            <a:r>
              <a:rPr lang="lt-LT" sz="2800" b="1" dirty="0" err="1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table</a:t>
            </a:r>
            <a:r>
              <a:rPr lang="lt-LT" sz="2800" b="1" dirty="0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legal</a:t>
            </a:r>
            <a:r>
              <a:rPr lang="lt-LT" sz="2800" b="1" dirty="0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framework</a:t>
            </a:r>
            <a:r>
              <a:rPr lang="lt-LT" sz="2800" b="1" dirty="0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and </a:t>
            </a:r>
            <a:r>
              <a:rPr lang="lt-LT" sz="2800" b="1" dirty="0" err="1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regulation</a:t>
            </a:r>
            <a:r>
              <a:rPr lang="lt-LT" sz="2800" b="1" dirty="0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800" b="1" dirty="0">
              <a:solidFill>
                <a:schemeClr val="bg1"/>
              </a:solidFill>
              <a:effectLst/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727075" indent="-457200" algn="just">
              <a:lnSpc>
                <a:spcPct val="107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Close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cooperation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at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all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levels</a:t>
            </a:r>
            <a:r>
              <a:rPr lang="lt-LT" sz="2800" b="1" dirty="0" smtClean="0">
                <a:solidFill>
                  <a:schemeClr val="bg1"/>
                </a:solidFill>
                <a:effectLst/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800" b="1" dirty="0">
              <a:solidFill>
                <a:schemeClr val="bg1"/>
              </a:solidFill>
              <a:effectLst/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800" b="1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="" xmlns:a16="http://schemas.microsoft.com/office/drawing/2014/main" id="{579F3C4E-EEAB-8844-542B-B3A5E36477EC}"/>
              </a:ext>
            </a:extLst>
          </p:cNvPr>
          <p:cNvSpPr txBox="1"/>
          <p:nvPr/>
        </p:nvSpPr>
        <p:spPr>
          <a:xfrm>
            <a:off x="8250382" y="1579206"/>
            <a:ext cx="8496300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t-LT" sz="3600" b="1" kern="100" dirty="0" smtClean="0">
                <a:solidFill>
                  <a:srgbClr val="004600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CONCLUSIONS</a:t>
            </a:r>
            <a:endParaRPr lang="lt-LT" sz="3600" kern="100" dirty="0">
              <a:solidFill>
                <a:srgbClr val="004600"/>
              </a:solidFill>
              <a:effectLst/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7" name="Tiesioji jungtis 6">
            <a:extLst>
              <a:ext uri="{FF2B5EF4-FFF2-40B4-BE49-F238E27FC236}">
                <a16:creationId xmlns="" xmlns:a16="http://schemas.microsoft.com/office/drawing/2014/main" id="{DF5520F3-92B8-ABD1-8AD9-24BC1AC3053C}"/>
              </a:ext>
            </a:extLst>
          </p:cNvPr>
          <p:cNvCxnSpPr>
            <a:cxnSpLocks/>
          </p:cNvCxnSpPr>
          <p:nvPr/>
        </p:nvCxnSpPr>
        <p:spPr>
          <a:xfrm>
            <a:off x="8305800" y="2247900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4">
            <a:extLst>
              <a:ext uri="{FF2B5EF4-FFF2-40B4-BE49-F238E27FC236}">
                <a16:creationId xmlns="" xmlns:a16="http://schemas.microsoft.com/office/drawing/2014/main" id="{08198C2F-3A9C-86EB-5618-8E1282F33870}"/>
              </a:ext>
            </a:extLst>
          </p:cNvPr>
          <p:cNvSpPr txBox="1"/>
          <p:nvPr/>
        </p:nvSpPr>
        <p:spPr>
          <a:xfrm>
            <a:off x="2514600" y="3501870"/>
            <a:ext cx="13716000" cy="10072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1200"/>
              </a:spcAft>
            </a:pP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order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achieve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tangible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results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energy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efficiency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other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green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goals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it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200" b="1" dirty="0" err="1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necessary</a:t>
            </a:r>
            <a:r>
              <a:rPr lang="lt-LT" sz="3200" b="1" dirty="0" smtClean="0">
                <a:solidFill>
                  <a:srgbClr val="0046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lt-LT" sz="3200" b="1" dirty="0">
              <a:solidFill>
                <a:srgbClr val="004600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4" name="Paveikslėlis 3">
            <a:extLst>
              <a:ext uri="{FF2B5EF4-FFF2-40B4-BE49-F238E27FC236}">
                <a16:creationId xmlns="" xmlns:a16="http://schemas.microsoft.com/office/drawing/2014/main" id="{61353DB5-75FD-FB26-C4DC-C9346C07E7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282" y="1284446"/>
            <a:ext cx="1531625" cy="153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23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6">
            <a:extLst>
              <a:ext uri="{FF2B5EF4-FFF2-40B4-BE49-F238E27FC236}">
                <a16:creationId xmlns="" xmlns:a16="http://schemas.microsoft.com/office/drawing/2014/main" id="{8709628C-A09C-7534-05FB-6704130F19FC}"/>
              </a:ext>
            </a:extLst>
          </p:cNvPr>
          <p:cNvSpPr/>
          <p:nvPr/>
        </p:nvSpPr>
        <p:spPr>
          <a:xfrm>
            <a:off x="1354282" y="2933700"/>
            <a:ext cx="15392400" cy="6324599"/>
          </a:xfrm>
          <a:prstGeom prst="rect">
            <a:avLst/>
          </a:prstGeom>
          <a:solidFill>
            <a:srgbClr val="004600">
              <a:alpha val="40000"/>
            </a:srgbClr>
          </a:solidFill>
        </p:spPr>
        <p:txBody>
          <a:bodyPr/>
          <a:lstStyle/>
          <a:p>
            <a:endParaRPr lang="lt-LT" dirty="0"/>
          </a:p>
        </p:txBody>
      </p:sp>
      <p:cxnSp>
        <p:nvCxnSpPr>
          <p:cNvPr id="7" name="Tiesioji jungtis 6">
            <a:extLst>
              <a:ext uri="{FF2B5EF4-FFF2-40B4-BE49-F238E27FC236}">
                <a16:creationId xmlns="" xmlns:a16="http://schemas.microsoft.com/office/drawing/2014/main" id="{DF5520F3-92B8-ABD1-8AD9-24BC1AC3053C}"/>
              </a:ext>
            </a:extLst>
          </p:cNvPr>
          <p:cNvCxnSpPr>
            <a:cxnSpLocks/>
          </p:cNvCxnSpPr>
          <p:nvPr/>
        </p:nvCxnSpPr>
        <p:spPr>
          <a:xfrm>
            <a:off x="8305800" y="2247900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3AEE92-0EA0-95B2-78B2-6EDCE14372B7}"/>
              </a:ext>
            </a:extLst>
          </p:cNvPr>
          <p:cNvSpPr txBox="1"/>
          <p:nvPr/>
        </p:nvSpPr>
        <p:spPr>
          <a:xfrm>
            <a:off x="3733800" y="5067300"/>
            <a:ext cx="9906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4400" dirty="0" err="1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Thank</a:t>
            </a:r>
            <a:r>
              <a:rPr lang="lt-LT" sz="44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4400" dirty="0" err="1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you</a:t>
            </a:r>
            <a:r>
              <a:rPr lang="lt-LT" sz="44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algn="ctr"/>
            <a:r>
              <a:rPr lang="lt-LT" sz="4400" dirty="0" err="1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</a:t>
            </a:r>
            <a:r>
              <a:rPr lang="lt-LT" sz="44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4400" dirty="0" err="1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your</a:t>
            </a:r>
            <a:r>
              <a:rPr lang="lt-LT" sz="44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4400" dirty="0" err="1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attention</a:t>
            </a:r>
            <a:r>
              <a:rPr lang="lt-LT" sz="44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  <a:endParaRPr lang="lt-LT" sz="44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6" name="Paveikslėlis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917775"/>
            <a:ext cx="4187638" cy="182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03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Tiesioji jungtis 18">
            <a:extLst>
              <a:ext uri="{FF2B5EF4-FFF2-40B4-BE49-F238E27FC236}">
                <a16:creationId xmlns="" xmlns:a16="http://schemas.microsoft.com/office/drawing/2014/main" id="{0AA33A7C-29DA-3F13-D18A-39AAABAC5183}"/>
              </a:ext>
            </a:extLst>
          </p:cNvPr>
          <p:cNvCxnSpPr>
            <a:cxnSpLocks/>
          </p:cNvCxnSpPr>
          <p:nvPr/>
        </p:nvCxnSpPr>
        <p:spPr>
          <a:xfrm>
            <a:off x="10591800" y="2019300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3373387-B061-8462-0A56-0BDB0D390EDE}"/>
              </a:ext>
            </a:extLst>
          </p:cNvPr>
          <p:cNvSpPr txBox="1"/>
          <p:nvPr/>
        </p:nvSpPr>
        <p:spPr>
          <a:xfrm>
            <a:off x="2606751" y="1039096"/>
            <a:ext cx="14266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lt-LT" sz="3600" b="1" kern="100" dirty="0" smtClean="0">
                <a:solidFill>
                  <a:srgbClr val="004600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ENERGY EFFICIENCY IMPROVEMENT AT LOCAL LEVEL</a:t>
            </a:r>
            <a:endParaRPr lang="lt-LT" sz="3600" b="1" dirty="0"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pSp>
        <p:nvGrpSpPr>
          <p:cNvPr id="14" name="Grupė 13">
            <a:extLst>
              <a:ext uri="{FF2B5EF4-FFF2-40B4-BE49-F238E27FC236}">
                <a16:creationId xmlns="" xmlns:a16="http://schemas.microsoft.com/office/drawing/2014/main" id="{F9FB1D4C-09A3-6DE2-162D-913D4F23EDF5}"/>
              </a:ext>
            </a:extLst>
          </p:cNvPr>
          <p:cNvGrpSpPr/>
          <p:nvPr/>
        </p:nvGrpSpPr>
        <p:grpSpPr>
          <a:xfrm>
            <a:off x="1354282" y="2628904"/>
            <a:ext cx="15579436" cy="6490022"/>
            <a:chOff x="1219200" y="2552700"/>
            <a:chExt cx="15579436" cy="6934200"/>
          </a:xfrm>
        </p:grpSpPr>
        <p:sp>
          <p:nvSpPr>
            <p:cNvPr id="15" name="AutoShape 6">
              <a:extLst>
                <a:ext uri="{FF2B5EF4-FFF2-40B4-BE49-F238E27FC236}">
                  <a16:creationId xmlns="" xmlns:a16="http://schemas.microsoft.com/office/drawing/2014/main" id="{7530DB3E-DA4A-4E6A-00FC-9591735249EF}"/>
                </a:ext>
              </a:extLst>
            </p:cNvPr>
            <p:cNvSpPr/>
            <p:nvPr/>
          </p:nvSpPr>
          <p:spPr>
            <a:xfrm>
              <a:off x="9144000" y="2552700"/>
              <a:ext cx="7654636" cy="6934200"/>
            </a:xfrm>
            <a:prstGeom prst="rect">
              <a:avLst/>
            </a:prstGeom>
            <a:solidFill>
              <a:srgbClr val="004600">
                <a:alpha val="40000"/>
              </a:srgbClr>
            </a:solidFill>
          </p:spPr>
          <p:txBody>
            <a:bodyPr/>
            <a:lstStyle/>
            <a:p>
              <a:endParaRPr lang="lt-LT" dirty="0"/>
            </a:p>
          </p:txBody>
        </p:sp>
        <p:sp>
          <p:nvSpPr>
            <p:cNvPr id="16" name="AutoShape 6">
              <a:extLst>
                <a:ext uri="{FF2B5EF4-FFF2-40B4-BE49-F238E27FC236}">
                  <a16:creationId xmlns="" xmlns:a16="http://schemas.microsoft.com/office/drawing/2014/main" id="{3D865F05-9DCB-839B-8AAA-BC02D8D095FD}"/>
                </a:ext>
              </a:extLst>
            </p:cNvPr>
            <p:cNvSpPr/>
            <p:nvPr/>
          </p:nvSpPr>
          <p:spPr>
            <a:xfrm>
              <a:off x="1219200" y="2552700"/>
              <a:ext cx="7654636" cy="6934200"/>
            </a:xfrm>
            <a:prstGeom prst="rect">
              <a:avLst/>
            </a:prstGeom>
            <a:noFill/>
            <a:ln w="38100">
              <a:solidFill>
                <a:srgbClr val="91B091"/>
              </a:solidFill>
            </a:ln>
          </p:spPr>
          <p:txBody>
            <a:bodyPr/>
            <a:lstStyle/>
            <a:p>
              <a:endParaRPr lang="lt-LT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13B514E-1263-8C50-4A32-D898C5135D10}"/>
              </a:ext>
            </a:extLst>
          </p:cNvPr>
          <p:cNvSpPr txBox="1"/>
          <p:nvPr/>
        </p:nvSpPr>
        <p:spPr>
          <a:xfrm>
            <a:off x="1849191" y="3536517"/>
            <a:ext cx="64375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202</a:t>
            </a:r>
            <a:r>
              <a:rPr lang="en-US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 m. “Breakthrough package” (</a:t>
            </a:r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„</a:t>
            </a:r>
            <a:r>
              <a:rPr lang="en-US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Prover</a:t>
            </a:r>
            <a:r>
              <a:rPr lang="lt-LT" sz="28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žio</a:t>
            </a:r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paketas“)</a:t>
            </a:r>
            <a:endParaRPr lang="lt-LT" sz="2800" b="1" dirty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C233473-5D5B-C55D-CC95-C4DE02CB634C}"/>
              </a:ext>
            </a:extLst>
          </p:cNvPr>
          <p:cNvSpPr txBox="1"/>
          <p:nvPr/>
        </p:nvSpPr>
        <p:spPr>
          <a:xfrm>
            <a:off x="1800700" y="5374682"/>
            <a:ext cx="712480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 GW </a:t>
            </a:r>
            <a:r>
              <a:rPr lang="en-US" sz="2400" b="1" kern="100" dirty="0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from renewables by 2030</a:t>
            </a:r>
            <a:endParaRPr lang="lt-LT" sz="2400" b="1" kern="100" dirty="0">
              <a:solidFill>
                <a:srgbClr val="004600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400" b="1" kern="1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€</a:t>
            </a:r>
            <a:r>
              <a:rPr lang="en-US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</a:t>
            </a:r>
            <a:r>
              <a:rPr lang="en-US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billion </a:t>
            </a:r>
            <a:r>
              <a:rPr lang="en-US" sz="2400" b="1" kern="100" dirty="0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to green energy and energy efficiency by 203</a:t>
            </a:r>
            <a:r>
              <a:rPr lang="lt-LT" sz="2400" b="1" kern="100" dirty="0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0 </a:t>
            </a:r>
            <a:endParaRPr lang="lt-LT" sz="2400" b="1" dirty="0">
              <a:solidFill>
                <a:srgbClr val="004600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400" b="1" kern="1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400" b="1" kern="1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400" b="1" dirty="0">
              <a:solidFill>
                <a:srgbClr val="0046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F5C2486-329C-846E-8010-B9B4B215344C}"/>
              </a:ext>
            </a:extLst>
          </p:cNvPr>
          <p:cNvSpPr txBox="1"/>
          <p:nvPr/>
        </p:nvSpPr>
        <p:spPr>
          <a:xfrm>
            <a:off x="9740110" y="3611985"/>
            <a:ext cx="49512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Energy efficiency at local level:</a:t>
            </a:r>
            <a:endParaRPr lang="lt-LT" sz="28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0A42823-D08A-069B-BE0B-3F529C0013DE}"/>
              </a:ext>
            </a:extLst>
          </p:cNvPr>
          <p:cNvSpPr txBox="1"/>
          <p:nvPr/>
        </p:nvSpPr>
        <p:spPr>
          <a:xfrm>
            <a:off x="9740110" y="5374682"/>
            <a:ext cx="681231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2400" b="1" kern="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Local </a:t>
            </a:r>
            <a:r>
              <a:rPr lang="en-US" sz="2400" kern="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Renewable Energy Development Action Plans</a:t>
            </a:r>
            <a:endParaRPr lang="lt-LT" sz="2400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400" b="1" kern="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2800" b="1" kern="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11-80%</a:t>
            </a:r>
            <a:r>
              <a:rPr lang="en-US" sz="2400" b="1" kern="1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b="1" kern="100" dirty="0" smtClean="0">
                <a:solidFill>
                  <a:schemeClr val="bg1"/>
                </a:solidFill>
                <a:latin typeface="Open Sans Light" panose="020B03060305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share of RES of total energy consumption</a:t>
            </a:r>
            <a:r>
              <a:rPr lang="lt-LT" sz="2400" b="1" kern="100" dirty="0" smtClean="0">
                <a:solidFill>
                  <a:schemeClr val="bg1"/>
                </a:solidFill>
                <a:latin typeface="Open Sans Light" panose="020B03060305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b="1" kern="1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in</a:t>
            </a:r>
            <a:r>
              <a:rPr lang="lt-LT" sz="2400" b="1" kern="100" dirty="0" smtClean="0">
                <a:solidFill>
                  <a:schemeClr val="bg1"/>
                </a:solidFill>
                <a:latin typeface="Open Sans Light" panose="020B03060305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b="1" kern="1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different</a:t>
            </a:r>
            <a:r>
              <a:rPr lang="lt-LT" sz="2400" b="1" kern="100" dirty="0" smtClean="0">
                <a:solidFill>
                  <a:schemeClr val="bg1"/>
                </a:solidFill>
                <a:latin typeface="Open Sans Light" panose="020B03060305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b="1" kern="100" dirty="0" err="1" smtClean="0">
                <a:solidFill>
                  <a:schemeClr val="bg1"/>
                </a:solidFill>
                <a:latin typeface="Open Sans Light" panose="020B0306030504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municipalities</a:t>
            </a:r>
            <a:endParaRPr lang="lt-LT" sz="2400" b="1" kern="1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endParaRPr lang="lt-LT" sz="2400" b="1" dirty="0">
              <a:solidFill>
                <a:schemeClr val="bg1"/>
              </a:solidFill>
            </a:endParaRPr>
          </a:p>
        </p:txBody>
      </p:sp>
      <p:pic>
        <p:nvPicPr>
          <p:cNvPr id="29" name="Paveikslėlis 28">
            <a:extLst>
              <a:ext uri="{FF2B5EF4-FFF2-40B4-BE49-F238E27FC236}">
                <a16:creationId xmlns="" xmlns:a16="http://schemas.microsoft.com/office/drawing/2014/main" id="{BE496208-B1FB-2386-DE7E-C87D4CD647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440" y="2950928"/>
            <a:ext cx="1219207" cy="13923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Tiesioji jungtis 18">
            <a:extLst>
              <a:ext uri="{FF2B5EF4-FFF2-40B4-BE49-F238E27FC236}">
                <a16:creationId xmlns="" xmlns:a16="http://schemas.microsoft.com/office/drawing/2014/main" id="{0AA33A7C-29DA-3F13-D18A-39AAABAC5183}"/>
              </a:ext>
            </a:extLst>
          </p:cNvPr>
          <p:cNvCxnSpPr>
            <a:cxnSpLocks/>
          </p:cNvCxnSpPr>
          <p:nvPr/>
        </p:nvCxnSpPr>
        <p:spPr>
          <a:xfrm>
            <a:off x="10591800" y="2019300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3373387-B061-8462-0A56-0BDB0D390EDE}"/>
              </a:ext>
            </a:extLst>
          </p:cNvPr>
          <p:cNvSpPr txBox="1"/>
          <p:nvPr/>
        </p:nvSpPr>
        <p:spPr>
          <a:xfrm>
            <a:off x="2667001" y="757997"/>
            <a:ext cx="14266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n-US" sz="3600" b="1" kern="100" dirty="0" smtClean="0">
                <a:solidFill>
                  <a:srgbClr val="004600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ASSESSMENT OF SUSTAINABLE ENERGY DEVELOPMENT IN MUNICIPALITIES</a:t>
            </a:r>
            <a:r>
              <a:rPr lang="lt-LT" sz="3600" b="1" kern="100" dirty="0" smtClean="0">
                <a:solidFill>
                  <a:srgbClr val="004600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endParaRPr lang="lt-LT" sz="3600" b="1" dirty="0"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pSp>
        <p:nvGrpSpPr>
          <p:cNvPr id="14" name="Grupė 13">
            <a:extLst>
              <a:ext uri="{FF2B5EF4-FFF2-40B4-BE49-F238E27FC236}">
                <a16:creationId xmlns="" xmlns:a16="http://schemas.microsoft.com/office/drawing/2014/main" id="{F9FB1D4C-09A3-6DE2-162D-913D4F23EDF5}"/>
              </a:ext>
            </a:extLst>
          </p:cNvPr>
          <p:cNvGrpSpPr/>
          <p:nvPr/>
        </p:nvGrpSpPr>
        <p:grpSpPr>
          <a:xfrm>
            <a:off x="1354282" y="2628904"/>
            <a:ext cx="15579436" cy="6490022"/>
            <a:chOff x="1219200" y="2552700"/>
            <a:chExt cx="15579436" cy="6934200"/>
          </a:xfrm>
        </p:grpSpPr>
        <p:sp>
          <p:nvSpPr>
            <p:cNvPr id="15" name="AutoShape 6">
              <a:extLst>
                <a:ext uri="{FF2B5EF4-FFF2-40B4-BE49-F238E27FC236}">
                  <a16:creationId xmlns="" xmlns:a16="http://schemas.microsoft.com/office/drawing/2014/main" id="{7530DB3E-DA4A-4E6A-00FC-9591735249EF}"/>
                </a:ext>
              </a:extLst>
            </p:cNvPr>
            <p:cNvSpPr/>
            <p:nvPr/>
          </p:nvSpPr>
          <p:spPr>
            <a:xfrm>
              <a:off x="9144000" y="2552700"/>
              <a:ext cx="7654636" cy="6934200"/>
            </a:xfrm>
            <a:prstGeom prst="rect">
              <a:avLst/>
            </a:prstGeom>
            <a:solidFill>
              <a:srgbClr val="004600">
                <a:alpha val="40000"/>
              </a:srgbClr>
            </a:solidFill>
          </p:spPr>
          <p:txBody>
            <a:bodyPr/>
            <a:lstStyle/>
            <a:p>
              <a:endParaRPr lang="lt-LT" dirty="0"/>
            </a:p>
          </p:txBody>
        </p:sp>
        <p:sp>
          <p:nvSpPr>
            <p:cNvPr id="16" name="AutoShape 6">
              <a:extLst>
                <a:ext uri="{FF2B5EF4-FFF2-40B4-BE49-F238E27FC236}">
                  <a16:creationId xmlns="" xmlns:a16="http://schemas.microsoft.com/office/drawing/2014/main" id="{3D865F05-9DCB-839B-8AAA-BC02D8D095FD}"/>
                </a:ext>
              </a:extLst>
            </p:cNvPr>
            <p:cNvSpPr/>
            <p:nvPr/>
          </p:nvSpPr>
          <p:spPr>
            <a:xfrm>
              <a:off x="1219200" y="2552700"/>
              <a:ext cx="7654636" cy="6934200"/>
            </a:xfrm>
            <a:prstGeom prst="rect">
              <a:avLst/>
            </a:prstGeom>
            <a:noFill/>
            <a:ln w="38100">
              <a:solidFill>
                <a:srgbClr val="91B091"/>
              </a:solidFill>
            </a:ln>
          </p:spPr>
          <p:txBody>
            <a:bodyPr/>
            <a:lstStyle/>
            <a:p>
              <a:endParaRPr lang="lt-LT" dirty="0">
                <a:solidFill>
                  <a:schemeClr val="bg1"/>
                </a:soli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AF5C2486-329C-846E-8010-B9B4B215344C}"/>
              </a:ext>
            </a:extLst>
          </p:cNvPr>
          <p:cNvSpPr txBox="1"/>
          <p:nvPr/>
        </p:nvSpPr>
        <p:spPr>
          <a:xfrm>
            <a:off x="9740110" y="3611985"/>
            <a:ext cx="49512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Energy efficiency at local level:</a:t>
            </a:r>
            <a:endParaRPr lang="lt-LT" sz="28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0A42823-D08A-069B-BE0B-3F529C0013DE}"/>
              </a:ext>
            </a:extLst>
          </p:cNvPr>
          <p:cNvSpPr txBox="1"/>
          <p:nvPr/>
        </p:nvSpPr>
        <p:spPr>
          <a:xfrm>
            <a:off x="13639800" y="8553167"/>
            <a:ext cx="307501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</a:pPr>
            <a:r>
              <a:rPr lang="lt-LT" sz="1400" b="1" kern="1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Source</a:t>
            </a:r>
            <a:r>
              <a:rPr lang="lt-LT" sz="1400" b="1" kern="1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: Lithuanian </a:t>
            </a:r>
            <a:r>
              <a:rPr lang="lt-LT" sz="1400" b="1" kern="1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Energy</a:t>
            </a:r>
            <a:r>
              <a:rPr lang="lt-LT" sz="1400" b="1" kern="100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 </a:t>
            </a:r>
            <a:r>
              <a:rPr lang="lt-LT" sz="1400" b="1" kern="100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</a:rPr>
              <a:t>Agency</a:t>
            </a:r>
            <a:endParaRPr lang="lt-LT" sz="1400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400" b="1" kern="1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lt-LT" sz="2400" b="1" dirty="0">
              <a:solidFill>
                <a:schemeClr val="bg1"/>
              </a:solidFill>
            </a:endParaRPr>
          </a:p>
        </p:txBody>
      </p:sp>
      <p:pic>
        <p:nvPicPr>
          <p:cNvPr id="29" name="Paveikslėlis 28">
            <a:extLst>
              <a:ext uri="{FF2B5EF4-FFF2-40B4-BE49-F238E27FC236}">
                <a16:creationId xmlns="" xmlns:a16="http://schemas.microsoft.com/office/drawing/2014/main" id="{BE496208-B1FB-2386-DE7E-C87D4CD647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440" y="2950928"/>
            <a:ext cx="1219207" cy="1392310"/>
          </a:xfrm>
          <a:prstGeom prst="rect">
            <a:avLst/>
          </a:prstGeom>
        </p:spPr>
      </p:pic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363185"/>
              </p:ext>
            </p:extLst>
          </p:nvPr>
        </p:nvGraphicFramePr>
        <p:xfrm>
          <a:off x="1544782" y="2969978"/>
          <a:ext cx="7353011" cy="5791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8971"/>
                <a:gridCol w="1414040"/>
              </a:tblGrid>
              <a:tr h="645873">
                <a:tc>
                  <a:txBody>
                    <a:bodyPr/>
                    <a:lstStyle/>
                    <a:p>
                      <a:pPr algn="ctr"/>
                      <a:r>
                        <a:rPr lang="lt-LT" dirty="0" err="1" smtClean="0"/>
                        <a:t>Criterion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err="1" smtClean="0"/>
                        <a:t>Max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points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1. </a:t>
                      </a:r>
                      <a:r>
                        <a:rPr lang="lt-LT" dirty="0" err="1" smtClean="0"/>
                        <a:t>Renewable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Energy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Development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Action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Plan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8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2. </a:t>
                      </a:r>
                      <a:r>
                        <a:rPr lang="lt-LT" dirty="0" err="1" smtClean="0"/>
                        <a:t>Wind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power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installations</a:t>
                      </a:r>
                      <a:r>
                        <a:rPr lang="lt-LT" dirty="0" smtClean="0"/>
                        <a:t> of </a:t>
                      </a:r>
                      <a:r>
                        <a:rPr lang="lt-LT" dirty="0" err="1" smtClean="0"/>
                        <a:t>producers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11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3. </a:t>
                      </a:r>
                      <a:r>
                        <a:rPr lang="lt-LT" dirty="0" err="1" smtClean="0"/>
                        <a:t>Solar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power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installations</a:t>
                      </a:r>
                      <a:r>
                        <a:rPr lang="lt-LT" dirty="0" smtClean="0"/>
                        <a:t> of </a:t>
                      </a:r>
                      <a:r>
                        <a:rPr lang="lt-LT" dirty="0" err="1" smtClean="0"/>
                        <a:t>producers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10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4. Power</a:t>
                      </a:r>
                      <a:r>
                        <a:rPr lang="lt-LT" baseline="0" dirty="0" smtClean="0"/>
                        <a:t> of </a:t>
                      </a:r>
                      <a:r>
                        <a:rPr lang="lt-LT" baseline="0" dirty="0" err="1" smtClean="0"/>
                        <a:t>installations</a:t>
                      </a:r>
                      <a:r>
                        <a:rPr lang="lt-LT" baseline="0" dirty="0" smtClean="0"/>
                        <a:t> of </a:t>
                      </a:r>
                      <a:r>
                        <a:rPr lang="lt-LT" baseline="0" dirty="0" err="1" smtClean="0"/>
                        <a:t>producing</a:t>
                      </a:r>
                      <a:r>
                        <a:rPr lang="lt-LT" baseline="0" dirty="0" smtClean="0"/>
                        <a:t> </a:t>
                      </a:r>
                      <a:r>
                        <a:rPr lang="lt-LT" baseline="0" dirty="0" err="1" smtClean="0"/>
                        <a:t>consumers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9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5. </a:t>
                      </a:r>
                      <a:r>
                        <a:rPr lang="lt-LT" dirty="0" err="1" smtClean="0"/>
                        <a:t>Real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estate</a:t>
                      </a:r>
                      <a:r>
                        <a:rPr lang="lt-LT" baseline="0" dirty="0" smtClean="0"/>
                        <a:t> </a:t>
                      </a:r>
                      <a:r>
                        <a:rPr lang="lt-LT" baseline="0" dirty="0" err="1" smtClean="0"/>
                        <a:t>tax</a:t>
                      </a:r>
                      <a:r>
                        <a:rPr lang="lt-LT" baseline="0" dirty="0" smtClean="0"/>
                        <a:t> </a:t>
                      </a:r>
                      <a:r>
                        <a:rPr lang="lt-LT" baseline="0" dirty="0" err="1" smtClean="0"/>
                        <a:t>on</a:t>
                      </a:r>
                      <a:r>
                        <a:rPr lang="lt-LT" baseline="0" dirty="0" smtClean="0"/>
                        <a:t> RES </a:t>
                      </a:r>
                      <a:r>
                        <a:rPr lang="lt-LT" baseline="0" dirty="0" err="1" smtClean="0"/>
                        <a:t>power</a:t>
                      </a:r>
                      <a:r>
                        <a:rPr lang="lt-LT" baseline="0" dirty="0" smtClean="0"/>
                        <a:t> </a:t>
                      </a:r>
                      <a:r>
                        <a:rPr lang="lt-LT" baseline="0" dirty="0" err="1" smtClean="0"/>
                        <a:t>plants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6. </a:t>
                      </a:r>
                      <a:r>
                        <a:rPr lang="lt-LT" dirty="0" err="1" smtClean="0"/>
                        <a:t>Share</a:t>
                      </a:r>
                      <a:r>
                        <a:rPr lang="lt-LT" baseline="0" dirty="0" smtClean="0"/>
                        <a:t> of </a:t>
                      </a:r>
                      <a:r>
                        <a:rPr lang="lt-LT" baseline="0" dirty="0" err="1" smtClean="0"/>
                        <a:t>renovated</a:t>
                      </a:r>
                      <a:r>
                        <a:rPr lang="lt-LT" baseline="0" dirty="0" smtClean="0"/>
                        <a:t> </a:t>
                      </a:r>
                      <a:r>
                        <a:rPr lang="lt-LT" baseline="0" dirty="0" err="1" smtClean="0"/>
                        <a:t>multi-apartment</a:t>
                      </a:r>
                      <a:r>
                        <a:rPr lang="lt-LT" baseline="0" dirty="0" smtClean="0"/>
                        <a:t> </a:t>
                      </a:r>
                      <a:r>
                        <a:rPr lang="lt-LT" baseline="0" dirty="0" err="1" smtClean="0"/>
                        <a:t>buildings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20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7. </a:t>
                      </a:r>
                      <a:r>
                        <a:rPr lang="lt-LT" dirty="0" err="1" smtClean="0"/>
                        <a:t>Average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heating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price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8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8. </a:t>
                      </a:r>
                      <a:r>
                        <a:rPr lang="lt-LT" dirty="0" err="1" smtClean="0"/>
                        <a:t>Length</a:t>
                      </a:r>
                      <a:r>
                        <a:rPr lang="lt-LT" dirty="0" smtClean="0"/>
                        <a:t> of </a:t>
                      </a:r>
                      <a:r>
                        <a:rPr lang="lt-LT" dirty="0" err="1" smtClean="0"/>
                        <a:t>cycling</a:t>
                      </a:r>
                      <a:r>
                        <a:rPr lang="lt-LT" baseline="0" dirty="0" smtClean="0"/>
                        <a:t> </a:t>
                      </a:r>
                      <a:r>
                        <a:rPr lang="lt-LT" baseline="0" dirty="0" err="1" smtClean="0"/>
                        <a:t>paths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9. </a:t>
                      </a:r>
                      <a:r>
                        <a:rPr lang="lt-LT" dirty="0" err="1" smtClean="0"/>
                        <a:t>Number</a:t>
                      </a:r>
                      <a:r>
                        <a:rPr lang="lt-LT" dirty="0" smtClean="0"/>
                        <a:t> of </a:t>
                      </a:r>
                      <a:r>
                        <a:rPr lang="lt-LT" dirty="0" err="1" smtClean="0"/>
                        <a:t>electric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cars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5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10. </a:t>
                      </a:r>
                      <a:r>
                        <a:rPr lang="lt-LT" dirty="0" err="1" smtClean="0"/>
                        <a:t>Number</a:t>
                      </a:r>
                      <a:r>
                        <a:rPr lang="lt-LT" dirty="0" smtClean="0"/>
                        <a:t> of </a:t>
                      </a:r>
                      <a:r>
                        <a:rPr lang="lt-LT" dirty="0" err="1" smtClean="0"/>
                        <a:t>elektric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cars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charging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stations</a:t>
                      </a:r>
                      <a:r>
                        <a:rPr lang="lt-LT" dirty="0" smtClean="0"/>
                        <a:t> 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6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11. </a:t>
                      </a:r>
                      <a:r>
                        <a:rPr lang="lt-LT" dirty="0" err="1" smtClean="0"/>
                        <a:t>Funded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projects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9</a:t>
                      </a:r>
                      <a:endParaRPr lang="lt-LT" dirty="0"/>
                    </a:p>
                  </a:txBody>
                  <a:tcPr/>
                </a:tc>
              </a:tr>
              <a:tr h="428777">
                <a:tc>
                  <a:txBody>
                    <a:bodyPr/>
                    <a:lstStyle/>
                    <a:p>
                      <a:r>
                        <a:rPr lang="lt-LT" dirty="0" smtClean="0"/>
                        <a:t>12. </a:t>
                      </a:r>
                      <a:r>
                        <a:rPr lang="lt-LT" dirty="0" err="1" smtClean="0"/>
                        <a:t>Energy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poverty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 smtClean="0"/>
                        <a:t>4</a:t>
                      </a:r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aveikslėlis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981" y="2781300"/>
            <a:ext cx="7216838" cy="574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15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4">
            <a:extLst>
              <a:ext uri="{FF2B5EF4-FFF2-40B4-BE49-F238E27FC236}">
                <a16:creationId xmlns="" xmlns:a16="http://schemas.microsoft.com/office/drawing/2014/main" id="{08198C2F-3A9C-86EB-5618-8E1282F33870}"/>
              </a:ext>
            </a:extLst>
          </p:cNvPr>
          <p:cNvSpPr txBox="1"/>
          <p:nvPr/>
        </p:nvSpPr>
        <p:spPr>
          <a:xfrm>
            <a:off x="5077691" y="835012"/>
            <a:ext cx="12649200" cy="11855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7000"/>
              </a:lnSpc>
              <a:spcAft>
                <a:spcPts val="1200"/>
              </a:spcAft>
            </a:pPr>
            <a:r>
              <a:rPr lang="lt-LT" sz="3600" b="1" dirty="0" smtClean="0">
                <a:solidFill>
                  <a:srgbClr val="004600"/>
                </a:solidFill>
                <a:effectLst/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RENEWABLE ENERGY COMMUNITIES and CITIZEN ENERGY COMMUNITIES</a:t>
            </a:r>
            <a:endParaRPr lang="lt-LT" sz="3600" b="1" dirty="0">
              <a:solidFill>
                <a:srgbClr val="004600"/>
              </a:solidFill>
              <a:effectLst/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cxnSp>
        <p:nvCxnSpPr>
          <p:cNvPr id="2" name="Tiesioji jungtis 1">
            <a:extLst>
              <a:ext uri="{FF2B5EF4-FFF2-40B4-BE49-F238E27FC236}">
                <a16:creationId xmlns="" xmlns:a16="http://schemas.microsoft.com/office/drawing/2014/main" id="{5B3AEA35-75A1-03CD-E25D-8ED00A8779BC}"/>
              </a:ext>
            </a:extLst>
          </p:cNvPr>
          <p:cNvCxnSpPr>
            <a:cxnSpLocks/>
          </p:cNvCxnSpPr>
          <p:nvPr/>
        </p:nvCxnSpPr>
        <p:spPr>
          <a:xfrm>
            <a:off x="8686800" y="2020593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ė 4">
            <a:extLst>
              <a:ext uri="{FF2B5EF4-FFF2-40B4-BE49-F238E27FC236}">
                <a16:creationId xmlns="" xmlns:a16="http://schemas.microsoft.com/office/drawing/2014/main" id="{3E1CA9B3-109A-C3F7-8EE1-9AEBB368B2A8}"/>
              </a:ext>
            </a:extLst>
          </p:cNvPr>
          <p:cNvGrpSpPr/>
          <p:nvPr/>
        </p:nvGrpSpPr>
        <p:grpSpPr>
          <a:xfrm>
            <a:off x="1354282" y="2628900"/>
            <a:ext cx="15579436" cy="6934200"/>
            <a:chOff x="1219200" y="2552700"/>
            <a:chExt cx="15579436" cy="6934200"/>
          </a:xfrm>
        </p:grpSpPr>
        <p:sp>
          <p:nvSpPr>
            <p:cNvPr id="11" name="AutoShape 6"/>
            <p:cNvSpPr/>
            <p:nvPr/>
          </p:nvSpPr>
          <p:spPr>
            <a:xfrm>
              <a:off x="9144000" y="2552700"/>
              <a:ext cx="7654636" cy="6934200"/>
            </a:xfrm>
            <a:prstGeom prst="rect">
              <a:avLst/>
            </a:prstGeom>
            <a:solidFill>
              <a:srgbClr val="004600">
                <a:alpha val="40000"/>
              </a:srgbClr>
            </a:solidFill>
          </p:spPr>
          <p:txBody>
            <a:bodyPr/>
            <a:lstStyle/>
            <a:p>
              <a:endParaRPr lang="lt-LT" dirty="0"/>
            </a:p>
          </p:txBody>
        </p:sp>
        <p:sp>
          <p:nvSpPr>
            <p:cNvPr id="4" name="AutoShape 6">
              <a:extLst>
                <a:ext uri="{FF2B5EF4-FFF2-40B4-BE49-F238E27FC236}">
                  <a16:creationId xmlns="" xmlns:a16="http://schemas.microsoft.com/office/drawing/2014/main" id="{ABD2B1C9-6CD6-D1D5-3AC2-D9DEF222FFCB}"/>
                </a:ext>
              </a:extLst>
            </p:cNvPr>
            <p:cNvSpPr/>
            <p:nvPr/>
          </p:nvSpPr>
          <p:spPr>
            <a:xfrm>
              <a:off x="1219200" y="2552700"/>
              <a:ext cx="7654636" cy="6934200"/>
            </a:xfrm>
            <a:prstGeom prst="rect">
              <a:avLst/>
            </a:prstGeom>
            <a:noFill/>
            <a:ln w="38100">
              <a:solidFill>
                <a:srgbClr val="91B091"/>
              </a:solidFill>
            </a:ln>
          </p:spPr>
          <p:txBody>
            <a:bodyPr/>
            <a:lstStyle/>
            <a:p>
              <a:endParaRPr lang="lt-LT" dirty="0">
                <a:solidFill>
                  <a:schemeClr val="bg1"/>
                </a:solidFill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F0B2DBC0-BD48-5C19-B95F-CEC236F96D37}"/>
              </a:ext>
            </a:extLst>
          </p:cNvPr>
          <p:cNvSpPr txBox="1"/>
          <p:nvPr/>
        </p:nvSpPr>
        <p:spPr>
          <a:xfrm>
            <a:off x="1447800" y="3101812"/>
            <a:ext cx="73914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Communities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oriented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energy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poverty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reduction</a:t>
            </a:r>
            <a:endParaRPr lang="lt-LT" sz="2000" b="1" dirty="0" smtClean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 algn="just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€ 206,64 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mln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from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State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budget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financial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instrument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342900" indent="-342900" algn="just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Founders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/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stakeholders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municipalities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and/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municipal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institutions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and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municipal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companies</a:t>
            </a:r>
            <a:endParaRPr lang="lt-LT" sz="2000" dirty="0" smtClean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 algn="just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funded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?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Installation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solar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wind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power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plants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purchasing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remote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renewable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energy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park</a:t>
            </a:r>
            <a:endParaRPr lang="lt-LT" sz="2000" dirty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 algn="just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At 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least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30 % of 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generated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power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to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people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on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social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allowances</a:t>
            </a:r>
            <a:endParaRPr lang="lt-LT" sz="2000" dirty="0" smtClean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 algn="just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At </a:t>
            </a: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least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1 kW 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per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person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facing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energy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poverty</a:t>
            </a:r>
            <a:endParaRPr lang="lt-LT" sz="2000" dirty="0" smtClean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 algn="just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b="1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Funding</a:t>
            </a:r>
            <a:r>
              <a:rPr lang="lt-LT" sz="20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up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50 %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grant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soft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loan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up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3%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interest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rate and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up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15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years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loan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0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term</a:t>
            </a:r>
            <a:r>
              <a:rPr lang="lt-LT" sz="20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 </a:t>
            </a:r>
          </a:p>
          <a:p>
            <a:pPr marL="342900" indent="-342900" algn="just">
              <a:lnSpc>
                <a:spcPct val="114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t-LT" sz="2000" dirty="0" smtClean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lt-LT" sz="2000" dirty="0" smtClean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lt-LT" sz="2000" b="1" dirty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9" name="Paveikslėlis 18">
            <a:extLst>
              <a:ext uri="{FF2B5EF4-FFF2-40B4-BE49-F238E27FC236}">
                <a16:creationId xmlns:a16="http://schemas.microsoft.com/office/drawing/2014/main" xmlns="" id="{CEB35405-61C3-725F-887D-52B9BC25A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0200" y="2590800"/>
            <a:ext cx="8534400" cy="69723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5C65E6F-21C8-8F91-FB3B-CB452A810453}"/>
              </a:ext>
            </a:extLst>
          </p:cNvPr>
          <p:cNvSpPr txBox="1"/>
          <p:nvPr/>
        </p:nvSpPr>
        <p:spPr>
          <a:xfrm>
            <a:off x="12243954" y="95631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 smtClean="0"/>
              <a:t>At </a:t>
            </a:r>
            <a:r>
              <a:rPr lang="lt-LT" b="1" dirty="0" err="1" smtClean="0"/>
              <a:t>least</a:t>
            </a:r>
            <a:r>
              <a:rPr lang="lt-LT" b="1" dirty="0" smtClean="0"/>
              <a:t> 30 %</a:t>
            </a:r>
            <a:endParaRPr lang="lt-LT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9F96425-CA60-9757-B5C7-629DE8D45A3F}"/>
              </a:ext>
            </a:extLst>
          </p:cNvPr>
          <p:cNvSpPr txBox="1"/>
          <p:nvPr/>
        </p:nvSpPr>
        <p:spPr>
          <a:xfrm>
            <a:off x="14723918" y="9529557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 </a:t>
            </a:r>
            <a:r>
              <a:rPr lang="lt-LT" b="1" dirty="0"/>
              <a:t>70 </a:t>
            </a:r>
            <a:r>
              <a:rPr lang="lt-LT" b="1" dirty="0" smtClean="0"/>
              <a:t>%</a:t>
            </a:r>
            <a:endParaRPr lang="lt-L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6">
            <a:extLst>
              <a:ext uri="{FF2B5EF4-FFF2-40B4-BE49-F238E27FC236}">
                <a16:creationId xmlns="" xmlns:a16="http://schemas.microsoft.com/office/drawing/2014/main" id="{8709628C-A09C-7534-05FB-6704130F19FC}"/>
              </a:ext>
            </a:extLst>
          </p:cNvPr>
          <p:cNvSpPr/>
          <p:nvPr/>
        </p:nvSpPr>
        <p:spPr>
          <a:xfrm>
            <a:off x="1354282" y="2933700"/>
            <a:ext cx="15392400" cy="6324599"/>
          </a:xfrm>
          <a:prstGeom prst="rect">
            <a:avLst/>
          </a:prstGeom>
          <a:solidFill>
            <a:srgbClr val="004600">
              <a:alpha val="40000"/>
            </a:srgbClr>
          </a:solidFill>
        </p:spPr>
        <p:txBody>
          <a:bodyPr/>
          <a:lstStyle/>
          <a:p>
            <a:endParaRPr lang="lt-LT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53EDEC7-2769-B0B0-CB6B-67BB19399476}"/>
              </a:ext>
            </a:extLst>
          </p:cNvPr>
          <p:cNvSpPr txBox="1"/>
          <p:nvPr/>
        </p:nvSpPr>
        <p:spPr>
          <a:xfrm>
            <a:off x="2286000" y="3848100"/>
            <a:ext cx="13868400" cy="5134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7075" indent="-457200" algn="just">
              <a:lnSpc>
                <a:spcPct val="107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Soft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loan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will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be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included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into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municipal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debt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limits</a:t>
            </a:r>
            <a:endParaRPr lang="lt-LT" sz="2800" b="1" dirty="0">
              <a:solidFill>
                <a:schemeClr val="bg1"/>
              </a:solidFill>
              <a:effectLst/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727075" indent="-457200" algn="just">
              <a:lnSpc>
                <a:spcPct val="107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Electricity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demand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of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potential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energy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community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higher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than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free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power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of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transmission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network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that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municipality</a:t>
            </a:r>
            <a:endParaRPr lang="lt-LT" sz="2800" b="1" dirty="0">
              <a:solidFill>
                <a:schemeClr val="bg1"/>
              </a:solidFill>
              <a:effectLst/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727075" indent="-457200" algn="just">
              <a:lnSpc>
                <a:spcPct val="107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No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proper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plots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of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land</a:t>
            </a:r>
            <a:endParaRPr lang="lt-LT" sz="2800" b="1" dirty="0">
              <a:solidFill>
                <a:schemeClr val="bg1"/>
              </a:solidFill>
              <a:effectLst/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727075" indent="-457200" algn="just">
              <a:lnSpc>
                <a:spcPct val="107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Additional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costs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to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municipalities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relation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to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new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establishments</a:t>
            </a:r>
            <a:endParaRPr lang="lt-LT" sz="2800" b="1" dirty="0" smtClean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727075" indent="-457200" algn="just">
              <a:lnSpc>
                <a:spcPct val="107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Municipality-controlled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companies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can‘t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be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stakeholders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Renewable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Energy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Communities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only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Citizen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Energy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Communities</a:t>
            </a:r>
            <a:endParaRPr lang="lt-LT" sz="2800" b="1" dirty="0" smtClean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727075" indent="-457200" algn="just">
              <a:lnSpc>
                <a:spcPct val="107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endParaRPr lang="lt-LT" sz="2800" b="1" dirty="0">
              <a:solidFill>
                <a:schemeClr val="bg1"/>
              </a:solidFill>
              <a:effectLst/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800" b="1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="" xmlns:a16="http://schemas.microsoft.com/office/drawing/2014/main" id="{579F3C4E-EEAB-8844-542B-B3A5E36477EC}"/>
              </a:ext>
            </a:extLst>
          </p:cNvPr>
          <p:cNvSpPr txBox="1"/>
          <p:nvPr/>
        </p:nvSpPr>
        <p:spPr>
          <a:xfrm>
            <a:off x="7848600" y="1579206"/>
            <a:ext cx="9372600" cy="56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t-LT" sz="3600" b="1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ENERGY COMMUNITIES - CHALLENGES</a:t>
            </a:r>
            <a:endParaRPr lang="lt-LT" sz="3600" kern="100" dirty="0">
              <a:solidFill>
                <a:srgbClr val="004600"/>
              </a:solidFill>
              <a:effectLst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7" name="Tiesioji jungtis 6">
            <a:extLst>
              <a:ext uri="{FF2B5EF4-FFF2-40B4-BE49-F238E27FC236}">
                <a16:creationId xmlns="" xmlns:a16="http://schemas.microsoft.com/office/drawing/2014/main" id="{DF5520F3-92B8-ABD1-8AD9-24BC1AC3053C}"/>
              </a:ext>
            </a:extLst>
          </p:cNvPr>
          <p:cNvCxnSpPr>
            <a:cxnSpLocks/>
          </p:cNvCxnSpPr>
          <p:nvPr/>
        </p:nvCxnSpPr>
        <p:spPr>
          <a:xfrm>
            <a:off x="7996792" y="2247900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aveikslėlis 3">
            <a:extLst>
              <a:ext uri="{FF2B5EF4-FFF2-40B4-BE49-F238E27FC236}">
                <a16:creationId xmlns="" xmlns:a16="http://schemas.microsoft.com/office/drawing/2014/main" id="{61353DB5-75FD-FB26-C4DC-C9346C07E7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282" y="1284446"/>
            <a:ext cx="1531625" cy="153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87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Tiesioji jungtis 18">
            <a:extLst>
              <a:ext uri="{FF2B5EF4-FFF2-40B4-BE49-F238E27FC236}">
                <a16:creationId xmlns="" xmlns:a16="http://schemas.microsoft.com/office/drawing/2014/main" id="{0AA33A7C-29DA-3F13-D18A-39AAABAC5183}"/>
              </a:ext>
            </a:extLst>
          </p:cNvPr>
          <p:cNvCxnSpPr>
            <a:cxnSpLocks/>
          </p:cNvCxnSpPr>
          <p:nvPr/>
        </p:nvCxnSpPr>
        <p:spPr>
          <a:xfrm>
            <a:off x="10591800" y="2019300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3373387-B061-8462-0A56-0BDB0D390EDE}"/>
              </a:ext>
            </a:extLst>
          </p:cNvPr>
          <p:cNvSpPr txBox="1"/>
          <p:nvPr/>
        </p:nvSpPr>
        <p:spPr>
          <a:xfrm>
            <a:off x="2743200" y="1267202"/>
            <a:ext cx="14266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lt-LT" sz="3600" b="1" kern="100" dirty="0" smtClean="0">
                <a:solidFill>
                  <a:srgbClr val="004600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RESULTS OF SURVEY</a:t>
            </a:r>
            <a:r>
              <a:rPr lang="en-US" sz="3600" b="1" kern="100" dirty="0" smtClean="0">
                <a:solidFill>
                  <a:srgbClr val="004600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 IN MUNICIPALITIES</a:t>
            </a:r>
            <a:r>
              <a:rPr lang="lt-LT" sz="3600" b="1" kern="100" dirty="0" smtClean="0">
                <a:solidFill>
                  <a:srgbClr val="004600"/>
                </a:solidFill>
                <a:latin typeface="+mj-lt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endParaRPr lang="lt-LT" sz="3600" b="1" dirty="0"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grpSp>
        <p:nvGrpSpPr>
          <p:cNvPr id="14" name="Grupė 13">
            <a:extLst>
              <a:ext uri="{FF2B5EF4-FFF2-40B4-BE49-F238E27FC236}">
                <a16:creationId xmlns="" xmlns:a16="http://schemas.microsoft.com/office/drawing/2014/main" id="{F9FB1D4C-09A3-6DE2-162D-913D4F23EDF5}"/>
              </a:ext>
            </a:extLst>
          </p:cNvPr>
          <p:cNvGrpSpPr/>
          <p:nvPr/>
        </p:nvGrpSpPr>
        <p:grpSpPr>
          <a:xfrm>
            <a:off x="1354282" y="2628904"/>
            <a:ext cx="15579436" cy="6490022"/>
            <a:chOff x="1219200" y="2552700"/>
            <a:chExt cx="15579436" cy="6934200"/>
          </a:xfrm>
        </p:grpSpPr>
        <p:sp>
          <p:nvSpPr>
            <p:cNvPr id="15" name="AutoShape 6">
              <a:extLst>
                <a:ext uri="{FF2B5EF4-FFF2-40B4-BE49-F238E27FC236}">
                  <a16:creationId xmlns="" xmlns:a16="http://schemas.microsoft.com/office/drawing/2014/main" id="{7530DB3E-DA4A-4E6A-00FC-9591735249EF}"/>
                </a:ext>
              </a:extLst>
            </p:cNvPr>
            <p:cNvSpPr/>
            <p:nvPr/>
          </p:nvSpPr>
          <p:spPr>
            <a:xfrm>
              <a:off x="9144000" y="2552700"/>
              <a:ext cx="7654636" cy="6934200"/>
            </a:xfrm>
            <a:prstGeom prst="rect">
              <a:avLst/>
            </a:prstGeom>
            <a:solidFill>
              <a:srgbClr val="004600">
                <a:alpha val="40000"/>
              </a:srgbClr>
            </a:solidFill>
          </p:spPr>
          <p:txBody>
            <a:bodyPr/>
            <a:lstStyle/>
            <a:p>
              <a:endParaRPr lang="lt-LT" dirty="0"/>
            </a:p>
          </p:txBody>
        </p:sp>
        <p:sp>
          <p:nvSpPr>
            <p:cNvPr id="16" name="AutoShape 6">
              <a:extLst>
                <a:ext uri="{FF2B5EF4-FFF2-40B4-BE49-F238E27FC236}">
                  <a16:creationId xmlns="" xmlns:a16="http://schemas.microsoft.com/office/drawing/2014/main" id="{3D865F05-9DCB-839B-8AAA-BC02D8D095FD}"/>
                </a:ext>
              </a:extLst>
            </p:cNvPr>
            <p:cNvSpPr/>
            <p:nvPr/>
          </p:nvSpPr>
          <p:spPr>
            <a:xfrm>
              <a:off x="1219200" y="2552700"/>
              <a:ext cx="7654636" cy="6934200"/>
            </a:xfrm>
            <a:prstGeom prst="rect">
              <a:avLst/>
            </a:prstGeom>
            <a:noFill/>
            <a:ln w="38100">
              <a:solidFill>
                <a:srgbClr val="91B091"/>
              </a:solidFill>
            </a:ln>
          </p:spPr>
          <p:txBody>
            <a:bodyPr/>
            <a:lstStyle/>
            <a:p>
              <a:endParaRPr lang="lt-LT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13B514E-1263-8C50-4A32-D898C5135D10}"/>
              </a:ext>
            </a:extLst>
          </p:cNvPr>
          <p:cNvSpPr txBox="1"/>
          <p:nvPr/>
        </p:nvSpPr>
        <p:spPr>
          <a:xfrm>
            <a:off x="1828800" y="2702501"/>
            <a:ext cx="64375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Survey</a:t>
            </a:r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8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was</a:t>
            </a:r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8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carried</a:t>
            </a:r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8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out</a:t>
            </a:r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8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INVEGA </a:t>
            </a:r>
            <a:r>
              <a:rPr lang="lt-LT" sz="28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</a:t>
            </a:r>
            <a:r>
              <a:rPr lang="lt-LT" sz="28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2023:</a:t>
            </a:r>
            <a:endParaRPr lang="lt-LT" sz="2800" b="1" dirty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C233473-5D5B-C55D-CC95-C4DE02CB634C}"/>
              </a:ext>
            </a:extLst>
          </p:cNvPr>
          <p:cNvSpPr txBox="1"/>
          <p:nvPr/>
        </p:nvSpPr>
        <p:spPr>
          <a:xfrm>
            <a:off x="1485182" y="3771900"/>
            <a:ext cx="7277818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2400" b="1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7</a:t>
            </a:r>
            <a:r>
              <a:rPr lang="lt-LT" sz="2400" b="1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3</a:t>
            </a:r>
            <a:r>
              <a:rPr lang="en-US" sz="2400" b="1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b="1" kern="100" dirty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M</a:t>
            </a:r>
            <a:r>
              <a:rPr lang="en-US" sz="2400" b="1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W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overall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need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power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capacity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indicated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37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municipalities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which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took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part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in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survey</a:t>
            </a:r>
            <a:endParaRPr lang="lt-LT" sz="2400" kern="100" dirty="0">
              <a:solidFill>
                <a:srgbClr val="004600"/>
              </a:solidFill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400" kern="100" dirty="0">
              <a:solidFill>
                <a:srgbClr val="004600"/>
              </a:solidFill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400" b="1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12 </a:t>
            </a:r>
            <a:r>
              <a:rPr lang="lt-LT" sz="2400" b="1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municipalities</a:t>
            </a:r>
            <a:r>
              <a:rPr lang="lt-LT" sz="2400" b="1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are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planning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to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establish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energy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community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without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cooperation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and </a:t>
            </a:r>
            <a:r>
              <a:rPr lang="lt-LT" sz="2400" b="1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other</a:t>
            </a:r>
            <a:r>
              <a:rPr lang="lt-LT" sz="2400" b="1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12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in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cooperation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with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other</a:t>
            </a:r>
            <a:r>
              <a:rPr lang="lt-LT" sz="2400" kern="100" dirty="0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Roboto" panose="02000000000000000000" pitchFamily="2" charset="0"/>
                <a:cs typeface="Roboto" panose="02000000000000000000" pitchFamily="2" charset="0"/>
              </a:rPr>
              <a:t>municipalities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400" kern="100" dirty="0">
              <a:solidFill>
                <a:srgbClr val="004600"/>
              </a:solidFill>
              <a:ea typeface="Microsoft YaHei UI Light" panose="020B0502040204020203" pitchFamily="34" charset="-122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Readiness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for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this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project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of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most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municiaplities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is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at </a:t>
            </a:r>
            <a:r>
              <a:rPr lang="lt-LT" sz="2400" b="1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basic</a:t>
            </a:r>
            <a:r>
              <a:rPr lang="lt-LT" sz="2400" b="1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b="1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level</a:t>
            </a:r>
            <a:r>
              <a:rPr lang="lt-LT" sz="2400" b="1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400" kern="100" dirty="0">
              <a:solidFill>
                <a:srgbClr val="004600"/>
              </a:solidFill>
              <a:ea typeface="Microsoft YaHei UI Light" panose="020B0502040204020203" pitchFamily="34" charset="-122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Project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implementation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limitations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due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to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the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b="1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municipal</a:t>
            </a:r>
            <a:r>
              <a:rPr lang="lt-LT" sz="2400" b="1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b="1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debt</a:t>
            </a:r>
            <a:r>
              <a:rPr lang="lt-LT" sz="2400" b="1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b="1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limits</a:t>
            </a:r>
            <a:r>
              <a:rPr lang="lt-LT" sz="2400" b="1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and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complicated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administration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of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the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project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due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to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the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changing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situation</a:t>
            </a:r>
            <a:r>
              <a:rPr lang="lt-LT" sz="2400" kern="100" dirty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of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deprived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  <a:r>
              <a:rPr lang="lt-LT" sz="2400" kern="100" dirty="0" err="1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persons</a:t>
            </a:r>
            <a:r>
              <a:rPr lang="lt-LT" sz="2400" kern="100" dirty="0" smtClean="0">
                <a:solidFill>
                  <a:srgbClr val="004600"/>
                </a:solidFill>
                <a:ea typeface="Microsoft YaHei UI Light" panose="020B0502040204020203" pitchFamily="34" charset="-122"/>
              </a:rPr>
              <a:t> </a:t>
            </a: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400" kern="100" dirty="0">
              <a:solidFill>
                <a:srgbClr val="004600"/>
              </a:solidFill>
              <a:ea typeface="Microsoft YaHei UI Light" panose="020B0502040204020203" pitchFamily="34" charset="-122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400" dirty="0">
              <a:solidFill>
                <a:srgbClr val="004600"/>
              </a:solidFill>
              <a:ea typeface="Microsoft YaHei UI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400" b="1" kern="1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400" b="1" kern="1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400" b="1" dirty="0">
              <a:solidFill>
                <a:srgbClr val="004600"/>
              </a:solidFill>
            </a:endParaRPr>
          </a:p>
        </p:txBody>
      </p:sp>
      <p:pic>
        <p:nvPicPr>
          <p:cNvPr id="29" name="Paveikslėlis 28">
            <a:extLst>
              <a:ext uri="{FF2B5EF4-FFF2-40B4-BE49-F238E27FC236}">
                <a16:creationId xmlns="" xmlns:a16="http://schemas.microsoft.com/office/drawing/2014/main" id="{BE496208-B1FB-2386-DE7E-C87D4CD647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440" y="2950928"/>
            <a:ext cx="1219207" cy="1392310"/>
          </a:xfrm>
          <a:prstGeom prst="rect">
            <a:avLst/>
          </a:prstGeom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390937185"/>
              </p:ext>
            </p:extLst>
          </p:nvPr>
        </p:nvGraphicFramePr>
        <p:xfrm>
          <a:off x="9237518" y="2609854"/>
          <a:ext cx="7696200" cy="6343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208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4">
            <a:extLst>
              <a:ext uri="{FF2B5EF4-FFF2-40B4-BE49-F238E27FC236}">
                <a16:creationId xmlns="" xmlns:a16="http://schemas.microsoft.com/office/drawing/2014/main" id="{08198C2F-3A9C-86EB-5618-8E1282F33870}"/>
              </a:ext>
            </a:extLst>
          </p:cNvPr>
          <p:cNvSpPr txBox="1"/>
          <p:nvPr/>
        </p:nvSpPr>
        <p:spPr>
          <a:xfrm>
            <a:off x="8236527" y="1225995"/>
            <a:ext cx="8929254" cy="592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t-LT" sz="3600" b="1" kern="100" dirty="0" smtClean="0">
                <a:solidFill>
                  <a:srgbClr val="004600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BUILDINGS RENOVATION</a:t>
            </a:r>
            <a:endParaRPr lang="lt-LT" sz="3600" kern="100" dirty="0">
              <a:solidFill>
                <a:srgbClr val="004600"/>
              </a:solidFill>
              <a:effectLst/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2" name="Tiesioji jungtis 1">
            <a:extLst>
              <a:ext uri="{FF2B5EF4-FFF2-40B4-BE49-F238E27FC236}">
                <a16:creationId xmlns="" xmlns:a16="http://schemas.microsoft.com/office/drawing/2014/main" id="{5B3AEA35-75A1-03CD-E25D-8ED00A8779BC}"/>
              </a:ext>
            </a:extLst>
          </p:cNvPr>
          <p:cNvCxnSpPr>
            <a:cxnSpLocks/>
          </p:cNvCxnSpPr>
          <p:nvPr/>
        </p:nvCxnSpPr>
        <p:spPr>
          <a:xfrm>
            <a:off x="8236527" y="1817193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aveikslėlis 10">
            <a:extLst>
              <a:ext uri="{FF2B5EF4-FFF2-40B4-BE49-F238E27FC236}">
                <a16:creationId xmlns="" xmlns:a16="http://schemas.microsoft.com/office/drawing/2014/main" id="{501ACCA8-F87F-59EA-5D5B-709A2EA730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053" y="783947"/>
            <a:ext cx="1498859" cy="1432446"/>
          </a:xfrm>
          <a:prstGeom prst="rect">
            <a:avLst/>
          </a:prstGeom>
        </p:spPr>
      </p:pic>
      <p:grpSp>
        <p:nvGrpSpPr>
          <p:cNvPr id="12" name="Grupė 11">
            <a:extLst>
              <a:ext uri="{FF2B5EF4-FFF2-40B4-BE49-F238E27FC236}">
                <a16:creationId xmlns="" xmlns:a16="http://schemas.microsoft.com/office/drawing/2014/main" id="{9067E846-AC87-BBFD-1BE8-8CC12694DCE1}"/>
              </a:ext>
            </a:extLst>
          </p:cNvPr>
          <p:cNvGrpSpPr/>
          <p:nvPr/>
        </p:nvGrpSpPr>
        <p:grpSpPr>
          <a:xfrm rot="10800000">
            <a:off x="630202" y="2781300"/>
            <a:ext cx="16341436" cy="6816052"/>
            <a:chOff x="1219200" y="2552700"/>
            <a:chExt cx="15579436" cy="6934200"/>
          </a:xfrm>
        </p:grpSpPr>
        <p:sp>
          <p:nvSpPr>
            <p:cNvPr id="13" name="AutoShape 6">
              <a:extLst>
                <a:ext uri="{FF2B5EF4-FFF2-40B4-BE49-F238E27FC236}">
                  <a16:creationId xmlns="" xmlns:a16="http://schemas.microsoft.com/office/drawing/2014/main" id="{C3F6E0AB-7E08-F744-1949-1E43BFE56156}"/>
                </a:ext>
              </a:extLst>
            </p:cNvPr>
            <p:cNvSpPr/>
            <p:nvPr/>
          </p:nvSpPr>
          <p:spPr>
            <a:xfrm>
              <a:off x="9144000" y="2552700"/>
              <a:ext cx="7654636" cy="6934200"/>
            </a:xfrm>
            <a:prstGeom prst="rect">
              <a:avLst/>
            </a:prstGeom>
            <a:solidFill>
              <a:srgbClr val="004600">
                <a:alpha val="40000"/>
              </a:srgbClr>
            </a:solidFill>
          </p:spPr>
          <p:txBody>
            <a:bodyPr/>
            <a:lstStyle/>
            <a:p>
              <a:endParaRPr lang="lt-LT" dirty="0"/>
            </a:p>
          </p:txBody>
        </p:sp>
        <p:sp>
          <p:nvSpPr>
            <p:cNvPr id="14" name="AutoShape 6">
              <a:extLst>
                <a:ext uri="{FF2B5EF4-FFF2-40B4-BE49-F238E27FC236}">
                  <a16:creationId xmlns="" xmlns:a16="http://schemas.microsoft.com/office/drawing/2014/main" id="{098AA22F-02AE-8F70-C491-E7CCC205A4B0}"/>
                </a:ext>
              </a:extLst>
            </p:cNvPr>
            <p:cNvSpPr/>
            <p:nvPr/>
          </p:nvSpPr>
          <p:spPr>
            <a:xfrm>
              <a:off x="1219200" y="2552700"/>
              <a:ext cx="7654636" cy="6934200"/>
            </a:xfrm>
            <a:prstGeom prst="rect">
              <a:avLst/>
            </a:prstGeom>
            <a:noFill/>
            <a:ln w="38100">
              <a:solidFill>
                <a:srgbClr val="91B091"/>
              </a:solidFill>
            </a:ln>
          </p:spPr>
          <p:txBody>
            <a:bodyPr/>
            <a:lstStyle/>
            <a:p>
              <a:endParaRPr lang="lt-LT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5" name="Diagrama 14"/>
          <p:cNvGraphicFramePr/>
          <p:nvPr>
            <p:extLst>
              <p:ext uri="{D42A27DB-BD31-4B8C-83A1-F6EECF244321}">
                <p14:modId xmlns:p14="http://schemas.microsoft.com/office/powerpoint/2010/main" val="1837175109"/>
              </p:ext>
            </p:extLst>
          </p:nvPr>
        </p:nvGraphicFramePr>
        <p:xfrm>
          <a:off x="627892" y="2732808"/>
          <a:ext cx="8000869" cy="6677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65D50D7-E467-FF88-4233-AAD8D5D6D3E7}"/>
              </a:ext>
            </a:extLst>
          </p:cNvPr>
          <p:cNvSpPr txBox="1"/>
          <p:nvPr/>
        </p:nvSpPr>
        <p:spPr>
          <a:xfrm>
            <a:off x="9184095" y="2999773"/>
            <a:ext cx="754605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EU </a:t>
            </a:r>
            <a:r>
              <a:rPr lang="lt-LT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building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stock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accounts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for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40% of </a:t>
            </a:r>
            <a:r>
              <a:rPr lang="lt-LT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energy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consumption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and 36 % of CO2 emissions. </a:t>
            </a:r>
          </a:p>
          <a:p>
            <a:pPr>
              <a:buClr>
                <a:srgbClr val="FFC000"/>
              </a:buClr>
            </a:pPr>
            <a:endParaRPr lang="lt-LT" sz="2000" b="1" dirty="0" smtClean="0"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 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2020 </a:t>
            </a:r>
            <a:r>
              <a:rPr lang="lt-LT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Europ</a:t>
            </a:r>
            <a:r>
              <a:rPr lang="en-US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ean</a:t>
            </a: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Commission adopted a Renovation Wave </a:t>
            </a:r>
            <a:r>
              <a:rPr lang="en-US" sz="2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strategy </a:t>
            </a: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which </a:t>
            </a:r>
            <a:r>
              <a:rPr lang="en-US" sz="2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aims to at least double the annual energy renovation rate by 2030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000" b="1" dirty="0"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1000" b="1" dirty="0"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„</a:t>
            </a:r>
            <a:r>
              <a:rPr lang="lt-LT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Renova</a:t>
            </a:r>
            <a:r>
              <a:rPr lang="en-US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tion</a:t>
            </a: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Wave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000" b="1" dirty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– 1 000 </a:t>
            </a:r>
            <a:r>
              <a:rPr lang="lt-LT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renov</a:t>
            </a:r>
            <a:r>
              <a:rPr lang="en-US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ated</a:t>
            </a: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multi-apartment buildings per year” i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s</a:t>
            </a: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the </a:t>
            </a:r>
            <a:r>
              <a:rPr lang="en-US" sz="2000" b="1" dirty="0" err="1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the</a:t>
            </a: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goal of Lithuanian Government as well.</a:t>
            </a:r>
          </a:p>
          <a:p>
            <a:pPr>
              <a:buClr>
                <a:srgbClr val="FFC000"/>
              </a:buClr>
            </a:pPr>
            <a:endParaRPr lang="en-US" sz="2000" b="1" dirty="0" smtClean="0"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Multi-apartment buildings in Lithuania account for 54% of total energy consumption.</a:t>
            </a:r>
            <a:endParaRPr lang="lt-LT" sz="2000" b="1" dirty="0"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000" b="1" dirty="0"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 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2013 </a:t>
            </a:r>
            <a:r>
              <a:rPr lang="en-US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new renovation model introduced in Lithuania putting municipalities at a central role</a:t>
            </a:r>
            <a:r>
              <a:rPr lang="lt-LT" sz="2000" b="1" dirty="0" smtClean="0"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  </a:t>
            </a:r>
            <a:endParaRPr lang="lt-LT" sz="2000" b="1" dirty="0"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</p:txBody>
      </p:sp>
      <p:grpSp>
        <p:nvGrpSpPr>
          <p:cNvPr id="19" name="Grupė 18">
            <a:extLst>
              <a:ext uri="{FF2B5EF4-FFF2-40B4-BE49-F238E27FC236}">
                <a16:creationId xmlns="" xmlns:a16="http://schemas.microsoft.com/office/drawing/2014/main" id="{A48B0AB8-FD6D-C28D-03D7-440ADE732414}"/>
              </a:ext>
            </a:extLst>
          </p:cNvPr>
          <p:cNvGrpSpPr/>
          <p:nvPr/>
        </p:nvGrpSpPr>
        <p:grpSpPr>
          <a:xfrm>
            <a:off x="9467160" y="8081116"/>
            <a:ext cx="7247659" cy="1253384"/>
            <a:chOff x="9486900" y="5089624"/>
            <a:chExt cx="7247659" cy="3030141"/>
          </a:xfrm>
        </p:grpSpPr>
        <p:sp>
          <p:nvSpPr>
            <p:cNvPr id="20" name="Stačiakampis 19">
              <a:extLst>
                <a:ext uri="{FF2B5EF4-FFF2-40B4-BE49-F238E27FC236}">
                  <a16:creationId xmlns="" xmlns:a16="http://schemas.microsoft.com/office/drawing/2014/main" id="{E33FE43B-C769-58C6-05FE-3DFBE4B863D5}"/>
                </a:ext>
              </a:extLst>
            </p:cNvPr>
            <p:cNvSpPr/>
            <p:nvPr/>
          </p:nvSpPr>
          <p:spPr>
            <a:xfrm>
              <a:off x="9486900" y="5089624"/>
              <a:ext cx="2324100" cy="3030141"/>
            </a:xfrm>
            <a:prstGeom prst="rect">
              <a:avLst/>
            </a:prstGeom>
            <a:noFill/>
            <a:ln>
              <a:solidFill>
                <a:schemeClr val="bg1">
                  <a:alpha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>
                <a:solidFill>
                  <a:prstClr val="white"/>
                </a:solidFill>
              </a:endParaRPr>
            </a:p>
          </p:txBody>
        </p:sp>
        <p:sp>
          <p:nvSpPr>
            <p:cNvPr id="21" name="Stačiakampis 20">
              <a:extLst>
                <a:ext uri="{FF2B5EF4-FFF2-40B4-BE49-F238E27FC236}">
                  <a16:creationId xmlns="" xmlns:a16="http://schemas.microsoft.com/office/drawing/2014/main" id="{8E126329-C231-CAD1-63F6-5A9F4F6D907C}"/>
                </a:ext>
              </a:extLst>
            </p:cNvPr>
            <p:cNvSpPr/>
            <p:nvPr/>
          </p:nvSpPr>
          <p:spPr>
            <a:xfrm>
              <a:off x="11948680" y="5089624"/>
              <a:ext cx="2324100" cy="3030141"/>
            </a:xfrm>
            <a:prstGeom prst="rect">
              <a:avLst/>
            </a:prstGeom>
            <a:noFill/>
            <a:ln>
              <a:solidFill>
                <a:schemeClr val="bg1">
                  <a:alpha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>
                <a:solidFill>
                  <a:prstClr val="white"/>
                </a:solidFill>
              </a:endParaRPr>
            </a:p>
          </p:txBody>
        </p:sp>
        <p:sp>
          <p:nvSpPr>
            <p:cNvPr id="22" name="Stačiakampis 21">
              <a:extLst>
                <a:ext uri="{FF2B5EF4-FFF2-40B4-BE49-F238E27FC236}">
                  <a16:creationId xmlns="" xmlns:a16="http://schemas.microsoft.com/office/drawing/2014/main" id="{DD573FFC-347B-F651-902F-0AFCF5C090E1}"/>
                </a:ext>
              </a:extLst>
            </p:cNvPr>
            <p:cNvSpPr/>
            <p:nvPr/>
          </p:nvSpPr>
          <p:spPr>
            <a:xfrm>
              <a:off x="14410459" y="5089624"/>
              <a:ext cx="2324100" cy="3030141"/>
            </a:xfrm>
            <a:prstGeom prst="rect">
              <a:avLst/>
            </a:prstGeom>
            <a:noFill/>
            <a:ln>
              <a:solidFill>
                <a:schemeClr val="bg1">
                  <a:alpha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>
                <a:solidFill>
                  <a:prstClr val="white"/>
                </a:solidFill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58A53C18-5901-385C-8955-9DA139A42A06}"/>
              </a:ext>
            </a:extLst>
          </p:cNvPr>
          <p:cNvSpPr txBox="1"/>
          <p:nvPr/>
        </p:nvSpPr>
        <p:spPr>
          <a:xfrm>
            <a:off x="9547657" y="8207453"/>
            <a:ext cx="21244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Less than 500 </a:t>
            </a:r>
            <a:r>
              <a:rPr lang="en-US" sz="16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buildings renovated in the period of 2005-2013</a:t>
            </a:r>
            <a:endParaRPr lang="lt-LT" sz="16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98980B9-B4C5-33FE-F08F-2664388C02C1}"/>
              </a:ext>
            </a:extLst>
          </p:cNvPr>
          <p:cNvSpPr txBox="1"/>
          <p:nvPr/>
        </p:nvSpPr>
        <p:spPr>
          <a:xfrm>
            <a:off x="11932341" y="8239675"/>
            <a:ext cx="22622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More than 3700 </a:t>
            </a:r>
            <a:r>
              <a:rPr lang="en-US" sz="16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projects within 10 years (2</a:t>
            </a:r>
            <a:r>
              <a:rPr lang="lt-LT" sz="16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013</a:t>
            </a:r>
            <a:r>
              <a:rPr lang="en-US" sz="16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– 2023)</a:t>
            </a:r>
            <a:r>
              <a:rPr lang="lt-LT" sz="16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endParaRPr lang="lt-LT" sz="16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9341C036-74A0-05EB-625A-0767DE7F830B}"/>
              </a:ext>
            </a:extLst>
          </p:cNvPr>
          <p:cNvSpPr txBox="1"/>
          <p:nvPr/>
        </p:nvSpPr>
        <p:spPr>
          <a:xfrm>
            <a:off x="14500920" y="8236317"/>
            <a:ext cx="21036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More than 4500 </a:t>
            </a:r>
            <a:r>
              <a:rPr lang="en-US" sz="1600" dirty="0" smtClean="0">
                <a:solidFill>
                  <a:srgbClr val="0046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contracts for renovation at the moment</a:t>
            </a:r>
            <a:endParaRPr lang="lt-LT" sz="1600" dirty="0">
              <a:solidFill>
                <a:srgbClr val="004600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75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4">
            <a:extLst>
              <a:ext uri="{FF2B5EF4-FFF2-40B4-BE49-F238E27FC236}">
                <a16:creationId xmlns="" xmlns:a16="http://schemas.microsoft.com/office/drawing/2014/main" id="{08198C2F-3A9C-86EB-5618-8E1282F33870}"/>
              </a:ext>
            </a:extLst>
          </p:cNvPr>
          <p:cNvSpPr txBox="1"/>
          <p:nvPr/>
        </p:nvSpPr>
        <p:spPr>
          <a:xfrm>
            <a:off x="8236527" y="1225995"/>
            <a:ext cx="8929254" cy="592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t-LT" sz="3600" b="1" kern="100" dirty="0" smtClean="0">
                <a:solidFill>
                  <a:srgbClr val="004600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RENOVA</a:t>
            </a:r>
            <a:r>
              <a:rPr lang="en-US" sz="3600" b="1" kern="100" dirty="0" smtClean="0">
                <a:solidFill>
                  <a:srgbClr val="004600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TION – </a:t>
            </a:r>
            <a:r>
              <a:rPr lang="lt-LT" sz="3600" b="1" kern="100" dirty="0" smtClean="0">
                <a:solidFill>
                  <a:srgbClr val="004600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C</a:t>
            </a:r>
            <a:r>
              <a:rPr lang="en-US" sz="3600" b="1" kern="100" dirty="0" smtClean="0">
                <a:solidFill>
                  <a:srgbClr val="004600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HALLENGES (1)</a:t>
            </a:r>
            <a:endParaRPr lang="lt-LT" sz="3600" kern="100" dirty="0">
              <a:solidFill>
                <a:srgbClr val="004600"/>
              </a:solidFill>
              <a:effectLst/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2" name="Tiesioji jungtis 1">
            <a:extLst>
              <a:ext uri="{FF2B5EF4-FFF2-40B4-BE49-F238E27FC236}">
                <a16:creationId xmlns="" xmlns:a16="http://schemas.microsoft.com/office/drawing/2014/main" id="{5B3AEA35-75A1-03CD-E25D-8ED00A8779BC}"/>
              </a:ext>
            </a:extLst>
          </p:cNvPr>
          <p:cNvCxnSpPr>
            <a:cxnSpLocks/>
          </p:cNvCxnSpPr>
          <p:nvPr/>
        </p:nvCxnSpPr>
        <p:spPr>
          <a:xfrm>
            <a:off x="8236527" y="1817193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aveikslėlis 10">
            <a:extLst>
              <a:ext uri="{FF2B5EF4-FFF2-40B4-BE49-F238E27FC236}">
                <a16:creationId xmlns="" xmlns:a16="http://schemas.microsoft.com/office/drawing/2014/main" id="{501ACCA8-F87F-59EA-5D5B-709A2EA730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053" y="783947"/>
            <a:ext cx="1498859" cy="1432446"/>
          </a:xfrm>
          <a:prstGeom prst="rect">
            <a:avLst/>
          </a:prstGeom>
        </p:spPr>
      </p:pic>
      <p:grpSp>
        <p:nvGrpSpPr>
          <p:cNvPr id="12" name="Grupė 11">
            <a:extLst>
              <a:ext uri="{FF2B5EF4-FFF2-40B4-BE49-F238E27FC236}">
                <a16:creationId xmlns="" xmlns:a16="http://schemas.microsoft.com/office/drawing/2014/main" id="{9067E846-AC87-BBFD-1BE8-8CC12694DCE1}"/>
              </a:ext>
            </a:extLst>
          </p:cNvPr>
          <p:cNvGrpSpPr/>
          <p:nvPr/>
        </p:nvGrpSpPr>
        <p:grpSpPr>
          <a:xfrm rot="10800000">
            <a:off x="852054" y="2541235"/>
            <a:ext cx="16341436" cy="6816052"/>
            <a:chOff x="1219200" y="2552700"/>
            <a:chExt cx="15579436" cy="6934200"/>
          </a:xfrm>
        </p:grpSpPr>
        <p:sp>
          <p:nvSpPr>
            <p:cNvPr id="13" name="AutoShape 6">
              <a:extLst>
                <a:ext uri="{FF2B5EF4-FFF2-40B4-BE49-F238E27FC236}">
                  <a16:creationId xmlns="" xmlns:a16="http://schemas.microsoft.com/office/drawing/2014/main" id="{C3F6E0AB-7E08-F744-1949-1E43BFE56156}"/>
                </a:ext>
              </a:extLst>
            </p:cNvPr>
            <p:cNvSpPr/>
            <p:nvPr/>
          </p:nvSpPr>
          <p:spPr>
            <a:xfrm>
              <a:off x="9144000" y="2552700"/>
              <a:ext cx="7654636" cy="6934200"/>
            </a:xfrm>
            <a:prstGeom prst="rect">
              <a:avLst/>
            </a:prstGeom>
            <a:solidFill>
              <a:srgbClr val="004600">
                <a:alpha val="40000"/>
              </a:srgbClr>
            </a:solidFill>
          </p:spPr>
          <p:txBody>
            <a:bodyPr/>
            <a:lstStyle/>
            <a:p>
              <a:endParaRPr lang="lt-LT" dirty="0"/>
            </a:p>
          </p:txBody>
        </p:sp>
        <p:sp>
          <p:nvSpPr>
            <p:cNvPr id="14" name="AutoShape 6">
              <a:extLst>
                <a:ext uri="{FF2B5EF4-FFF2-40B4-BE49-F238E27FC236}">
                  <a16:creationId xmlns="" xmlns:a16="http://schemas.microsoft.com/office/drawing/2014/main" id="{098AA22F-02AE-8F70-C491-E7CCC205A4B0}"/>
                </a:ext>
              </a:extLst>
            </p:cNvPr>
            <p:cNvSpPr/>
            <p:nvPr/>
          </p:nvSpPr>
          <p:spPr>
            <a:xfrm>
              <a:off x="1219200" y="2552700"/>
              <a:ext cx="7654636" cy="6934200"/>
            </a:xfrm>
            <a:prstGeom prst="rect">
              <a:avLst/>
            </a:prstGeom>
            <a:noFill/>
            <a:ln w="38100">
              <a:solidFill>
                <a:srgbClr val="91B091"/>
              </a:solidFill>
            </a:ln>
          </p:spPr>
          <p:txBody>
            <a:bodyPr/>
            <a:lstStyle/>
            <a:p>
              <a:endParaRPr lang="lt-LT" dirty="0">
                <a:solidFill>
                  <a:schemeClr val="bg1"/>
                </a:solidFill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1082305-22E4-E9E9-698F-EEFF67B9AB1B}"/>
              </a:ext>
            </a:extLst>
          </p:cNvPr>
          <p:cNvSpPr txBox="1"/>
          <p:nvPr/>
        </p:nvSpPr>
        <p:spPr>
          <a:xfrm>
            <a:off x="1094510" y="4206848"/>
            <a:ext cx="716280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Lack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of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loan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providers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the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process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8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571500" indent="-5715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15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571500" indent="-5715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800" b="1" dirty="0" err="1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unding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problems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–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biggest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bottleneck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implementation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of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already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approved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and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new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projects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8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571500" indent="-5715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15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571500" indent="-5715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Changes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terms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of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providing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soft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loans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for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renovation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8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lt-LT" sz="2800" b="1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lt-LT" sz="2800" b="1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C5AD003-3339-7A9F-476D-65EBBA64023C}"/>
              </a:ext>
            </a:extLst>
          </p:cNvPr>
          <p:cNvSpPr txBox="1"/>
          <p:nvPr/>
        </p:nvSpPr>
        <p:spPr>
          <a:xfrm>
            <a:off x="1752600" y="3050876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Funding</a:t>
            </a:r>
            <a:endParaRPr lang="lt-LT" sz="3600" b="1" dirty="0">
              <a:solidFill>
                <a:srgbClr val="0046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7" name="Stačiakampis 16">
            <a:extLst>
              <a:ext uri="{FF2B5EF4-FFF2-40B4-BE49-F238E27FC236}">
                <a16:creationId xmlns="" xmlns:a16="http://schemas.microsoft.com/office/drawing/2014/main" id="{D643CFC8-0B8A-693C-8749-275779C9779E}"/>
              </a:ext>
            </a:extLst>
          </p:cNvPr>
          <p:cNvSpPr/>
          <p:nvPr/>
        </p:nvSpPr>
        <p:spPr>
          <a:xfrm>
            <a:off x="9377075" y="3848100"/>
            <a:ext cx="7603799" cy="2743199"/>
          </a:xfrm>
          <a:prstGeom prst="rect">
            <a:avLst/>
          </a:prstGeom>
          <a:noFill/>
          <a:ln>
            <a:solidFill>
              <a:srgbClr val="004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rgbClr val="0046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8F72F497-45A3-2174-9A2E-F1719C833705}"/>
              </a:ext>
            </a:extLst>
          </p:cNvPr>
          <p:cNvSpPr txBox="1"/>
          <p:nvPr/>
        </p:nvSpPr>
        <p:spPr>
          <a:xfrm>
            <a:off x="9448800" y="4212621"/>
            <a:ext cx="72089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Due to the </a:t>
            </a:r>
            <a:r>
              <a:rPr lang="lt-LT" sz="2400" b="1" dirty="0" err="1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constantly</a:t>
            </a:r>
            <a:r>
              <a:rPr lang="lt-LT" sz="2400" b="1" dirty="0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i</a:t>
            </a:r>
            <a:r>
              <a:rPr lang="en-US" sz="2400" b="1" dirty="0" err="1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ncreasing</a:t>
            </a:r>
            <a:r>
              <a:rPr lang="en-US" sz="2400" b="1" dirty="0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en-US" sz="2400" b="1" dirty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requirements for renovation projects and the increased prices of construction works and materials in recent years, </a:t>
            </a:r>
            <a:r>
              <a:rPr lang="en-US" sz="2400" b="1" dirty="0" err="1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hous</a:t>
            </a:r>
            <a:r>
              <a:rPr lang="lt-LT" sz="2400" b="1" dirty="0" err="1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ing</a:t>
            </a:r>
            <a:r>
              <a:rPr lang="en-US" sz="2400" b="1" dirty="0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en-US" sz="2400" b="1" dirty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renovation is becoming </a:t>
            </a:r>
            <a:r>
              <a:rPr lang="en-US" sz="2400" b="1" dirty="0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 </a:t>
            </a:r>
            <a:r>
              <a:rPr lang="lt-LT" sz="2400" b="1" dirty="0" err="1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growing</a:t>
            </a:r>
            <a:r>
              <a:rPr lang="en-US" sz="2400" b="1" dirty="0" smtClean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en-US" sz="2400" b="1" dirty="0">
                <a:solidFill>
                  <a:srgbClr val="004600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financial burden for residents.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745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0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6">
            <a:extLst>
              <a:ext uri="{FF2B5EF4-FFF2-40B4-BE49-F238E27FC236}">
                <a16:creationId xmlns="" xmlns:a16="http://schemas.microsoft.com/office/drawing/2014/main" id="{8709628C-A09C-7534-05FB-6704130F19FC}"/>
              </a:ext>
            </a:extLst>
          </p:cNvPr>
          <p:cNvSpPr/>
          <p:nvPr/>
        </p:nvSpPr>
        <p:spPr>
          <a:xfrm>
            <a:off x="1447800" y="3009900"/>
            <a:ext cx="15392400" cy="6019797"/>
          </a:xfrm>
          <a:prstGeom prst="rect">
            <a:avLst/>
          </a:prstGeom>
          <a:solidFill>
            <a:srgbClr val="004600">
              <a:alpha val="40000"/>
            </a:srgbClr>
          </a:solidFill>
        </p:spPr>
        <p:txBody>
          <a:bodyPr/>
          <a:lstStyle/>
          <a:p>
            <a:endParaRPr lang="lt-LT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53EDEC7-2769-B0B0-CB6B-67BB19399476}"/>
              </a:ext>
            </a:extLst>
          </p:cNvPr>
          <p:cNvSpPr txBox="1"/>
          <p:nvPr/>
        </p:nvSpPr>
        <p:spPr>
          <a:xfrm>
            <a:off x="2514600" y="4789127"/>
            <a:ext cx="12268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FFC000"/>
              </a:buClr>
              <a:buSzPct val="100000"/>
              <a:buFont typeface="Arial" panose="020B0604020202020204" pitchFamily="34" charset="0"/>
              <a:buChar char="•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Lack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of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accurate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information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8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8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457200" indent="-4572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No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legal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framework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place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8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8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Pilot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projects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not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implemented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yet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.</a:t>
            </a:r>
            <a:endParaRPr lang="lt-LT" sz="28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800" b="1" dirty="0">
              <a:solidFill>
                <a:schemeClr val="bg1"/>
              </a:solidFill>
              <a:latin typeface="Microsoft YaHei UI Light" panose="020B0502040204020203" pitchFamily="34" charset="-122"/>
              <a:ea typeface="Microsoft YaHei UI Light" panose="020B0502040204020203" pitchFamily="34" charset="-122"/>
              <a:cs typeface="Open Sans Light" panose="020B0306030504020204" pitchFamily="34" charset="0"/>
            </a:endParaRP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More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expensive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than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regular</a:t>
            </a:r>
            <a:r>
              <a:rPr lang="lt-LT" sz="2800" b="1" dirty="0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 </a:t>
            </a:r>
            <a:r>
              <a:rPr lang="lt-LT" sz="2800" b="1" dirty="0" err="1" smtClean="0">
                <a:solidFill>
                  <a:schemeClr val="bg1"/>
                </a:solidFill>
                <a:latin typeface="Microsoft YaHei UI Light" panose="020B0502040204020203" pitchFamily="34" charset="-122"/>
                <a:ea typeface="Microsoft YaHei UI Light" panose="020B0502040204020203" pitchFamily="34" charset="-122"/>
                <a:cs typeface="Open Sans Light" panose="020B0306030504020204" pitchFamily="34" charset="0"/>
              </a:rPr>
              <a:t>renovation</a:t>
            </a:r>
            <a:r>
              <a:rPr lang="lt-LT" sz="2800" b="1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.</a:t>
            </a:r>
          </a:p>
          <a:p>
            <a:pPr marL="342900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endParaRPr lang="lt-LT" sz="2800" b="1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buClr>
                <a:srgbClr val="FFC000"/>
              </a:buClr>
            </a:pPr>
            <a:r>
              <a:rPr lang="lt-LT" sz="2800" b="1" dirty="0" smtClean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endParaRPr lang="lt-LT" sz="2800" b="1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t-LT" sz="2800" b="1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" name="TextBox 4">
            <a:extLst>
              <a:ext uri="{FF2B5EF4-FFF2-40B4-BE49-F238E27FC236}">
                <a16:creationId xmlns="" xmlns:a16="http://schemas.microsoft.com/office/drawing/2014/main" id="{579F3C4E-EEAB-8844-542B-B3A5E36477EC}"/>
              </a:ext>
            </a:extLst>
          </p:cNvPr>
          <p:cNvSpPr txBox="1"/>
          <p:nvPr/>
        </p:nvSpPr>
        <p:spPr>
          <a:xfrm>
            <a:off x="8305800" y="1579206"/>
            <a:ext cx="8534400" cy="592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lt-LT" sz="3600" b="1" kern="100" dirty="0" smtClean="0">
                <a:solidFill>
                  <a:srgbClr val="004600"/>
                </a:solidFill>
                <a:effectLst/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RENOVATION - CHALLENGES (2)</a:t>
            </a:r>
            <a:endParaRPr lang="lt-LT" sz="3600" kern="100" dirty="0">
              <a:solidFill>
                <a:srgbClr val="004600"/>
              </a:solidFill>
              <a:effectLst/>
              <a:latin typeface="+mj-lt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cxnSp>
        <p:nvCxnSpPr>
          <p:cNvPr id="7" name="Tiesioji jungtis 6">
            <a:extLst>
              <a:ext uri="{FF2B5EF4-FFF2-40B4-BE49-F238E27FC236}">
                <a16:creationId xmlns="" xmlns:a16="http://schemas.microsoft.com/office/drawing/2014/main" id="{DF5520F3-92B8-ABD1-8AD9-24BC1AC3053C}"/>
              </a:ext>
            </a:extLst>
          </p:cNvPr>
          <p:cNvCxnSpPr>
            <a:cxnSpLocks/>
          </p:cNvCxnSpPr>
          <p:nvPr/>
        </p:nvCxnSpPr>
        <p:spPr>
          <a:xfrm>
            <a:off x="8305800" y="2247900"/>
            <a:ext cx="10291208" cy="0"/>
          </a:xfrm>
          <a:prstGeom prst="line">
            <a:avLst/>
          </a:prstGeom>
          <a:ln w="38100">
            <a:solidFill>
              <a:srgbClr val="91B0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4">
            <a:extLst>
              <a:ext uri="{FF2B5EF4-FFF2-40B4-BE49-F238E27FC236}">
                <a16:creationId xmlns="" xmlns:a16="http://schemas.microsoft.com/office/drawing/2014/main" id="{08198C2F-3A9C-86EB-5618-8E1282F33870}"/>
              </a:ext>
            </a:extLst>
          </p:cNvPr>
          <p:cNvSpPr txBox="1"/>
          <p:nvPr/>
        </p:nvSpPr>
        <p:spPr>
          <a:xfrm>
            <a:off x="2895600" y="3619501"/>
            <a:ext cx="10972800" cy="5927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36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Renovation</a:t>
            </a:r>
            <a:r>
              <a:rPr lang="lt-LT" sz="36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6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using</a:t>
            </a:r>
            <a:r>
              <a:rPr lang="lt-LT" sz="36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6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prefabricated</a:t>
            </a:r>
            <a:r>
              <a:rPr lang="lt-LT" sz="36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6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modular</a:t>
            </a:r>
            <a:r>
              <a:rPr lang="lt-LT" sz="3600" b="1" kern="100" dirty="0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lt-LT" sz="3600" b="1" kern="100" dirty="0" err="1" smtClean="0">
                <a:solidFill>
                  <a:srgbClr val="0046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panels</a:t>
            </a:r>
            <a:endParaRPr lang="lt-LT" sz="3600" kern="100" dirty="0">
              <a:solidFill>
                <a:srgbClr val="004600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3" name="Paveikslėlis 12">
            <a:extLst>
              <a:ext uri="{FF2B5EF4-FFF2-40B4-BE49-F238E27FC236}">
                <a16:creationId xmlns="" xmlns:a16="http://schemas.microsoft.com/office/drawing/2014/main" id="{20260F6B-6724-6F8E-83C5-2984E472EE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257303"/>
            <a:ext cx="1557987" cy="161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21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BA515A7BAE2A43BBCEEFC8DB246324" ma:contentTypeVersion="15" ma:contentTypeDescription="Create a new document." ma:contentTypeScope="" ma:versionID="6a950228ecda8bbf0459858aeb39ae50">
  <xsd:schema xmlns:xsd="http://www.w3.org/2001/XMLSchema" xmlns:xs="http://www.w3.org/2001/XMLSchema" xmlns:p="http://schemas.microsoft.com/office/2006/metadata/properties" xmlns:ns2="57fe772f-00cf-4dad-b0cb-913608da9119" xmlns:ns3="c5f555a3-b848-4bea-9c8d-34a4da0e4343" targetNamespace="http://schemas.microsoft.com/office/2006/metadata/properties" ma:root="true" ma:fieldsID="d7c0eaa83d08b7f8f69d0fe19b67691a" ns2:_="" ns3:_="">
    <xsd:import namespace="57fe772f-00cf-4dad-b0cb-913608da9119"/>
    <xsd:import namespace="c5f555a3-b848-4bea-9c8d-34a4da0e43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fe772f-00cf-4dad-b0cb-913608da91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e864938-2603-473d-8bcd-f12a868843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f555a3-b848-4bea-9c8d-34a4da0e4343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8afdac5b-07eb-4f5e-9c79-778fcf53685d}" ma:internalName="TaxCatchAll" ma:showField="CatchAllData" ma:web="c5f555a3-b848-4bea-9c8d-34a4da0e43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EA2E9D-54C9-4B90-BEFD-01DF1F83AC8A}"/>
</file>

<file path=customXml/itemProps2.xml><?xml version="1.0" encoding="utf-8"?>
<ds:datastoreItem xmlns:ds="http://schemas.openxmlformats.org/officeDocument/2006/customXml" ds:itemID="{7B586249-936D-4722-98BA-B50477EAE592}"/>
</file>

<file path=docProps/app.xml><?xml version="1.0" encoding="utf-8"?>
<Properties xmlns="http://schemas.openxmlformats.org/officeDocument/2006/extended-properties" xmlns:vt="http://schemas.openxmlformats.org/officeDocument/2006/docPropsVTypes">
  <TotalTime>9619</TotalTime>
  <Words>852</Words>
  <Application>Microsoft Office PowerPoint</Application>
  <PresentationFormat>Pasirinktinai</PresentationFormat>
  <Paragraphs>129</Paragraphs>
  <Slides>12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9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22" baseType="lpstr">
      <vt:lpstr>Microsoft YaHei UI Light</vt:lpstr>
      <vt:lpstr>Arial</vt:lpstr>
      <vt:lpstr>Calibri</vt:lpstr>
      <vt:lpstr>Montserrat</vt:lpstr>
      <vt:lpstr>Open Sans Light</vt:lpstr>
      <vt:lpstr>Palatino Linotype</vt:lpstr>
      <vt:lpstr>Roboto</vt:lpstr>
      <vt:lpstr>Times New Roman</vt:lpstr>
      <vt:lpstr>Wingdings</vt:lpstr>
      <vt:lpstr>Office Theme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Franchise Info Presentation</dc:title>
  <dc:creator>IndreV</dc:creator>
  <cp:lastModifiedBy>Gabriela Kuštan</cp:lastModifiedBy>
  <cp:revision>107</cp:revision>
  <cp:lastPrinted>2024-04-11T06:59:07Z</cp:lastPrinted>
  <dcterms:created xsi:type="dcterms:W3CDTF">2006-08-16T00:00:00Z</dcterms:created>
  <dcterms:modified xsi:type="dcterms:W3CDTF">2024-04-11T09:12:51Z</dcterms:modified>
  <dc:identifier>DAED6tPsug0</dc:identifier>
</cp:coreProperties>
</file>