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6"/>
  </p:notesMasterIdLst>
  <p:sldIdLst>
    <p:sldId id="257" r:id="rId4"/>
    <p:sldId id="299" r:id="rId5"/>
    <p:sldId id="300" r:id="rId6"/>
    <p:sldId id="303" r:id="rId7"/>
    <p:sldId id="301" r:id="rId8"/>
    <p:sldId id="302" r:id="rId9"/>
    <p:sldId id="304" r:id="rId10"/>
    <p:sldId id="297" r:id="rId11"/>
    <p:sldId id="295" r:id="rId12"/>
    <p:sldId id="298" r:id="rId13"/>
    <p:sldId id="293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5674B-B659-4223-990E-E52B2C935041}" v="1" dt="2024-04-28T14:49:02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f9bbb6cd73aedc/Documents/Book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f9bbb6cd73aedc/Documents/Ketvirtinia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f9bbb6cd73aedc/Documents/Ketvirtini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f9bbb6cd73aedc/Documents/Book1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as\AppData\Local\Temp\MicrosoftEdgeDownloads\e166a5a9-32ea-4635-a169-84fc450538b3\dashboard_data_2024-04-10_2024-04-1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f9bbb6cd73aedc/Desktop/&#302;rengtosios%20galios%20nuo%20201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f9bbb6cd73aedc/Desktop/&#302;rengtosios%20galios%20nuo%20201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f9bbb6cd73aedc/Desktop/Ketvirtinia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Sheet2!$B$7:$C$7</c:f>
              <c:strCache>
                <c:ptCount val="2"/>
                <c:pt idx="0">
                  <c:v>Wind power plants</c:v>
                </c:pt>
                <c:pt idx="1">
                  <c:v>Transmission network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Sheet2!$D$5:$M$6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Sheet2!$D$7:$M$7</c:f>
              <c:numCache>
                <c:formatCode>General</c:formatCode>
                <c:ptCount val="10"/>
                <c:pt idx="0">
                  <c:v>223</c:v>
                </c:pt>
                <c:pt idx="1">
                  <c:v>365</c:v>
                </c:pt>
                <c:pt idx="2">
                  <c:v>425</c:v>
                </c:pt>
                <c:pt idx="3">
                  <c:v>433</c:v>
                </c:pt>
                <c:pt idx="4">
                  <c:v>433</c:v>
                </c:pt>
                <c:pt idx="5">
                  <c:v>433</c:v>
                </c:pt>
                <c:pt idx="6">
                  <c:v>433</c:v>
                </c:pt>
                <c:pt idx="7">
                  <c:v>551</c:v>
                </c:pt>
                <c:pt idx="8">
                  <c:v>803</c:v>
                </c:pt>
                <c:pt idx="9">
                  <c:v>1109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2B90-4DF6-8F11-487789A29195}"/>
            </c:ext>
          </c:extLst>
        </c:ser>
        <c:ser>
          <c:idx val="1"/>
          <c:order val="1"/>
          <c:tx>
            <c:strRef>
              <c:f>Sheet2!$B$8:$C$8</c:f>
              <c:strCache>
                <c:ptCount val="2"/>
                <c:pt idx="0">
                  <c:v>Wind power plants</c:v>
                </c:pt>
                <c:pt idx="1">
                  <c:v>Distribution network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Sheet2!$D$5:$M$6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Sheet2!$D$8:$M$8</c:f>
              <c:numCache>
                <c:formatCode>General</c:formatCode>
                <c:ptCount val="10"/>
                <c:pt idx="0">
                  <c:v>65</c:v>
                </c:pt>
                <c:pt idx="1">
                  <c:v>72</c:v>
                </c:pt>
                <c:pt idx="2">
                  <c:v>84</c:v>
                </c:pt>
                <c:pt idx="3">
                  <c:v>88</c:v>
                </c:pt>
                <c:pt idx="4">
                  <c:v>100</c:v>
                </c:pt>
                <c:pt idx="5">
                  <c:v>101</c:v>
                </c:pt>
                <c:pt idx="6">
                  <c:v>107</c:v>
                </c:pt>
                <c:pt idx="7">
                  <c:v>120</c:v>
                </c:pt>
                <c:pt idx="8">
                  <c:v>143</c:v>
                </c:pt>
                <c:pt idx="9">
                  <c:v>179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2B90-4DF6-8F11-487789A29195}"/>
            </c:ext>
          </c:extLst>
        </c:ser>
        <c:ser>
          <c:idx val="2"/>
          <c:order val="2"/>
          <c:tx>
            <c:strRef>
              <c:f>Sheet2!$B$9:$C$9</c:f>
              <c:strCache>
                <c:ptCount val="2"/>
                <c:pt idx="0">
                  <c:v>Solar power plants</c:v>
                </c:pt>
                <c:pt idx="1">
                  <c:v>Transmission network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Sheet2!$D$5:$M$6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Sheet2!$D$9:$M$9</c:f>
              <c:numCache>
                <c:formatCode>General</c:formatCode>
                <c:ptCount val="10"/>
                <c:pt idx="9">
                  <c:v>78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2B90-4DF6-8F11-487789A29195}"/>
            </c:ext>
          </c:extLst>
        </c:ser>
        <c:ser>
          <c:idx val="3"/>
          <c:order val="3"/>
          <c:tx>
            <c:strRef>
              <c:f>Sheet2!$B$10:$C$10</c:f>
              <c:strCache>
                <c:ptCount val="2"/>
                <c:pt idx="0">
                  <c:v>Solar power plants</c:v>
                </c:pt>
                <c:pt idx="1">
                  <c:v>Distribution network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Sheet2!$D$5:$M$6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Sheet2!$D$10:$M$10</c:f>
              <c:numCache>
                <c:formatCode>General</c:formatCode>
                <c:ptCount val="10"/>
                <c:pt idx="0">
                  <c:v>69</c:v>
                </c:pt>
                <c:pt idx="1">
                  <c:v>73</c:v>
                </c:pt>
                <c:pt idx="2">
                  <c:v>80</c:v>
                </c:pt>
                <c:pt idx="3">
                  <c:v>82</c:v>
                </c:pt>
                <c:pt idx="4">
                  <c:v>83</c:v>
                </c:pt>
                <c:pt idx="5">
                  <c:v>103</c:v>
                </c:pt>
                <c:pt idx="6">
                  <c:v>169</c:v>
                </c:pt>
                <c:pt idx="7">
                  <c:v>259</c:v>
                </c:pt>
                <c:pt idx="8">
                  <c:v>572</c:v>
                </c:pt>
                <c:pt idx="9">
                  <c:v>1087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2B90-4DF6-8F11-487789A29195}"/>
            </c:ext>
          </c:extLst>
        </c:ser>
        <c:ser>
          <c:idx val="4"/>
          <c:order val="4"/>
          <c:tx>
            <c:strRef>
              <c:f>Sheet2!$B$11:$C$11</c:f>
              <c:strCache>
                <c:ptCount val="2"/>
                <c:pt idx="0">
                  <c:v>Hydroelectric power plants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Sheet2!$D$5:$M$6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Sheet2!$D$11:$M$11</c:f>
              <c:numCache>
                <c:formatCode>General</c:formatCode>
                <c:ptCount val="10"/>
                <c:pt idx="0">
                  <c:v>128</c:v>
                </c:pt>
                <c:pt idx="1">
                  <c:v>128</c:v>
                </c:pt>
                <c:pt idx="2">
                  <c:v>128</c:v>
                </c:pt>
                <c:pt idx="3">
                  <c:v>128</c:v>
                </c:pt>
                <c:pt idx="4">
                  <c:v>128</c:v>
                </c:pt>
                <c:pt idx="5">
                  <c:v>128</c:v>
                </c:pt>
                <c:pt idx="6">
                  <c:v>128</c:v>
                </c:pt>
                <c:pt idx="7">
                  <c:v>128</c:v>
                </c:pt>
                <c:pt idx="8">
                  <c:v>128</c:v>
                </c:pt>
                <c:pt idx="9">
                  <c:v>129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4-2B90-4DF6-8F11-487789A29195}"/>
            </c:ext>
          </c:extLst>
        </c:ser>
        <c:ser>
          <c:idx val="5"/>
          <c:order val="5"/>
          <c:tx>
            <c:strRef>
              <c:f>Sheet2!$B$12:$C$12</c:f>
              <c:strCache>
                <c:ptCount val="2"/>
                <c:pt idx="0">
                  <c:v>Biomass power plants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Sheet2!$D$5:$M$6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Sheet2!$D$12:$M$12</c:f>
              <c:numCache>
                <c:formatCode>General</c:formatCode>
                <c:ptCount val="10"/>
                <c:pt idx="0">
                  <c:v>75</c:v>
                </c:pt>
                <c:pt idx="1">
                  <c:v>57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  <c:pt idx="5">
                  <c:v>63</c:v>
                </c:pt>
                <c:pt idx="6">
                  <c:v>63</c:v>
                </c:pt>
                <c:pt idx="7">
                  <c:v>58</c:v>
                </c:pt>
                <c:pt idx="8">
                  <c:v>62</c:v>
                </c:pt>
                <c:pt idx="9">
                  <c:v>196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5-2B90-4DF6-8F11-487789A29195}"/>
            </c:ext>
          </c:extLst>
        </c:ser>
        <c:ser>
          <c:idx val="6"/>
          <c:order val="6"/>
          <c:tx>
            <c:strRef>
              <c:f>Sheet2!$B$13:$C$13</c:f>
              <c:strCache>
                <c:ptCount val="2"/>
                <c:pt idx="0">
                  <c:v>Biogas power plants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Sheet2!$D$5:$M$6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Sheet2!$D$13:$M$13</c:f>
              <c:numCache>
                <c:formatCode>General</c:formatCode>
                <c:ptCount val="10"/>
                <c:pt idx="1">
                  <c:v>30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37</c:v>
                </c:pt>
                <c:pt idx="9">
                  <c:v>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6-2B90-4DF6-8F11-487789A29195}"/>
            </c:ext>
          </c:extLst>
        </c:ser>
        <c:ser>
          <c:idx val="7"/>
          <c:order val="7"/>
          <c:tx>
            <c:strRef>
              <c:f>Sheet2!$B$14:$C$14</c:f>
              <c:strCache>
                <c:ptCount val="2"/>
                <c:pt idx="0">
                  <c:v>Non-renewable fuel power plants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Sheet2!$D$5:$M$6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Sheet2!$D$14:$M$14</c:f>
              <c:numCache>
                <c:formatCode>General</c:formatCode>
                <c:ptCount val="10"/>
                <c:pt idx="0">
                  <c:v>2689</c:v>
                </c:pt>
                <c:pt idx="1">
                  <c:v>1931</c:v>
                </c:pt>
                <c:pt idx="2">
                  <c:v>1871</c:v>
                </c:pt>
                <c:pt idx="3">
                  <c:v>1932</c:v>
                </c:pt>
                <c:pt idx="4">
                  <c:v>1937</c:v>
                </c:pt>
                <c:pt idx="5">
                  <c:v>1936</c:v>
                </c:pt>
                <c:pt idx="6">
                  <c:v>1972</c:v>
                </c:pt>
                <c:pt idx="7">
                  <c:v>1634</c:v>
                </c:pt>
                <c:pt idx="8">
                  <c:v>1625</c:v>
                </c:pt>
                <c:pt idx="9">
                  <c:v>1609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7-2B90-4DF6-8F11-487789A29195}"/>
            </c:ext>
          </c:extLst>
        </c:ser>
        <c:ser>
          <c:idx val="8"/>
          <c:order val="8"/>
          <c:tx>
            <c:strRef>
              <c:f>Sheet2!$B$15:$C$15</c:f>
              <c:strCache>
                <c:ptCount val="2"/>
                <c:pt idx="0">
                  <c:v>Hydro storage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Sheet2!$D$5:$M$6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Sheet2!$D$15:$M$15</c:f>
              <c:numCache>
                <c:formatCode>General</c:formatCode>
                <c:ptCount val="10"/>
                <c:pt idx="0">
                  <c:v>900</c:v>
                </c:pt>
                <c:pt idx="1">
                  <c:v>900</c:v>
                </c:pt>
                <c:pt idx="2">
                  <c:v>900</c:v>
                </c:pt>
                <c:pt idx="3">
                  <c:v>900</c:v>
                </c:pt>
                <c:pt idx="4">
                  <c:v>900</c:v>
                </c:pt>
                <c:pt idx="5">
                  <c:v>900</c:v>
                </c:pt>
                <c:pt idx="6">
                  <c:v>900</c:v>
                </c:pt>
                <c:pt idx="7">
                  <c:v>900</c:v>
                </c:pt>
                <c:pt idx="8">
                  <c:v>900</c:v>
                </c:pt>
                <c:pt idx="9">
                  <c:v>900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8-2B90-4DF6-8F11-487789A29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3560640"/>
        <c:axId val="1093536160"/>
      </c:areaChart>
      <c:lineChart>
        <c:grouping val="standard"/>
        <c:varyColors val="0"/>
        <c:ser>
          <c:idx val="9"/>
          <c:order val="9"/>
          <c:tx>
            <c:strRef>
              <c:f>Sheet2!$B$17</c:f>
              <c:strCache>
                <c:ptCount val="1"/>
                <c:pt idx="0">
                  <c:v>Average annual electricity price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Sheet2!$D$17:$M$17</c:f>
              <c:numCache>
                <c:formatCode>General</c:formatCode>
                <c:ptCount val="10"/>
                <c:pt idx="0">
                  <c:v>41.92</c:v>
                </c:pt>
                <c:pt idx="1">
                  <c:v>36.54</c:v>
                </c:pt>
                <c:pt idx="2">
                  <c:v>35.130000000000003</c:v>
                </c:pt>
                <c:pt idx="3">
                  <c:v>50</c:v>
                </c:pt>
                <c:pt idx="4">
                  <c:v>46.12</c:v>
                </c:pt>
                <c:pt idx="5">
                  <c:v>34.04</c:v>
                </c:pt>
                <c:pt idx="6">
                  <c:v>90.45</c:v>
                </c:pt>
                <c:pt idx="7">
                  <c:v>230.23</c:v>
                </c:pt>
                <c:pt idx="8">
                  <c:v>94.44</c:v>
                </c:pt>
                <c:pt idx="9">
                  <c:v>88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9-2B90-4DF6-8F11-487789A29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029184"/>
        <c:axId val="1116027264"/>
      </c:lineChart>
      <c:catAx>
        <c:axId val="10935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3536160"/>
        <c:crosses val="autoZero"/>
        <c:auto val="1"/>
        <c:lblAlgn val="ctr"/>
        <c:lblOffset val="100"/>
        <c:noMultiLvlLbl val="0"/>
      </c:catAx>
      <c:valAx>
        <c:axId val="109353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Installed </a:t>
                </a:r>
                <a:r>
                  <a:rPr lang="lt-LT" baseline="0"/>
                  <a:t>power </a:t>
                </a:r>
                <a:r>
                  <a:rPr lang="lt-LT"/>
                  <a:t>MW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3560640"/>
        <c:crosses val="autoZero"/>
        <c:crossBetween val="between"/>
      </c:valAx>
      <c:valAx>
        <c:axId val="11160272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Electricity </a:t>
                </a:r>
                <a:r>
                  <a:rPr lang="lt-LT" baseline="0"/>
                  <a:t>price EUR/MWh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6029184"/>
        <c:crosses val="max"/>
        <c:crossBetween val="between"/>
      </c:valAx>
      <c:catAx>
        <c:axId val="1116029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16027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8"/>
          <c:order val="7"/>
          <c:tx>
            <c:strRef>
              <c:f>Sheet1!$A$11</c:f>
              <c:strCache>
                <c:ptCount val="1"/>
                <c:pt idx="0">
                  <c:v>Other renewable energy sources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Sheet1!$B$11:$BG$11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0-5496-4587-ABDC-864CF45C421C}"/>
            </c:ext>
          </c:extLst>
        </c:ser>
        <c:ser>
          <c:idx val="0"/>
          <c:order val="9"/>
          <c:tx>
            <c:strRef>
              <c:f>Sheet1!$A$3</c:f>
              <c:strCache>
                <c:ptCount val="1"/>
                <c:pt idx="0">
                  <c:v>TWh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Sheet1!$B$3:$BG$3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1-5496-4587-ABDC-864CF45C421C}"/>
            </c:ext>
          </c:extLst>
        </c:ser>
        <c:ser>
          <c:idx val="1"/>
          <c:order val="11"/>
          <c:tx>
            <c:strRef>
              <c:f>Sheet1!$A$4</c:f>
              <c:strCache>
                <c:ptCount val="1"/>
                <c:pt idx="0">
                  <c:v>Electricity generation (Net)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Sheet1!$B$4:$BG$4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2-5496-4587-ABDC-864CF45C421C}"/>
            </c:ext>
          </c:extLst>
        </c:ser>
        <c:ser>
          <c:idx val="6"/>
          <c:order val="12"/>
          <c:tx>
            <c:strRef>
              <c:f>Sheet1!$A$9</c:f>
              <c:strCache>
                <c:ptCount val="1"/>
                <c:pt idx="0">
                  <c:v>     Wind power plants on the transmission grid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Sheet1!$B$9:$BG$9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3-5496-4587-ABDC-864CF45C421C}"/>
            </c:ext>
          </c:extLst>
        </c:ser>
        <c:ser>
          <c:idx val="7"/>
          <c:order val="13"/>
          <c:tx>
            <c:strRef>
              <c:f>Sheet1!$A$10</c:f>
              <c:strCache>
                <c:ptCount val="1"/>
                <c:pt idx="0">
                  <c:v>     Wind power plants on the distribution grid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Sheet1!$B$10:$BG$10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4-5496-4587-ABDC-864CF45C421C}"/>
            </c:ext>
          </c:extLst>
        </c:ser>
        <c:ser>
          <c:idx val="12"/>
          <c:order val="5"/>
          <c:tx>
            <c:strRef>
              <c:f>Sheet1!$A$15</c:f>
              <c:strCache>
                <c:ptCount val="1"/>
                <c:pt idx="0">
                  <c:v>     Waste incineration power plants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Sheet1!$B$15:$BG$15</c:f>
              <c:numCache>
                <c:formatCode>0.000</c:formatCode>
                <c:ptCount val="9"/>
                <c:pt idx="0">
                  <c:v>9.1104561000000001E-2</c:v>
                </c:pt>
                <c:pt idx="1">
                  <c:v>5.5814682000000004E-2</c:v>
                </c:pt>
                <c:pt idx="2">
                  <c:v>7.5876751999999992E-2</c:v>
                </c:pt>
                <c:pt idx="3">
                  <c:v>7.1238580999999995E-2</c:v>
                </c:pt>
                <c:pt idx="4">
                  <c:v>7.2809090000000007E-2</c:v>
                </c:pt>
                <c:pt idx="5">
                  <c:v>7.5168026999999998E-2</c:v>
                </c:pt>
                <c:pt idx="6">
                  <c:v>7.3971372000000007E-2</c:v>
                </c:pt>
                <c:pt idx="7">
                  <c:v>2.7987170000000002E-2</c:v>
                </c:pt>
                <c:pt idx="8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5-5496-4587-ABDC-864CF45C421C}"/>
            </c:ext>
          </c:extLst>
        </c:ser>
        <c:ser>
          <c:idx val="5"/>
          <c:order val="0"/>
          <c:tx>
            <c:strRef>
              <c:f>Sheet1!$A$8</c:f>
              <c:strCache>
                <c:ptCount val="1"/>
                <c:pt idx="0">
                  <c:v>Wind power plants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Sheet1!$B$8:$BG$8</c:f>
              <c:numCache>
                <c:formatCode>0.000</c:formatCode>
                <c:ptCount val="9"/>
                <c:pt idx="0">
                  <c:v>0.80679063599999989</c:v>
                </c:pt>
                <c:pt idx="1">
                  <c:v>1.1305324469999998</c:v>
                </c:pt>
                <c:pt idx="2">
                  <c:v>1.3570770370000003</c:v>
                </c:pt>
                <c:pt idx="3">
                  <c:v>1.1386027400000001</c:v>
                </c:pt>
                <c:pt idx="4">
                  <c:v>1.453430859</c:v>
                </c:pt>
                <c:pt idx="5">
                  <c:v>1.5442254159999997</c:v>
                </c:pt>
                <c:pt idx="6">
                  <c:v>1.3554569249999995</c:v>
                </c:pt>
                <c:pt idx="7">
                  <c:v>1.5131852080000001</c:v>
                </c:pt>
                <c:pt idx="8">
                  <c:v>2.5241314969999999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6-5496-4587-ABDC-864CF45C421C}"/>
            </c:ext>
          </c:extLst>
        </c:ser>
        <c:ser>
          <c:idx val="11"/>
          <c:order val="1"/>
          <c:tx>
            <c:strRef>
              <c:f>Sheet1!$A$14</c:f>
              <c:strCache>
                <c:ptCount val="1"/>
                <c:pt idx="0">
                  <c:v>     Solar power plants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Sheet1!$B$14:$BG$14</c:f>
              <c:numCache>
                <c:formatCode>0.000</c:formatCode>
                <c:ptCount val="9"/>
                <c:pt idx="0">
                  <c:v>7.3326987999999996E-2</c:v>
                </c:pt>
                <c:pt idx="1">
                  <c:v>6.7234391000000004E-2</c:v>
                </c:pt>
                <c:pt idx="2">
                  <c:v>6.7094475000000112E-2</c:v>
                </c:pt>
                <c:pt idx="3">
                  <c:v>8.0079181000000055E-2</c:v>
                </c:pt>
                <c:pt idx="4">
                  <c:v>8.4078844000000083E-2</c:v>
                </c:pt>
                <c:pt idx="5">
                  <c:v>0.10841812700000013</c:v>
                </c:pt>
                <c:pt idx="6">
                  <c:v>0.15728201200000019</c:v>
                </c:pt>
                <c:pt idx="7">
                  <c:v>0.27344059800000009</c:v>
                </c:pt>
                <c:pt idx="8">
                  <c:v>0.6328336972159998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7-5496-4587-ABDC-864CF45C421C}"/>
            </c:ext>
          </c:extLst>
        </c:ser>
        <c:ser>
          <c:idx val="4"/>
          <c:order val="2"/>
          <c:tx>
            <c:strRef>
              <c:f>Sheet1!$A$7</c:f>
              <c:strCache>
                <c:ptCount val="1"/>
                <c:pt idx="0">
                  <c:v>Hydroelectric power plants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Sheet1!$B$7:$BG$7</c:f>
              <c:numCache>
                <c:formatCode>0.000</c:formatCode>
                <c:ptCount val="9"/>
                <c:pt idx="0">
                  <c:v>0.34544361099999998</c:v>
                </c:pt>
                <c:pt idx="1">
                  <c:v>0.44967946499999994</c:v>
                </c:pt>
                <c:pt idx="2">
                  <c:v>0.57307984800000011</c:v>
                </c:pt>
                <c:pt idx="3">
                  <c:v>0.42564990799999997</c:v>
                </c:pt>
                <c:pt idx="4">
                  <c:v>0.34214947499999993</c:v>
                </c:pt>
                <c:pt idx="5">
                  <c:v>0.29704705899999995</c:v>
                </c:pt>
                <c:pt idx="6">
                  <c:v>0.37974799999999997</c:v>
                </c:pt>
                <c:pt idx="7">
                  <c:v>0.45703321300000016</c:v>
                </c:pt>
                <c:pt idx="8">
                  <c:v>0.44602402000000002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8-5496-4587-ABDC-864CF45C421C}"/>
            </c:ext>
          </c:extLst>
        </c:ser>
        <c:ser>
          <c:idx val="10"/>
          <c:order val="3"/>
          <c:tx>
            <c:strRef>
              <c:f>Sheet1!$A$13</c:f>
              <c:strCache>
                <c:ptCount val="1"/>
                <c:pt idx="0">
                  <c:v>Biogas power plants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Sheet1!$B$13:$BG$13</c:f>
              <c:numCache>
                <c:formatCode>0.000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0.128725015</c:v>
                </c:pt>
                <c:pt idx="3">
                  <c:v>0.13599998100000002</c:v>
                </c:pt>
                <c:pt idx="4">
                  <c:v>0.14482330900000001</c:v>
                </c:pt>
                <c:pt idx="5">
                  <c:v>0.15004085300000003</c:v>
                </c:pt>
                <c:pt idx="6">
                  <c:v>0.15033845399999998</c:v>
                </c:pt>
                <c:pt idx="7">
                  <c:v>0.133345406</c:v>
                </c:pt>
                <c:pt idx="8">
                  <c:v>0.10292654928776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9-5496-4587-ABDC-864CF45C421C}"/>
            </c:ext>
          </c:extLst>
        </c:ser>
        <c:ser>
          <c:idx val="9"/>
          <c:order val="4"/>
          <c:tx>
            <c:strRef>
              <c:f>Sheet1!$A$12</c:f>
              <c:strCache>
                <c:ptCount val="1"/>
                <c:pt idx="0">
                  <c:v>Biomass power plants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Sheet1!$B$12:$BG$12</c:f>
              <c:numCache>
                <c:formatCode>0.000</c:formatCode>
                <c:ptCount val="9"/>
                <c:pt idx="0">
                  <c:v>0.29400705000000005</c:v>
                </c:pt>
                <c:pt idx="1">
                  <c:v>0.216</c:v>
                </c:pt>
                <c:pt idx="2">
                  <c:v>0.24436177149999994</c:v>
                </c:pt>
                <c:pt idx="3">
                  <c:v>0.24023157600000014</c:v>
                </c:pt>
                <c:pt idx="4">
                  <c:v>0.23305669700000009</c:v>
                </c:pt>
                <c:pt idx="5">
                  <c:v>0.2513954129999999</c:v>
                </c:pt>
                <c:pt idx="6">
                  <c:v>0.15437300550000008</c:v>
                </c:pt>
                <c:pt idx="7">
                  <c:v>0.13971349750000006</c:v>
                </c:pt>
                <c:pt idx="8">
                  <c:v>0.12362972783005283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A-5496-4587-ABDC-864CF45C421C}"/>
            </c:ext>
          </c:extLst>
        </c:ser>
        <c:ser>
          <c:idx val="3"/>
          <c:order val="6"/>
          <c:tx>
            <c:strRef>
              <c:f>Sheet1!$A$6</c:f>
              <c:strCache>
                <c:ptCount val="1"/>
                <c:pt idx="0">
                  <c:v>Kruonis HAE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Sheet1!$B$6:$BG$6</c:f>
              <c:numCache>
                <c:formatCode>0.000</c:formatCode>
                <c:ptCount val="9"/>
                <c:pt idx="0">
                  <c:v>0.66706303</c:v>
                </c:pt>
                <c:pt idx="1">
                  <c:v>0.56783925599999996</c:v>
                </c:pt>
                <c:pt idx="2">
                  <c:v>0.5743559250000001</c:v>
                </c:pt>
                <c:pt idx="3">
                  <c:v>0.52107411900000011</c:v>
                </c:pt>
                <c:pt idx="4">
                  <c:v>0.58351814399999991</c:v>
                </c:pt>
                <c:pt idx="5">
                  <c:v>0.76793051400000012</c:v>
                </c:pt>
                <c:pt idx="6">
                  <c:v>0.69919947799999993</c:v>
                </c:pt>
                <c:pt idx="7">
                  <c:v>0.54389073300000002</c:v>
                </c:pt>
                <c:pt idx="8">
                  <c:v>0.52015985199999992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B-5496-4587-ABDC-864CF45C421C}"/>
            </c:ext>
          </c:extLst>
        </c:ser>
        <c:ser>
          <c:idx val="13"/>
          <c:order val="8"/>
          <c:tx>
            <c:strRef>
              <c:f>Sheet1!$A$16</c:f>
              <c:strCache>
                <c:ptCount val="1"/>
                <c:pt idx="0">
                  <c:v>Battery technology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Sheet1!$B$16:$BG$16</c:f>
              <c:numCache>
                <c:formatCode>0.000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4.1356699999999993E-3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C-5496-4587-ABDC-864CF45C421C}"/>
            </c:ext>
          </c:extLst>
        </c:ser>
        <c:ser>
          <c:idx val="2"/>
          <c:order val="10"/>
          <c:tx>
            <c:strRef>
              <c:f>Sheet1!$A$5</c:f>
              <c:strCache>
                <c:ptCount val="1"/>
                <c:pt idx="0">
                  <c:v>Thermal power plants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Sheet1!$B$5:$BG$5</c:f>
              <c:numCache>
                <c:formatCode>0.000</c:formatCode>
                <c:ptCount val="9"/>
                <c:pt idx="0">
                  <c:v>2.3207104124</c:v>
                </c:pt>
                <c:pt idx="1">
                  <c:v>1.3846053267489999</c:v>
                </c:pt>
                <c:pt idx="2">
                  <c:v>0.84502578558000008</c:v>
                </c:pt>
                <c:pt idx="3">
                  <c:v>0.60723405890000004</c:v>
                </c:pt>
                <c:pt idx="4">
                  <c:v>0.7258861082000001</c:v>
                </c:pt>
                <c:pt idx="5">
                  <c:v>1.9479972533499996</c:v>
                </c:pt>
                <c:pt idx="6">
                  <c:v>1.7225401035052419</c:v>
                </c:pt>
                <c:pt idx="7">
                  <c:v>1.1612092231736002</c:v>
                </c:pt>
                <c:pt idx="8">
                  <c:v>1.3110908008633257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D-5496-4587-ABDC-864CF45C4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839248"/>
        <c:axId val="270837808"/>
      </c:areaChart>
      <c:lineChart>
        <c:grouping val="standard"/>
        <c:varyColors val="0"/>
        <c:ser>
          <c:idx val="14"/>
          <c:order val="14"/>
          <c:tx>
            <c:strRef>
              <c:f>Sheet1!$A$34</c:f>
              <c:strCache>
                <c:ptCount val="1"/>
                <c:pt idx="0">
                  <c:v>Total electricity demand in Lithuania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Sheet1!$B$51:$J$51</c:f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E-5496-4587-ABDC-864CF45C4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839248"/>
        <c:axId val="270837808"/>
      </c:lineChart>
      <c:lineChart>
        <c:grouping val="standard"/>
        <c:varyColors val="0"/>
        <c:ser>
          <c:idx val="15"/>
          <c:order val="15"/>
          <c:tx>
            <c:strRef>
              <c:f>Sheet1!$CL$48</c:f>
              <c:strCache>
                <c:ptCount val="1"/>
                <c:pt idx="0">
                  <c:v>Average annual electricity price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Sheet1!$B$53:$J$53</c:f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F-5496-4587-ABDC-864CF45C421C}"/>
            </c:ext>
          </c:extLst>
        </c:ser>
        <c:ser>
          <c:idx val="16"/>
          <c:order val="16"/>
          <c:tx>
            <c:strRef>
              <c:f>Sheet1!$CL$48</c:f>
              <c:strCache>
                <c:ptCount val="1"/>
                <c:pt idx="0">
                  <c:v>Average annual electricity price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Sheet1!$CM$48:$CU$48</c:f>
              <c:numCache>
                <c:formatCode>General</c:formatCode>
                <c:ptCount val="9"/>
                <c:pt idx="0">
                  <c:v>41.92</c:v>
                </c:pt>
                <c:pt idx="1">
                  <c:v>36.54</c:v>
                </c:pt>
                <c:pt idx="2">
                  <c:v>35.130000000000003</c:v>
                </c:pt>
                <c:pt idx="3">
                  <c:v>50</c:v>
                </c:pt>
                <c:pt idx="4">
                  <c:v>46.12</c:v>
                </c:pt>
                <c:pt idx="5">
                  <c:v>34.04</c:v>
                </c:pt>
                <c:pt idx="6">
                  <c:v>90.45</c:v>
                </c:pt>
                <c:pt idx="7">
                  <c:v>230.23</c:v>
                </c:pt>
                <c:pt idx="8">
                  <c:v>94.44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10-5496-4587-ABDC-864CF45C4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48704"/>
        <c:axId val="90745824"/>
      </c:lineChart>
      <c:catAx>
        <c:axId val="27083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0837808"/>
        <c:crosses val="autoZero"/>
        <c:auto val="1"/>
        <c:lblAlgn val="ctr"/>
        <c:lblOffset val="100"/>
        <c:noMultiLvlLbl val="0"/>
      </c:catAx>
      <c:valAx>
        <c:axId val="27083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Electricity 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0839248"/>
        <c:crosses val="autoZero"/>
        <c:crossBetween val="between"/>
      </c:valAx>
      <c:valAx>
        <c:axId val="907458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Average annual electricity price EUR/MWh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0748704"/>
        <c:crosses val="max"/>
        <c:crossBetween val="between"/>
      </c:valAx>
      <c:catAx>
        <c:axId val="90748704"/>
        <c:scaling>
          <c:orientation val="minMax"/>
        </c:scaling>
        <c:delete val="1"/>
        <c:axPos val="b"/>
        <c:majorTickMark val="out"/>
        <c:minorTickMark val="none"/>
        <c:tickLblPos val="nextTo"/>
        <c:crossAx val="90745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8"/>
          <c:order val="7"/>
          <c:tx>
            <c:strRef>
              <c:f>Sheet1!$A$11</c:f>
              <c:strCache>
                <c:ptCount val="1"/>
                <c:pt idx="0">
                  <c:v>Other renewable energy sources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Sheet1!$B$11:$BG$11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0-C6E0-4A24-A409-0D322C77BB85}"/>
            </c:ext>
          </c:extLst>
        </c:ser>
        <c:ser>
          <c:idx val="0"/>
          <c:order val="9"/>
          <c:tx>
            <c:strRef>
              <c:f>Sheet1!$A$3</c:f>
              <c:strCache>
                <c:ptCount val="1"/>
                <c:pt idx="0">
                  <c:v>TWh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Sheet1!$B$3:$BG$3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1-C6E0-4A24-A409-0D322C77BB85}"/>
            </c:ext>
          </c:extLst>
        </c:ser>
        <c:ser>
          <c:idx val="1"/>
          <c:order val="11"/>
          <c:tx>
            <c:strRef>
              <c:f>Sheet1!$A$4</c:f>
              <c:strCache>
                <c:ptCount val="1"/>
                <c:pt idx="0">
                  <c:v>Electricity generation (Net)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Sheet1!$B$4:$BG$4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2-C6E0-4A24-A409-0D322C77BB85}"/>
            </c:ext>
          </c:extLst>
        </c:ser>
        <c:ser>
          <c:idx val="6"/>
          <c:order val="12"/>
          <c:tx>
            <c:strRef>
              <c:f>Sheet1!$A$9</c:f>
              <c:strCache>
                <c:ptCount val="1"/>
                <c:pt idx="0">
                  <c:v>     Wind power plants on the transmission grid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Sheet1!$B$9:$BG$9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3-C6E0-4A24-A409-0D322C77BB85}"/>
            </c:ext>
          </c:extLst>
        </c:ser>
        <c:ser>
          <c:idx val="7"/>
          <c:order val="13"/>
          <c:tx>
            <c:strRef>
              <c:f>Sheet1!$A$10</c:f>
              <c:strCache>
                <c:ptCount val="1"/>
                <c:pt idx="0">
                  <c:v>     Wind power plants on the distribution grid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Sheet1!$B$10:$BG$10</c:f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4-C6E0-4A24-A409-0D322C77BB85}"/>
            </c:ext>
          </c:extLst>
        </c:ser>
        <c:ser>
          <c:idx val="12"/>
          <c:order val="5"/>
          <c:tx>
            <c:strRef>
              <c:f>Sheet1!$A$15</c:f>
              <c:strCache>
                <c:ptCount val="1"/>
                <c:pt idx="0">
                  <c:v>     Waste incineration power plants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Sheet1!$B$15:$BG$15</c:f>
              <c:numCache>
                <c:formatCode>0.000</c:formatCode>
                <c:ptCount val="9"/>
                <c:pt idx="0">
                  <c:v>9.1104561000000001E-2</c:v>
                </c:pt>
                <c:pt idx="1">
                  <c:v>5.5814682000000004E-2</c:v>
                </c:pt>
                <c:pt idx="2">
                  <c:v>7.5876751999999992E-2</c:v>
                </c:pt>
                <c:pt idx="3">
                  <c:v>7.1238580999999995E-2</c:v>
                </c:pt>
                <c:pt idx="4">
                  <c:v>7.2809090000000007E-2</c:v>
                </c:pt>
                <c:pt idx="5">
                  <c:v>7.5168026999999998E-2</c:v>
                </c:pt>
                <c:pt idx="6">
                  <c:v>7.3971372000000007E-2</c:v>
                </c:pt>
                <c:pt idx="7">
                  <c:v>2.7987170000000002E-2</c:v>
                </c:pt>
                <c:pt idx="8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5-C6E0-4A24-A409-0D322C77BB85}"/>
            </c:ext>
          </c:extLst>
        </c:ser>
        <c:ser>
          <c:idx val="5"/>
          <c:order val="0"/>
          <c:tx>
            <c:strRef>
              <c:f>Sheet1!$A$8</c:f>
              <c:strCache>
                <c:ptCount val="1"/>
                <c:pt idx="0">
                  <c:v>Wind power plants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Sheet1!$B$8:$BG$8</c:f>
              <c:numCache>
                <c:formatCode>0.000</c:formatCode>
                <c:ptCount val="9"/>
                <c:pt idx="0">
                  <c:v>0.80679063599999989</c:v>
                </c:pt>
                <c:pt idx="1">
                  <c:v>1.1305324469999998</c:v>
                </c:pt>
                <c:pt idx="2">
                  <c:v>1.3570770370000003</c:v>
                </c:pt>
                <c:pt idx="3">
                  <c:v>1.1386027400000001</c:v>
                </c:pt>
                <c:pt idx="4">
                  <c:v>1.453430859</c:v>
                </c:pt>
                <c:pt idx="5">
                  <c:v>1.5442254159999997</c:v>
                </c:pt>
                <c:pt idx="6">
                  <c:v>1.3554569249999995</c:v>
                </c:pt>
                <c:pt idx="7">
                  <c:v>1.5131852080000001</c:v>
                </c:pt>
                <c:pt idx="8">
                  <c:v>2.5241314969999999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6-C6E0-4A24-A409-0D322C77BB85}"/>
            </c:ext>
          </c:extLst>
        </c:ser>
        <c:ser>
          <c:idx val="11"/>
          <c:order val="1"/>
          <c:tx>
            <c:strRef>
              <c:f>Sheet1!$A$14</c:f>
              <c:strCache>
                <c:ptCount val="1"/>
                <c:pt idx="0">
                  <c:v>     Solar power plants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Sheet1!$B$14:$BG$14</c:f>
              <c:numCache>
                <c:formatCode>0.000</c:formatCode>
                <c:ptCount val="9"/>
                <c:pt idx="0">
                  <c:v>7.3326987999999996E-2</c:v>
                </c:pt>
                <c:pt idx="1">
                  <c:v>6.7234391000000004E-2</c:v>
                </c:pt>
                <c:pt idx="2">
                  <c:v>6.7094475000000112E-2</c:v>
                </c:pt>
                <c:pt idx="3">
                  <c:v>8.0079181000000055E-2</c:v>
                </c:pt>
                <c:pt idx="4">
                  <c:v>8.4078844000000083E-2</c:v>
                </c:pt>
                <c:pt idx="5">
                  <c:v>0.10841812700000013</c:v>
                </c:pt>
                <c:pt idx="6">
                  <c:v>0.15728201200000019</c:v>
                </c:pt>
                <c:pt idx="7">
                  <c:v>0.27344059800000009</c:v>
                </c:pt>
                <c:pt idx="8">
                  <c:v>0.6328336972159998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7-C6E0-4A24-A409-0D322C77BB85}"/>
            </c:ext>
          </c:extLst>
        </c:ser>
        <c:ser>
          <c:idx val="4"/>
          <c:order val="2"/>
          <c:tx>
            <c:strRef>
              <c:f>Sheet1!$A$7</c:f>
              <c:strCache>
                <c:ptCount val="1"/>
                <c:pt idx="0">
                  <c:v>Hydroelectric power plants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Sheet1!$B$7:$BG$7</c:f>
              <c:numCache>
                <c:formatCode>0.000</c:formatCode>
                <c:ptCount val="9"/>
                <c:pt idx="0">
                  <c:v>0.34544361099999998</c:v>
                </c:pt>
                <c:pt idx="1">
                  <c:v>0.44967946499999994</c:v>
                </c:pt>
                <c:pt idx="2">
                  <c:v>0.57307984800000011</c:v>
                </c:pt>
                <c:pt idx="3">
                  <c:v>0.42564990799999997</c:v>
                </c:pt>
                <c:pt idx="4">
                  <c:v>0.34214947499999993</c:v>
                </c:pt>
                <c:pt idx="5">
                  <c:v>0.29704705899999995</c:v>
                </c:pt>
                <c:pt idx="6">
                  <c:v>0.37974799999999997</c:v>
                </c:pt>
                <c:pt idx="7">
                  <c:v>0.45703321300000016</c:v>
                </c:pt>
                <c:pt idx="8">
                  <c:v>0.44602402000000002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8-C6E0-4A24-A409-0D322C77BB85}"/>
            </c:ext>
          </c:extLst>
        </c:ser>
        <c:ser>
          <c:idx val="10"/>
          <c:order val="3"/>
          <c:tx>
            <c:strRef>
              <c:f>Sheet1!$A$13</c:f>
              <c:strCache>
                <c:ptCount val="1"/>
                <c:pt idx="0">
                  <c:v>Biogas power plants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Sheet1!$B$13:$BG$13</c:f>
              <c:numCache>
                <c:formatCode>0.000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0.128725015</c:v>
                </c:pt>
                <c:pt idx="3">
                  <c:v>0.13599998100000002</c:v>
                </c:pt>
                <c:pt idx="4">
                  <c:v>0.14482330900000001</c:v>
                </c:pt>
                <c:pt idx="5">
                  <c:v>0.15004085300000003</c:v>
                </c:pt>
                <c:pt idx="6">
                  <c:v>0.15033845399999998</c:v>
                </c:pt>
                <c:pt idx="7">
                  <c:v>0.133345406</c:v>
                </c:pt>
                <c:pt idx="8">
                  <c:v>0.10292654928776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9-C6E0-4A24-A409-0D322C77BB85}"/>
            </c:ext>
          </c:extLst>
        </c:ser>
        <c:ser>
          <c:idx val="9"/>
          <c:order val="4"/>
          <c:tx>
            <c:strRef>
              <c:f>Sheet1!$A$12</c:f>
              <c:strCache>
                <c:ptCount val="1"/>
                <c:pt idx="0">
                  <c:v>Biomass power plants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Sheet1!$B$12:$BG$12</c:f>
              <c:numCache>
                <c:formatCode>0.000</c:formatCode>
                <c:ptCount val="9"/>
                <c:pt idx="0">
                  <c:v>0.29400705000000005</c:v>
                </c:pt>
                <c:pt idx="1">
                  <c:v>0.216</c:v>
                </c:pt>
                <c:pt idx="2">
                  <c:v>0.24436177149999994</c:v>
                </c:pt>
                <c:pt idx="3">
                  <c:v>0.24023157600000014</c:v>
                </c:pt>
                <c:pt idx="4">
                  <c:v>0.23305669700000009</c:v>
                </c:pt>
                <c:pt idx="5">
                  <c:v>0.2513954129999999</c:v>
                </c:pt>
                <c:pt idx="6">
                  <c:v>0.15437300550000008</c:v>
                </c:pt>
                <c:pt idx="7">
                  <c:v>0.13971349750000006</c:v>
                </c:pt>
                <c:pt idx="8">
                  <c:v>0.12362972783005283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A-C6E0-4A24-A409-0D322C77BB85}"/>
            </c:ext>
          </c:extLst>
        </c:ser>
        <c:ser>
          <c:idx val="3"/>
          <c:order val="6"/>
          <c:tx>
            <c:strRef>
              <c:f>Sheet1!$A$6</c:f>
              <c:strCache>
                <c:ptCount val="1"/>
                <c:pt idx="0">
                  <c:v>Kruonis HAE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Sheet1!$B$6:$BG$6</c:f>
              <c:numCache>
                <c:formatCode>0.000</c:formatCode>
                <c:ptCount val="9"/>
                <c:pt idx="0">
                  <c:v>0.66706303</c:v>
                </c:pt>
                <c:pt idx="1">
                  <c:v>0.56783925599999996</c:v>
                </c:pt>
                <c:pt idx="2">
                  <c:v>0.5743559250000001</c:v>
                </c:pt>
                <c:pt idx="3">
                  <c:v>0.52107411900000011</c:v>
                </c:pt>
                <c:pt idx="4">
                  <c:v>0.58351814399999991</c:v>
                </c:pt>
                <c:pt idx="5">
                  <c:v>0.76793051400000012</c:v>
                </c:pt>
                <c:pt idx="6">
                  <c:v>0.69919947799999993</c:v>
                </c:pt>
                <c:pt idx="7">
                  <c:v>0.54389073300000002</c:v>
                </c:pt>
                <c:pt idx="8">
                  <c:v>0.52015985199999992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B-C6E0-4A24-A409-0D322C77BB85}"/>
            </c:ext>
          </c:extLst>
        </c:ser>
        <c:ser>
          <c:idx val="13"/>
          <c:order val="8"/>
          <c:tx>
            <c:strRef>
              <c:f>Sheet1!$A$16</c:f>
              <c:strCache>
                <c:ptCount val="1"/>
                <c:pt idx="0">
                  <c:v>Battery technology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Sheet1!$B$16:$BG$16</c:f>
              <c:numCache>
                <c:formatCode>0.000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4.1356699999999993E-3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C-C6E0-4A24-A409-0D322C77BB85}"/>
            </c:ext>
          </c:extLst>
        </c:ser>
        <c:ser>
          <c:idx val="2"/>
          <c:order val="10"/>
          <c:tx>
            <c:strRef>
              <c:f>Sheet1!$A$5</c:f>
              <c:strCache>
                <c:ptCount val="1"/>
                <c:pt idx="0">
                  <c:v>Thermal power plants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Sheet1!$B$2:$BG$2</c:f>
              <c:strCache>
                <c:ptCount val="9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</c:strCache>
            </c:strRef>
          </c:cat>
          <c:val>
            <c:numRef>
              <c:f>Sheet1!$B$5:$BG$5</c:f>
              <c:numCache>
                <c:formatCode>0.000</c:formatCode>
                <c:ptCount val="9"/>
                <c:pt idx="0">
                  <c:v>2.3207104124</c:v>
                </c:pt>
                <c:pt idx="1">
                  <c:v>1.3846053267489999</c:v>
                </c:pt>
                <c:pt idx="2">
                  <c:v>0.84502578558000008</c:v>
                </c:pt>
                <c:pt idx="3">
                  <c:v>0.60723405890000004</c:v>
                </c:pt>
                <c:pt idx="4">
                  <c:v>0.7258861082000001</c:v>
                </c:pt>
                <c:pt idx="5">
                  <c:v>1.9479972533499996</c:v>
                </c:pt>
                <c:pt idx="6">
                  <c:v>1.7225401035052419</c:v>
                </c:pt>
                <c:pt idx="7">
                  <c:v>1.1612092231736002</c:v>
                </c:pt>
                <c:pt idx="8">
                  <c:v>1.3110908008633257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D-C6E0-4A24-A409-0D322C77B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839248"/>
        <c:axId val="270837808"/>
      </c:areaChart>
      <c:lineChart>
        <c:grouping val="standard"/>
        <c:varyColors val="0"/>
        <c:ser>
          <c:idx val="14"/>
          <c:order val="14"/>
          <c:tx>
            <c:strRef>
              <c:f>Sheet1!$A$34</c:f>
              <c:strCache>
                <c:ptCount val="1"/>
                <c:pt idx="0">
                  <c:v>Total electricity demand in Lithuania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Sheet1!$B$51:$J$51</c:f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E-C6E0-4A24-A409-0D322C77B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839248"/>
        <c:axId val="270837808"/>
      </c:lineChart>
      <c:lineChart>
        <c:grouping val="standard"/>
        <c:varyColors val="0"/>
        <c:ser>
          <c:idx val="17"/>
          <c:order val="17"/>
          <c:tx>
            <c:strRef>
              <c:f>Sheet1!$A$34</c:f>
              <c:strCache>
                <c:ptCount val="1"/>
                <c:pt idx="0">
                  <c:v>Total electricity demand in Lithuania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Sheet1!$S$34:$BG$34</c:f>
              <c:numCache>
                <c:formatCode>0.000</c:formatCode>
                <c:ptCount val="9"/>
                <c:pt idx="0">
                  <c:v>11.8061227444</c:v>
                </c:pt>
                <c:pt idx="1">
                  <c:v>12.247372660749001</c:v>
                </c:pt>
                <c:pt idx="2">
                  <c:v>12.542770369079999</c:v>
                </c:pt>
                <c:pt idx="3">
                  <c:v>12.852522477899999</c:v>
                </c:pt>
                <c:pt idx="4">
                  <c:v>12.983417888200005</c:v>
                </c:pt>
                <c:pt idx="5">
                  <c:v>13.050729565349998</c:v>
                </c:pt>
                <c:pt idx="6">
                  <c:v>13.736934352602447</c:v>
                </c:pt>
                <c:pt idx="7">
                  <c:v>12.817537914780983</c:v>
                </c:pt>
                <c:pt idx="8">
                  <c:v>12.582803732602569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F-C6E0-4A24-A409-0D322C77B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839248"/>
        <c:axId val="270837808"/>
      </c:lineChart>
      <c:lineChart>
        <c:grouping val="standard"/>
        <c:varyColors val="0"/>
        <c:ser>
          <c:idx val="15"/>
          <c:order val="15"/>
          <c:tx>
            <c:strRef>
              <c:f>Sheet1!$CL$48</c:f>
              <c:strCache>
                <c:ptCount val="1"/>
                <c:pt idx="0">
                  <c:v>Average annual electricity price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Sheet1!$B$53:$J$53</c:f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10-C6E0-4A24-A409-0D322C77BB85}"/>
            </c:ext>
          </c:extLst>
        </c:ser>
        <c:ser>
          <c:idx val="16"/>
          <c:order val="16"/>
          <c:tx>
            <c:strRef>
              <c:f>Sheet1!$CL$48</c:f>
              <c:strCache>
                <c:ptCount val="1"/>
                <c:pt idx="0">
                  <c:v>Average annual electricity price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Sheet1!$CM$48:$CU$48</c:f>
              <c:numCache>
                <c:formatCode>General</c:formatCode>
                <c:ptCount val="9"/>
                <c:pt idx="0">
                  <c:v>41.92</c:v>
                </c:pt>
                <c:pt idx="1">
                  <c:v>36.54</c:v>
                </c:pt>
                <c:pt idx="2">
                  <c:v>35.130000000000003</c:v>
                </c:pt>
                <c:pt idx="3">
                  <c:v>50</c:v>
                </c:pt>
                <c:pt idx="4">
                  <c:v>46.12</c:v>
                </c:pt>
                <c:pt idx="5">
                  <c:v>34.04</c:v>
                </c:pt>
                <c:pt idx="6">
                  <c:v>90.45</c:v>
                </c:pt>
                <c:pt idx="7">
                  <c:v>230.23</c:v>
                </c:pt>
                <c:pt idx="8">
                  <c:v>94.44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11-C6E0-4A24-A409-0D322C77B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48704"/>
        <c:axId val="90745824"/>
      </c:lineChart>
      <c:catAx>
        <c:axId val="27083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0837808"/>
        <c:crosses val="autoZero"/>
        <c:auto val="1"/>
        <c:lblAlgn val="ctr"/>
        <c:lblOffset val="100"/>
        <c:noMultiLvlLbl val="0"/>
      </c:catAx>
      <c:valAx>
        <c:axId val="27083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Electricity 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0839248"/>
        <c:crosses val="autoZero"/>
        <c:crossBetween val="between"/>
      </c:valAx>
      <c:valAx>
        <c:axId val="90745824"/>
        <c:scaling>
          <c:orientation val="minMax"/>
          <c:max val="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Average annual electricity price EUR/MWh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0748704"/>
        <c:crosses val="max"/>
        <c:crossBetween val="between"/>
      </c:valAx>
      <c:catAx>
        <c:axId val="90748704"/>
        <c:scaling>
          <c:orientation val="minMax"/>
        </c:scaling>
        <c:delete val="1"/>
        <c:axPos val="b"/>
        <c:majorTickMark val="out"/>
        <c:minorTickMark val="none"/>
        <c:tickLblPos val="nextTo"/>
        <c:crossAx val="90745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61556393947893"/>
          <c:w val="1"/>
          <c:h val="0.16852409774810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Sheet2!$B$7:$C$7</c:f>
              <c:strCache>
                <c:ptCount val="2"/>
                <c:pt idx="0">
                  <c:v>Wind power plants</c:v>
                </c:pt>
                <c:pt idx="1">
                  <c:v>Transmission network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Sheet2!$D$5:$AM$6</c:f>
              <c:strCach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2040</c:v>
                </c:pt>
                <c:pt idx="12">
                  <c:v>2050</c:v>
                </c:pt>
              </c:strCache>
            </c:strRef>
          </c:cat>
          <c:val>
            <c:numRef>
              <c:f>Sheet2!$D$7:$AM$7</c:f>
              <c:numCache>
                <c:formatCode>General</c:formatCode>
                <c:ptCount val="13"/>
                <c:pt idx="0">
                  <c:v>223</c:v>
                </c:pt>
                <c:pt idx="1">
                  <c:v>365</c:v>
                </c:pt>
                <c:pt idx="2">
                  <c:v>425</c:v>
                </c:pt>
                <c:pt idx="3">
                  <c:v>433</c:v>
                </c:pt>
                <c:pt idx="4">
                  <c:v>433</c:v>
                </c:pt>
                <c:pt idx="5">
                  <c:v>433</c:v>
                </c:pt>
                <c:pt idx="6">
                  <c:v>433</c:v>
                </c:pt>
                <c:pt idx="7">
                  <c:v>551</c:v>
                </c:pt>
                <c:pt idx="8">
                  <c:v>803</c:v>
                </c:pt>
                <c:pt idx="9">
                  <c:v>1109</c:v>
                </c:pt>
                <c:pt idx="10">
                  <c:v>5900</c:v>
                </c:pt>
                <c:pt idx="11">
                  <c:v>9300</c:v>
                </c:pt>
                <c:pt idx="12">
                  <c:v>14500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D958-44EB-96C4-E70738B15892}"/>
            </c:ext>
          </c:extLst>
        </c:ser>
        <c:ser>
          <c:idx val="1"/>
          <c:order val="1"/>
          <c:tx>
            <c:strRef>
              <c:f>Sheet2!$B$8:$C$8</c:f>
              <c:strCache>
                <c:ptCount val="2"/>
                <c:pt idx="0">
                  <c:v>Wind power plants</c:v>
                </c:pt>
                <c:pt idx="1">
                  <c:v>Distribution network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Sheet2!$D$5:$AM$6</c:f>
              <c:strCach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2040</c:v>
                </c:pt>
                <c:pt idx="12">
                  <c:v>2050</c:v>
                </c:pt>
              </c:strCache>
            </c:strRef>
          </c:cat>
          <c:val>
            <c:numRef>
              <c:f>Sheet2!$D$8:$AM$8</c:f>
              <c:numCache>
                <c:formatCode>General</c:formatCode>
                <c:ptCount val="13"/>
                <c:pt idx="0">
                  <c:v>65</c:v>
                </c:pt>
                <c:pt idx="1">
                  <c:v>72</c:v>
                </c:pt>
                <c:pt idx="2">
                  <c:v>84</c:v>
                </c:pt>
                <c:pt idx="3">
                  <c:v>88</c:v>
                </c:pt>
                <c:pt idx="4">
                  <c:v>100</c:v>
                </c:pt>
                <c:pt idx="5">
                  <c:v>101</c:v>
                </c:pt>
                <c:pt idx="6">
                  <c:v>107</c:v>
                </c:pt>
                <c:pt idx="7">
                  <c:v>120</c:v>
                </c:pt>
                <c:pt idx="8">
                  <c:v>143</c:v>
                </c:pt>
                <c:pt idx="9">
                  <c:v>179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D958-44EB-96C4-E70738B15892}"/>
            </c:ext>
          </c:extLst>
        </c:ser>
        <c:ser>
          <c:idx val="2"/>
          <c:order val="2"/>
          <c:tx>
            <c:strRef>
              <c:f>Sheet2!$B$9:$C$9</c:f>
              <c:strCache>
                <c:ptCount val="2"/>
                <c:pt idx="0">
                  <c:v>Solar power plants</c:v>
                </c:pt>
                <c:pt idx="1">
                  <c:v>Transmission network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Sheet2!$D$5:$AM$6</c:f>
              <c:strCach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2040</c:v>
                </c:pt>
                <c:pt idx="12">
                  <c:v>2050</c:v>
                </c:pt>
              </c:strCache>
            </c:strRef>
          </c:cat>
          <c:val>
            <c:numRef>
              <c:f>Sheet2!$D$9:$AM$9</c:f>
              <c:numCache>
                <c:formatCode>General</c:formatCode>
                <c:ptCount val="13"/>
                <c:pt idx="9">
                  <c:v>78</c:v>
                </c:pt>
                <c:pt idx="10">
                  <c:v>1600</c:v>
                </c:pt>
                <c:pt idx="11">
                  <c:v>3500</c:v>
                </c:pt>
                <c:pt idx="12">
                  <c:v>4500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D958-44EB-96C4-E70738B15892}"/>
            </c:ext>
          </c:extLst>
        </c:ser>
        <c:ser>
          <c:idx val="3"/>
          <c:order val="3"/>
          <c:tx>
            <c:strRef>
              <c:f>Sheet2!$B$10:$C$10</c:f>
              <c:strCache>
                <c:ptCount val="2"/>
                <c:pt idx="0">
                  <c:v>Solar power plants</c:v>
                </c:pt>
                <c:pt idx="1">
                  <c:v>Distribution network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Sheet2!$D$5:$AM$6</c:f>
              <c:strCach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2040</c:v>
                </c:pt>
                <c:pt idx="12">
                  <c:v>2050</c:v>
                </c:pt>
              </c:strCache>
            </c:strRef>
          </c:cat>
          <c:val>
            <c:numRef>
              <c:f>Sheet2!$D$10:$AM$10</c:f>
              <c:numCache>
                <c:formatCode>General</c:formatCode>
                <c:ptCount val="13"/>
                <c:pt idx="0">
                  <c:v>69</c:v>
                </c:pt>
                <c:pt idx="1">
                  <c:v>73</c:v>
                </c:pt>
                <c:pt idx="2">
                  <c:v>80</c:v>
                </c:pt>
                <c:pt idx="3">
                  <c:v>82</c:v>
                </c:pt>
                <c:pt idx="4">
                  <c:v>83</c:v>
                </c:pt>
                <c:pt idx="5">
                  <c:v>103</c:v>
                </c:pt>
                <c:pt idx="6">
                  <c:v>169</c:v>
                </c:pt>
                <c:pt idx="7">
                  <c:v>259</c:v>
                </c:pt>
                <c:pt idx="8">
                  <c:v>572</c:v>
                </c:pt>
                <c:pt idx="9">
                  <c:v>1087</c:v>
                </c:pt>
                <c:pt idx="10">
                  <c:v>2500</c:v>
                </c:pt>
                <c:pt idx="11">
                  <c:v>3500</c:v>
                </c:pt>
                <c:pt idx="12">
                  <c:v>4500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D958-44EB-96C4-E70738B15892}"/>
            </c:ext>
          </c:extLst>
        </c:ser>
        <c:ser>
          <c:idx val="4"/>
          <c:order val="4"/>
          <c:tx>
            <c:strRef>
              <c:f>Sheet2!$B$11:$C$11</c:f>
              <c:strCache>
                <c:ptCount val="2"/>
                <c:pt idx="0">
                  <c:v>Hydroelectric power plants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Sheet2!$D$5:$AM$6</c:f>
              <c:strCach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2040</c:v>
                </c:pt>
                <c:pt idx="12">
                  <c:v>2050</c:v>
                </c:pt>
              </c:strCache>
            </c:strRef>
          </c:cat>
          <c:val>
            <c:numRef>
              <c:f>Sheet2!$D$11:$AM$11</c:f>
              <c:numCache>
                <c:formatCode>General</c:formatCode>
                <c:ptCount val="13"/>
                <c:pt idx="0">
                  <c:v>128</c:v>
                </c:pt>
                <c:pt idx="1">
                  <c:v>128</c:v>
                </c:pt>
                <c:pt idx="2">
                  <c:v>128</c:v>
                </c:pt>
                <c:pt idx="3">
                  <c:v>128</c:v>
                </c:pt>
                <c:pt idx="4">
                  <c:v>128</c:v>
                </c:pt>
                <c:pt idx="5">
                  <c:v>128</c:v>
                </c:pt>
                <c:pt idx="6">
                  <c:v>128</c:v>
                </c:pt>
                <c:pt idx="7">
                  <c:v>128</c:v>
                </c:pt>
                <c:pt idx="8">
                  <c:v>128</c:v>
                </c:pt>
                <c:pt idx="9">
                  <c:v>129</c:v>
                </c:pt>
                <c:pt idx="10">
                  <c:v>129</c:v>
                </c:pt>
                <c:pt idx="11">
                  <c:v>129</c:v>
                </c:pt>
                <c:pt idx="12">
                  <c:v>129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4-D958-44EB-96C4-E70738B15892}"/>
            </c:ext>
          </c:extLst>
        </c:ser>
        <c:ser>
          <c:idx val="5"/>
          <c:order val="5"/>
          <c:tx>
            <c:strRef>
              <c:f>Sheet2!$B$12:$C$12</c:f>
              <c:strCache>
                <c:ptCount val="2"/>
                <c:pt idx="0">
                  <c:v>Biomass power plants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Sheet2!$D$5:$AM$6</c:f>
              <c:strCach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2040</c:v>
                </c:pt>
                <c:pt idx="12">
                  <c:v>2050</c:v>
                </c:pt>
              </c:strCache>
            </c:strRef>
          </c:cat>
          <c:val>
            <c:numRef>
              <c:f>Sheet2!$D$12:$AM$12</c:f>
              <c:numCache>
                <c:formatCode>General</c:formatCode>
                <c:ptCount val="13"/>
                <c:pt idx="0">
                  <c:v>75</c:v>
                </c:pt>
                <c:pt idx="1">
                  <c:v>57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  <c:pt idx="5">
                  <c:v>63</c:v>
                </c:pt>
                <c:pt idx="6">
                  <c:v>63</c:v>
                </c:pt>
                <c:pt idx="7">
                  <c:v>58</c:v>
                </c:pt>
                <c:pt idx="8">
                  <c:v>62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5-D958-44EB-96C4-E70738B15892}"/>
            </c:ext>
          </c:extLst>
        </c:ser>
        <c:ser>
          <c:idx val="6"/>
          <c:order val="6"/>
          <c:tx>
            <c:strRef>
              <c:f>Sheet2!$B$13:$C$13</c:f>
              <c:strCache>
                <c:ptCount val="2"/>
                <c:pt idx="0">
                  <c:v>Biogas power plants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Sheet2!$D$5:$AM$6</c:f>
              <c:strCach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2040</c:v>
                </c:pt>
                <c:pt idx="12">
                  <c:v>2050</c:v>
                </c:pt>
              </c:strCache>
            </c:strRef>
          </c:cat>
          <c:val>
            <c:numRef>
              <c:f>Sheet2!$D$13:$AM$13</c:f>
              <c:numCache>
                <c:formatCode>General</c:formatCode>
                <c:ptCount val="13"/>
                <c:pt idx="1">
                  <c:v>30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37</c:v>
                </c:pt>
                <c:pt idx="9">
                  <c:v>1</c:v>
                </c:pt>
                <c:pt idx="10">
                  <c:v>100</c:v>
                </c:pt>
                <c:pt idx="11">
                  <c:v>500</c:v>
                </c:pt>
                <c:pt idx="12">
                  <c:v>700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6-D958-44EB-96C4-E70738B15892}"/>
            </c:ext>
          </c:extLst>
        </c:ser>
        <c:ser>
          <c:idx val="7"/>
          <c:order val="7"/>
          <c:tx>
            <c:strRef>
              <c:f>Sheet2!$B$14:$C$14</c:f>
              <c:strCache>
                <c:ptCount val="2"/>
                <c:pt idx="0">
                  <c:v>Non-renewable fuel power plants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Sheet2!$D$5:$AM$6</c:f>
              <c:strCach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2040</c:v>
                </c:pt>
                <c:pt idx="12">
                  <c:v>2050</c:v>
                </c:pt>
              </c:strCache>
            </c:strRef>
          </c:cat>
          <c:val>
            <c:numRef>
              <c:f>Sheet2!$D$14:$AM$14</c:f>
              <c:numCache>
                <c:formatCode>General</c:formatCode>
                <c:ptCount val="13"/>
                <c:pt idx="0">
                  <c:v>2689</c:v>
                </c:pt>
                <c:pt idx="1">
                  <c:v>1931</c:v>
                </c:pt>
                <c:pt idx="2">
                  <c:v>1871</c:v>
                </c:pt>
                <c:pt idx="3">
                  <c:v>1932</c:v>
                </c:pt>
                <c:pt idx="4">
                  <c:v>1937</c:v>
                </c:pt>
                <c:pt idx="5">
                  <c:v>1936</c:v>
                </c:pt>
                <c:pt idx="6">
                  <c:v>1972</c:v>
                </c:pt>
                <c:pt idx="7">
                  <c:v>1634</c:v>
                </c:pt>
                <c:pt idx="8">
                  <c:v>1625</c:v>
                </c:pt>
                <c:pt idx="9">
                  <c:v>1609</c:v>
                </c:pt>
                <c:pt idx="10">
                  <c:v>1609</c:v>
                </c:pt>
                <c:pt idx="11">
                  <c:v>2109</c:v>
                </c:pt>
                <c:pt idx="12">
                  <c:v>3109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7-D958-44EB-96C4-E70738B15892}"/>
            </c:ext>
          </c:extLst>
        </c:ser>
        <c:ser>
          <c:idx val="8"/>
          <c:order val="8"/>
          <c:tx>
            <c:strRef>
              <c:f>Sheet2!$B$15:$C$15</c:f>
              <c:strCache>
                <c:ptCount val="2"/>
                <c:pt idx="0">
                  <c:v>Hydro storage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Sheet2!$D$5:$AM$6</c:f>
              <c:strCach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2040</c:v>
                </c:pt>
                <c:pt idx="12">
                  <c:v>2050</c:v>
                </c:pt>
              </c:strCache>
            </c:strRef>
          </c:cat>
          <c:val>
            <c:numRef>
              <c:f>Sheet2!$D$15:$AM$15</c:f>
              <c:numCache>
                <c:formatCode>General</c:formatCode>
                <c:ptCount val="13"/>
                <c:pt idx="0">
                  <c:v>900</c:v>
                </c:pt>
                <c:pt idx="1">
                  <c:v>900</c:v>
                </c:pt>
                <c:pt idx="2">
                  <c:v>900</c:v>
                </c:pt>
                <c:pt idx="3">
                  <c:v>900</c:v>
                </c:pt>
                <c:pt idx="4">
                  <c:v>900</c:v>
                </c:pt>
                <c:pt idx="5">
                  <c:v>900</c:v>
                </c:pt>
                <c:pt idx="6">
                  <c:v>900</c:v>
                </c:pt>
                <c:pt idx="7">
                  <c:v>900</c:v>
                </c:pt>
                <c:pt idx="8">
                  <c:v>900</c:v>
                </c:pt>
                <c:pt idx="9">
                  <c:v>900</c:v>
                </c:pt>
                <c:pt idx="10">
                  <c:v>900</c:v>
                </c:pt>
                <c:pt idx="11">
                  <c:v>900</c:v>
                </c:pt>
                <c:pt idx="12">
                  <c:v>900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8-D958-44EB-96C4-E70738B15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515008"/>
        <c:axId val="271515488"/>
      </c:areaChart>
      <c:catAx>
        <c:axId val="27151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1515488"/>
        <c:crosses val="autoZero"/>
        <c:auto val="1"/>
        <c:lblAlgn val="ctr"/>
        <c:lblOffset val="100"/>
        <c:noMultiLvlLbl val="0"/>
      </c:catAx>
      <c:valAx>
        <c:axId val="27151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1515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5"/>
          <c:order val="0"/>
          <c:tx>
            <c:strRef>
              <c:f>Sheet1!$A$8</c:f>
              <c:strCache>
                <c:ptCount val="1"/>
                <c:pt idx="0">
                  <c:v>Wind power plants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Sheet1!$B$8:$CH$8</c:f>
              <c:numCache>
                <c:formatCode>0.000</c:formatCode>
                <c:ptCount val="10"/>
                <c:pt idx="0">
                  <c:v>0.80679063599999989</c:v>
                </c:pt>
                <c:pt idx="1">
                  <c:v>1.1305324469999998</c:v>
                </c:pt>
                <c:pt idx="2">
                  <c:v>1.3570770370000003</c:v>
                </c:pt>
                <c:pt idx="3">
                  <c:v>1.1386027400000001</c:v>
                </c:pt>
                <c:pt idx="4">
                  <c:v>1.453430859</c:v>
                </c:pt>
                <c:pt idx="5">
                  <c:v>1.5442254159999997</c:v>
                </c:pt>
                <c:pt idx="6">
                  <c:v>1.3554569249999995</c:v>
                </c:pt>
                <c:pt idx="7">
                  <c:v>1.5131852080000001</c:v>
                </c:pt>
                <c:pt idx="8">
                  <c:v>2.5241314969999999</c:v>
                </c:pt>
                <c:pt idx="9" formatCode="General">
                  <c:v>46.900000000000006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CC6B-4349-ABCD-ADCF69EF1FB8}"/>
            </c:ext>
          </c:extLst>
        </c:ser>
        <c:ser>
          <c:idx val="11"/>
          <c:order val="1"/>
          <c:tx>
            <c:strRef>
              <c:f>Sheet1!$A$14</c:f>
              <c:strCache>
                <c:ptCount val="1"/>
                <c:pt idx="0">
                  <c:v>     Solar power plants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Sheet1!$B$14:$CH$14</c:f>
              <c:numCache>
                <c:formatCode>0.000</c:formatCode>
                <c:ptCount val="10"/>
                <c:pt idx="0">
                  <c:v>7.3326987999999996E-2</c:v>
                </c:pt>
                <c:pt idx="1">
                  <c:v>6.7234391000000004E-2</c:v>
                </c:pt>
                <c:pt idx="2">
                  <c:v>6.7094475000000112E-2</c:v>
                </c:pt>
                <c:pt idx="3">
                  <c:v>8.0079181000000055E-2</c:v>
                </c:pt>
                <c:pt idx="4">
                  <c:v>8.4078844000000083E-2</c:v>
                </c:pt>
                <c:pt idx="5">
                  <c:v>0.10841812700000013</c:v>
                </c:pt>
                <c:pt idx="6">
                  <c:v>0.15728201200000019</c:v>
                </c:pt>
                <c:pt idx="7">
                  <c:v>0.27344059800000009</c:v>
                </c:pt>
                <c:pt idx="8">
                  <c:v>0.6328336972159998</c:v>
                </c:pt>
                <c:pt idx="9" formatCode="General">
                  <c:v>9.5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CC6B-4349-ABCD-ADCF69EF1FB8}"/>
            </c:ext>
          </c:extLst>
        </c:ser>
        <c:ser>
          <c:idx val="4"/>
          <c:order val="2"/>
          <c:tx>
            <c:strRef>
              <c:f>Sheet1!$A$7</c:f>
              <c:strCache>
                <c:ptCount val="1"/>
                <c:pt idx="0">
                  <c:v>Hydroelectric power plants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Sheet1!$B$7:$CH$7</c:f>
              <c:numCache>
                <c:formatCode>0.000</c:formatCode>
                <c:ptCount val="10"/>
                <c:pt idx="0">
                  <c:v>0.34544361099999998</c:v>
                </c:pt>
                <c:pt idx="1">
                  <c:v>0.44967946499999994</c:v>
                </c:pt>
                <c:pt idx="2">
                  <c:v>0.57307984800000011</c:v>
                </c:pt>
                <c:pt idx="3">
                  <c:v>0.42564990799999997</c:v>
                </c:pt>
                <c:pt idx="4">
                  <c:v>0.34214947499999993</c:v>
                </c:pt>
                <c:pt idx="5">
                  <c:v>0.29704705899999995</c:v>
                </c:pt>
                <c:pt idx="6">
                  <c:v>0.37974799999999997</c:v>
                </c:pt>
                <c:pt idx="7">
                  <c:v>0.45703321300000016</c:v>
                </c:pt>
                <c:pt idx="8">
                  <c:v>0.44602402000000002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CC6B-4349-ABCD-ADCF69EF1FB8}"/>
            </c:ext>
          </c:extLst>
        </c:ser>
        <c:ser>
          <c:idx val="9"/>
          <c:order val="3"/>
          <c:tx>
            <c:strRef>
              <c:f>Sheet1!$A$12</c:f>
              <c:strCache>
                <c:ptCount val="1"/>
                <c:pt idx="0">
                  <c:v>Biomass power plants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Sheet1!$B$12:$CH$12</c:f>
              <c:numCache>
                <c:formatCode>0.000</c:formatCode>
                <c:ptCount val="10"/>
                <c:pt idx="0">
                  <c:v>0.29400705000000005</c:v>
                </c:pt>
                <c:pt idx="1">
                  <c:v>0.216</c:v>
                </c:pt>
                <c:pt idx="2">
                  <c:v>0.24436177149999994</c:v>
                </c:pt>
                <c:pt idx="3">
                  <c:v>0.24023157600000014</c:v>
                </c:pt>
                <c:pt idx="4">
                  <c:v>0.23305669700000009</c:v>
                </c:pt>
                <c:pt idx="5">
                  <c:v>0.2513954129999999</c:v>
                </c:pt>
                <c:pt idx="6">
                  <c:v>0.15437300550000008</c:v>
                </c:pt>
                <c:pt idx="7">
                  <c:v>0.13971349750000006</c:v>
                </c:pt>
                <c:pt idx="8">
                  <c:v>0.12362972783005283</c:v>
                </c:pt>
                <c:pt idx="9" formatCode="General">
                  <c:v>0.4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CC6B-4349-ABCD-ADCF69EF1FB8}"/>
            </c:ext>
          </c:extLst>
        </c:ser>
        <c:ser>
          <c:idx val="10"/>
          <c:order val="4"/>
          <c:tx>
            <c:strRef>
              <c:f>Sheet1!$A$13</c:f>
              <c:strCache>
                <c:ptCount val="1"/>
                <c:pt idx="0">
                  <c:v>Biogas power plants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Sheet1!$B$13:$CH$13</c:f>
              <c:numCache>
                <c:formatCode>0.000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0.128725015</c:v>
                </c:pt>
                <c:pt idx="3">
                  <c:v>0.13599998100000002</c:v>
                </c:pt>
                <c:pt idx="4">
                  <c:v>0.14482330900000001</c:v>
                </c:pt>
                <c:pt idx="5">
                  <c:v>0.15004085300000003</c:v>
                </c:pt>
                <c:pt idx="6">
                  <c:v>0.15033845399999998</c:v>
                </c:pt>
                <c:pt idx="7">
                  <c:v>0.133345406</c:v>
                </c:pt>
                <c:pt idx="8">
                  <c:v>0.10292654928776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4-CC6B-4349-ABCD-ADCF69EF1FB8}"/>
            </c:ext>
          </c:extLst>
        </c:ser>
        <c:ser>
          <c:idx val="3"/>
          <c:order val="5"/>
          <c:tx>
            <c:strRef>
              <c:f>Sheet1!$A$6</c:f>
              <c:strCache>
                <c:ptCount val="1"/>
                <c:pt idx="0">
                  <c:v>Kruonis HAE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Sheet1!$B$6:$CH$6</c:f>
              <c:numCache>
                <c:formatCode>0.000</c:formatCode>
                <c:ptCount val="10"/>
                <c:pt idx="0">
                  <c:v>0.66706303</c:v>
                </c:pt>
                <c:pt idx="1">
                  <c:v>0.56783925599999996</c:v>
                </c:pt>
                <c:pt idx="2">
                  <c:v>0.5743559250000001</c:v>
                </c:pt>
                <c:pt idx="3">
                  <c:v>0.52107411900000011</c:v>
                </c:pt>
                <c:pt idx="4">
                  <c:v>0.58351814399999991</c:v>
                </c:pt>
                <c:pt idx="5">
                  <c:v>0.76793051400000012</c:v>
                </c:pt>
                <c:pt idx="6">
                  <c:v>0.69919947799999993</c:v>
                </c:pt>
                <c:pt idx="7">
                  <c:v>0.54389073300000002</c:v>
                </c:pt>
                <c:pt idx="8">
                  <c:v>0.52015985199999992</c:v>
                </c:pt>
                <c:pt idx="9" formatCode="General">
                  <c:v>1.6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5-CC6B-4349-ABCD-ADCF69EF1FB8}"/>
            </c:ext>
          </c:extLst>
        </c:ser>
        <c:ser>
          <c:idx val="0"/>
          <c:order val="6"/>
          <c:tx>
            <c:strRef>
              <c:f>Sheet1!$A$3</c:f>
              <c:strCache>
                <c:ptCount val="1"/>
                <c:pt idx="0">
                  <c:v>TWh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Sheet1!$B$3:$CH$3</c:f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6-CC6B-4349-ABCD-ADCF69EF1FB8}"/>
            </c:ext>
          </c:extLst>
        </c:ser>
        <c:ser>
          <c:idx val="12"/>
          <c:order val="7"/>
          <c:tx>
            <c:strRef>
              <c:f>Sheet1!$A$15</c:f>
              <c:strCache>
                <c:ptCount val="1"/>
                <c:pt idx="0">
                  <c:v>     Waste incineration power plants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Sheet1!$B$15:$CH$15</c:f>
              <c:numCache>
                <c:formatCode>0.000</c:formatCode>
                <c:ptCount val="10"/>
                <c:pt idx="0">
                  <c:v>9.1104561000000001E-2</c:v>
                </c:pt>
                <c:pt idx="1">
                  <c:v>5.5814682000000004E-2</c:v>
                </c:pt>
                <c:pt idx="2">
                  <c:v>7.5876751999999992E-2</c:v>
                </c:pt>
                <c:pt idx="3">
                  <c:v>7.1238580999999995E-2</c:v>
                </c:pt>
                <c:pt idx="4">
                  <c:v>7.2809090000000007E-2</c:v>
                </c:pt>
                <c:pt idx="5">
                  <c:v>7.5168026999999998E-2</c:v>
                </c:pt>
                <c:pt idx="6">
                  <c:v>7.3971372000000007E-2</c:v>
                </c:pt>
                <c:pt idx="7">
                  <c:v>2.7987170000000002E-2</c:v>
                </c:pt>
                <c:pt idx="8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7-CC6B-4349-ABCD-ADCF69EF1FB8}"/>
            </c:ext>
          </c:extLst>
        </c:ser>
        <c:ser>
          <c:idx val="13"/>
          <c:order val="8"/>
          <c:tx>
            <c:strRef>
              <c:f>Sheet1!$A$16</c:f>
              <c:strCache>
                <c:ptCount val="1"/>
                <c:pt idx="0">
                  <c:v>Battery technology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Sheet1!$B$16:$CH$16</c:f>
              <c:numCache>
                <c:formatCode>0.000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4.1356699999999993E-3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8-CC6B-4349-ABCD-ADCF69EF1FB8}"/>
            </c:ext>
          </c:extLst>
        </c:ser>
        <c:ser>
          <c:idx val="1"/>
          <c:order val="9"/>
          <c:tx>
            <c:strRef>
              <c:f>Sheet1!$A$4</c:f>
              <c:strCache>
                <c:ptCount val="1"/>
                <c:pt idx="0">
                  <c:v>Electricity generation (Net)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Sheet1!$B$4:$CH$4</c:f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9-CC6B-4349-ABCD-ADCF69EF1FB8}"/>
            </c:ext>
          </c:extLst>
        </c:ser>
        <c:ser>
          <c:idx val="2"/>
          <c:order val="10"/>
          <c:tx>
            <c:strRef>
              <c:f>Sheet1!$A$5</c:f>
              <c:strCache>
                <c:ptCount val="1"/>
                <c:pt idx="0">
                  <c:v>Thermal power plants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Sheet1!$B$5:$CH$5</c:f>
              <c:numCache>
                <c:formatCode>0.000</c:formatCode>
                <c:ptCount val="10"/>
                <c:pt idx="0">
                  <c:v>2.3207104124</c:v>
                </c:pt>
                <c:pt idx="1">
                  <c:v>1.3846053267489999</c:v>
                </c:pt>
                <c:pt idx="2">
                  <c:v>0.84502578558000008</c:v>
                </c:pt>
                <c:pt idx="3">
                  <c:v>0.60723405890000004</c:v>
                </c:pt>
                <c:pt idx="4">
                  <c:v>0.7258861082000001</c:v>
                </c:pt>
                <c:pt idx="5">
                  <c:v>1.9479972533499996</c:v>
                </c:pt>
                <c:pt idx="6">
                  <c:v>1.7225401035052419</c:v>
                </c:pt>
                <c:pt idx="7">
                  <c:v>1.1612092231736002</c:v>
                </c:pt>
                <c:pt idx="8">
                  <c:v>1.3110908008633257</c:v>
                </c:pt>
                <c:pt idx="9" formatCode="General">
                  <c:v>11.2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A-CC6B-4349-ABCD-ADCF69EF1FB8}"/>
            </c:ext>
          </c:extLst>
        </c:ser>
        <c:ser>
          <c:idx val="6"/>
          <c:order val="11"/>
          <c:tx>
            <c:strRef>
              <c:f>Sheet1!$A$9</c:f>
              <c:strCache>
                <c:ptCount val="1"/>
                <c:pt idx="0">
                  <c:v>     Wind power plants on the transmission grid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Sheet1!$B$9:$CH$9</c:f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B-CC6B-4349-ABCD-ADCF69EF1FB8}"/>
            </c:ext>
          </c:extLst>
        </c:ser>
        <c:ser>
          <c:idx val="7"/>
          <c:order val="12"/>
          <c:tx>
            <c:strRef>
              <c:f>Sheet1!$A$10</c:f>
              <c:strCache>
                <c:ptCount val="1"/>
                <c:pt idx="0">
                  <c:v>     Wind power plants on the distribution grid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Sheet1!$B$10:$CH$10</c:f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C-CC6B-4349-ABCD-ADCF69EF1FB8}"/>
            </c:ext>
          </c:extLst>
        </c:ser>
        <c:ser>
          <c:idx val="8"/>
          <c:order val="13"/>
          <c:tx>
            <c:strRef>
              <c:f>Sheet1!$A$11</c:f>
              <c:strCache>
                <c:ptCount val="1"/>
                <c:pt idx="0">
                  <c:v>Other renewable energy sources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Sheet1!$B$2:$CH$2</c:f>
              <c:strCache>
                <c:ptCount val="10"/>
                <c:pt idx="0">
                  <c:v>2015m.</c:v>
                </c:pt>
                <c:pt idx="1">
                  <c:v>2016m.</c:v>
                </c:pt>
                <c:pt idx="2">
                  <c:v>2017m.</c:v>
                </c:pt>
                <c:pt idx="3">
                  <c:v>2018m.</c:v>
                </c:pt>
                <c:pt idx="4">
                  <c:v>2019m.</c:v>
                </c:pt>
                <c:pt idx="5">
                  <c:v>2020m.</c:v>
                </c:pt>
                <c:pt idx="6">
                  <c:v>2021m.</c:v>
                </c:pt>
                <c:pt idx="7">
                  <c:v>2022m.</c:v>
                </c:pt>
                <c:pt idx="8">
                  <c:v>2023m.</c:v>
                </c:pt>
                <c:pt idx="9">
                  <c:v>2050</c:v>
                </c:pt>
              </c:strCache>
            </c:strRef>
          </c:cat>
          <c:val>
            <c:numRef>
              <c:f>Sheet1!$B$11:$CH$11</c:f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D-CC6B-4349-ABCD-ADCF69EF1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469312"/>
        <c:axId val="271471232"/>
      </c:areaChart>
      <c:catAx>
        <c:axId val="2714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1471232"/>
        <c:crosses val="autoZero"/>
        <c:auto val="1"/>
        <c:lblAlgn val="ctr"/>
        <c:lblOffset val="100"/>
        <c:noMultiLvlLbl val="0"/>
      </c:catAx>
      <c:valAx>
        <c:axId val="27147123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1469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20562771261767E-2"/>
          <c:y val="1.5711013746095334E-2"/>
          <c:w val="0.86713512308985441"/>
          <c:h val="0.87266184506379563"/>
        </c:manualLayout>
      </c:layout>
      <c:areaChart>
        <c:grouping val="stacked"/>
        <c:varyColors val="0"/>
        <c:ser>
          <c:idx val="1"/>
          <c:order val="0"/>
          <c:tx>
            <c:strRef>
              <c:f>Worksheet!$C$2</c:f>
              <c:strCache>
                <c:ptCount val="1"/>
                <c:pt idx="0">
                  <c:v>Actual national wind power generation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Worksheet!$A$3:$A$26</c:f>
              <c:strCache>
                <c:ptCount val="24"/>
                <c:pt idx="0">
                  <c:v>2024-04-10 00:00:00</c:v>
                </c:pt>
                <c:pt idx="1">
                  <c:v>2024-04-10 01:00:00</c:v>
                </c:pt>
                <c:pt idx="2">
                  <c:v>2024-04-10 02:00:00</c:v>
                </c:pt>
                <c:pt idx="3">
                  <c:v>2024-04-10 03:00:00</c:v>
                </c:pt>
                <c:pt idx="4">
                  <c:v>2024-04-10 04:00:00</c:v>
                </c:pt>
                <c:pt idx="5">
                  <c:v>2024-04-10 05:00:00</c:v>
                </c:pt>
                <c:pt idx="6">
                  <c:v>2024-04-10 06:00:00</c:v>
                </c:pt>
                <c:pt idx="7">
                  <c:v>2024-04-10 07:00:00</c:v>
                </c:pt>
                <c:pt idx="8">
                  <c:v>2024-04-10 08:00:00</c:v>
                </c:pt>
                <c:pt idx="9">
                  <c:v>2024-04-10 09:00:00</c:v>
                </c:pt>
                <c:pt idx="10">
                  <c:v>2024-04-10 10:00:00</c:v>
                </c:pt>
                <c:pt idx="11">
                  <c:v>2024-04-10 11:00:00</c:v>
                </c:pt>
                <c:pt idx="12">
                  <c:v>2024-04-10 12:00:00</c:v>
                </c:pt>
                <c:pt idx="13">
                  <c:v>2024-04-10 13:00:00</c:v>
                </c:pt>
                <c:pt idx="14">
                  <c:v>2024-04-10 14:00:00</c:v>
                </c:pt>
                <c:pt idx="15">
                  <c:v>2024-04-10 15:00:00</c:v>
                </c:pt>
                <c:pt idx="16">
                  <c:v>2024-04-10 16:00:00</c:v>
                </c:pt>
                <c:pt idx="17">
                  <c:v>2024-04-10 17:00:00</c:v>
                </c:pt>
                <c:pt idx="18">
                  <c:v>2024-04-10 18:00:00</c:v>
                </c:pt>
                <c:pt idx="19">
                  <c:v>2024-04-10 19:00:00</c:v>
                </c:pt>
                <c:pt idx="20">
                  <c:v>2024-04-10 20:00:00</c:v>
                </c:pt>
                <c:pt idx="21">
                  <c:v>2024-04-10 21:00:00</c:v>
                </c:pt>
                <c:pt idx="22">
                  <c:v>2024-04-10 22:00:00</c:v>
                </c:pt>
                <c:pt idx="23">
                  <c:v>2024-04-10 23:00:00</c:v>
                </c:pt>
              </c:strCache>
            </c:strRef>
          </c:cat>
          <c:val>
            <c:numRef>
              <c:f>Worksheet!$C$3:$C$26</c:f>
              <c:numCache>
                <c:formatCode>General</c:formatCode>
                <c:ptCount val="24"/>
                <c:pt idx="0">
                  <c:v>489.88299999999998</c:v>
                </c:pt>
                <c:pt idx="1">
                  <c:v>502.15600000000001</c:v>
                </c:pt>
                <c:pt idx="2">
                  <c:v>593.38</c:v>
                </c:pt>
                <c:pt idx="3">
                  <c:v>655.54100000000005</c:v>
                </c:pt>
                <c:pt idx="4">
                  <c:v>620.52099999999996</c:v>
                </c:pt>
                <c:pt idx="5">
                  <c:v>519.51099999999997</c:v>
                </c:pt>
                <c:pt idx="6">
                  <c:v>399.45800000000003</c:v>
                </c:pt>
                <c:pt idx="7">
                  <c:v>329.33699999999999</c:v>
                </c:pt>
                <c:pt idx="8">
                  <c:v>378.50099999999998</c:v>
                </c:pt>
                <c:pt idx="9">
                  <c:v>410.661</c:v>
                </c:pt>
                <c:pt idx="10">
                  <c:v>398.11200000000002</c:v>
                </c:pt>
                <c:pt idx="11">
                  <c:v>434.70800000000003</c:v>
                </c:pt>
                <c:pt idx="12">
                  <c:v>563.58199999999999</c:v>
                </c:pt>
                <c:pt idx="13">
                  <c:v>666.678</c:v>
                </c:pt>
                <c:pt idx="14">
                  <c:v>697.68100000000004</c:v>
                </c:pt>
                <c:pt idx="15">
                  <c:v>794.09100000000001</c:v>
                </c:pt>
                <c:pt idx="16">
                  <c:v>879.28200000000004</c:v>
                </c:pt>
                <c:pt idx="17">
                  <c:v>927.14</c:v>
                </c:pt>
                <c:pt idx="18">
                  <c:v>933.45100000000002</c:v>
                </c:pt>
                <c:pt idx="19">
                  <c:v>926.24</c:v>
                </c:pt>
                <c:pt idx="20">
                  <c:v>949.48699999999997</c:v>
                </c:pt>
                <c:pt idx="21">
                  <c:v>909.52499999999998</c:v>
                </c:pt>
                <c:pt idx="22">
                  <c:v>929.96199999999999</c:v>
                </c:pt>
                <c:pt idx="23">
                  <c:v>866.71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F198-49E7-AD95-D59FF319A0C8}"/>
            </c:ext>
          </c:extLst>
        </c:ser>
        <c:ser>
          <c:idx val="2"/>
          <c:order val="1"/>
          <c:tx>
            <c:strRef>
              <c:f>Worksheet!$D$2</c:f>
              <c:strCache>
                <c:ptCount val="1"/>
                <c:pt idx="0">
                  <c:v>Actual national production of solar power plants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cat>
            <c:strRef>
              <c:f>Worksheet!$A$3:$A$26</c:f>
              <c:strCache>
                <c:ptCount val="24"/>
                <c:pt idx="0">
                  <c:v>2024-04-10 00:00:00</c:v>
                </c:pt>
                <c:pt idx="1">
                  <c:v>2024-04-10 01:00:00</c:v>
                </c:pt>
                <c:pt idx="2">
                  <c:v>2024-04-10 02:00:00</c:v>
                </c:pt>
                <c:pt idx="3">
                  <c:v>2024-04-10 03:00:00</c:v>
                </c:pt>
                <c:pt idx="4">
                  <c:v>2024-04-10 04:00:00</c:v>
                </c:pt>
                <c:pt idx="5">
                  <c:v>2024-04-10 05:00:00</c:v>
                </c:pt>
                <c:pt idx="6">
                  <c:v>2024-04-10 06:00:00</c:v>
                </c:pt>
                <c:pt idx="7">
                  <c:v>2024-04-10 07:00:00</c:v>
                </c:pt>
                <c:pt idx="8">
                  <c:v>2024-04-10 08:00:00</c:v>
                </c:pt>
                <c:pt idx="9">
                  <c:v>2024-04-10 09:00:00</c:v>
                </c:pt>
                <c:pt idx="10">
                  <c:v>2024-04-10 10:00:00</c:v>
                </c:pt>
                <c:pt idx="11">
                  <c:v>2024-04-10 11:00:00</c:v>
                </c:pt>
                <c:pt idx="12">
                  <c:v>2024-04-10 12:00:00</c:v>
                </c:pt>
                <c:pt idx="13">
                  <c:v>2024-04-10 13:00:00</c:v>
                </c:pt>
                <c:pt idx="14">
                  <c:v>2024-04-10 14:00:00</c:v>
                </c:pt>
                <c:pt idx="15">
                  <c:v>2024-04-10 15:00:00</c:v>
                </c:pt>
                <c:pt idx="16">
                  <c:v>2024-04-10 16:00:00</c:v>
                </c:pt>
                <c:pt idx="17">
                  <c:v>2024-04-10 17:00:00</c:v>
                </c:pt>
                <c:pt idx="18">
                  <c:v>2024-04-10 18:00:00</c:v>
                </c:pt>
                <c:pt idx="19">
                  <c:v>2024-04-10 19:00:00</c:v>
                </c:pt>
                <c:pt idx="20">
                  <c:v>2024-04-10 20:00:00</c:v>
                </c:pt>
                <c:pt idx="21">
                  <c:v>2024-04-10 21:00:00</c:v>
                </c:pt>
                <c:pt idx="22">
                  <c:v>2024-04-10 22:00:00</c:v>
                </c:pt>
                <c:pt idx="23">
                  <c:v>2024-04-10 23:00:00</c:v>
                </c:pt>
              </c:strCache>
            </c:strRef>
          </c:cat>
          <c:val>
            <c:numRef>
              <c:f>Worksheet!$D$3:$D$26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0.48899999999999999</c:v>
                </c:pt>
                <c:pt idx="6">
                  <c:v>33.292999999999999</c:v>
                </c:pt>
                <c:pt idx="7">
                  <c:v>126.26600000000001</c:v>
                </c:pt>
                <c:pt idx="8">
                  <c:v>274.60700000000003</c:v>
                </c:pt>
                <c:pt idx="9">
                  <c:v>433.56099999999998</c:v>
                </c:pt>
                <c:pt idx="10">
                  <c:v>535.58399999999995</c:v>
                </c:pt>
                <c:pt idx="11">
                  <c:v>620.99199999999996</c:v>
                </c:pt>
                <c:pt idx="12">
                  <c:v>690.69600000000003</c:v>
                </c:pt>
                <c:pt idx="13">
                  <c:v>698.98099999999999</c:v>
                </c:pt>
                <c:pt idx="14">
                  <c:v>663.90700000000004</c:v>
                </c:pt>
                <c:pt idx="15">
                  <c:v>574.38099999999997</c:v>
                </c:pt>
                <c:pt idx="16">
                  <c:v>465.50900000000001</c:v>
                </c:pt>
                <c:pt idx="17">
                  <c:v>299.471</c:v>
                </c:pt>
                <c:pt idx="18">
                  <c:v>110.76300000000001</c:v>
                </c:pt>
                <c:pt idx="19">
                  <c:v>25.419</c:v>
                </c:pt>
                <c:pt idx="20">
                  <c:v>7.6929999999999996</c:v>
                </c:pt>
                <c:pt idx="21">
                  <c:v>1E-3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F198-49E7-AD95-D59FF319A0C8}"/>
            </c:ext>
          </c:extLst>
        </c:ser>
        <c:ser>
          <c:idx val="3"/>
          <c:order val="2"/>
          <c:tx>
            <c:strRef>
              <c:f>Worksheet!$E$2</c:f>
              <c:strCache>
                <c:ptCount val="1"/>
                <c:pt idx="0">
                  <c:v>Actual national hydropower production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Worksheet!$A$3:$A$26</c:f>
              <c:strCache>
                <c:ptCount val="24"/>
                <c:pt idx="0">
                  <c:v>2024-04-10 00:00:00</c:v>
                </c:pt>
                <c:pt idx="1">
                  <c:v>2024-04-10 01:00:00</c:v>
                </c:pt>
                <c:pt idx="2">
                  <c:v>2024-04-10 02:00:00</c:v>
                </c:pt>
                <c:pt idx="3">
                  <c:v>2024-04-10 03:00:00</c:v>
                </c:pt>
                <c:pt idx="4">
                  <c:v>2024-04-10 04:00:00</c:v>
                </c:pt>
                <c:pt idx="5">
                  <c:v>2024-04-10 05:00:00</c:v>
                </c:pt>
                <c:pt idx="6">
                  <c:v>2024-04-10 06:00:00</c:v>
                </c:pt>
                <c:pt idx="7">
                  <c:v>2024-04-10 07:00:00</c:v>
                </c:pt>
                <c:pt idx="8">
                  <c:v>2024-04-10 08:00:00</c:v>
                </c:pt>
                <c:pt idx="9">
                  <c:v>2024-04-10 09:00:00</c:v>
                </c:pt>
                <c:pt idx="10">
                  <c:v>2024-04-10 10:00:00</c:v>
                </c:pt>
                <c:pt idx="11">
                  <c:v>2024-04-10 11:00:00</c:v>
                </c:pt>
                <c:pt idx="12">
                  <c:v>2024-04-10 12:00:00</c:v>
                </c:pt>
                <c:pt idx="13">
                  <c:v>2024-04-10 13:00:00</c:v>
                </c:pt>
                <c:pt idx="14">
                  <c:v>2024-04-10 14:00:00</c:v>
                </c:pt>
                <c:pt idx="15">
                  <c:v>2024-04-10 15:00:00</c:v>
                </c:pt>
                <c:pt idx="16">
                  <c:v>2024-04-10 16:00:00</c:v>
                </c:pt>
                <c:pt idx="17">
                  <c:v>2024-04-10 17:00:00</c:v>
                </c:pt>
                <c:pt idx="18">
                  <c:v>2024-04-10 18:00:00</c:v>
                </c:pt>
                <c:pt idx="19">
                  <c:v>2024-04-10 19:00:00</c:v>
                </c:pt>
                <c:pt idx="20">
                  <c:v>2024-04-10 20:00:00</c:v>
                </c:pt>
                <c:pt idx="21">
                  <c:v>2024-04-10 21:00:00</c:v>
                </c:pt>
                <c:pt idx="22">
                  <c:v>2024-04-10 22:00:00</c:v>
                </c:pt>
                <c:pt idx="23">
                  <c:v>2024-04-10 23:00:00</c:v>
                </c:pt>
              </c:strCache>
            </c:strRef>
          </c:cat>
          <c:val>
            <c:numRef>
              <c:f>Worksheet!$E$3:$E$26</c:f>
              <c:numCache>
                <c:formatCode>General</c:formatCode>
                <c:ptCount val="24"/>
                <c:pt idx="0">
                  <c:v>26.030999999999999</c:v>
                </c:pt>
                <c:pt idx="1">
                  <c:v>24.803999999999998</c:v>
                </c:pt>
                <c:pt idx="2">
                  <c:v>24.789000000000001</c:v>
                </c:pt>
                <c:pt idx="3">
                  <c:v>24.713000000000001</c:v>
                </c:pt>
                <c:pt idx="4">
                  <c:v>24.707999999999998</c:v>
                </c:pt>
                <c:pt idx="5">
                  <c:v>24.710999999999999</c:v>
                </c:pt>
                <c:pt idx="6">
                  <c:v>31.172000000000001</c:v>
                </c:pt>
                <c:pt idx="7">
                  <c:v>211.154</c:v>
                </c:pt>
                <c:pt idx="8">
                  <c:v>278.17700000000002</c:v>
                </c:pt>
                <c:pt idx="9">
                  <c:v>299.267</c:v>
                </c:pt>
                <c:pt idx="10">
                  <c:v>78.155000000000001</c:v>
                </c:pt>
                <c:pt idx="11">
                  <c:v>26.905999999999999</c:v>
                </c:pt>
                <c:pt idx="12">
                  <c:v>24.695</c:v>
                </c:pt>
                <c:pt idx="13">
                  <c:v>24.667000000000002</c:v>
                </c:pt>
                <c:pt idx="14">
                  <c:v>24.675999999999998</c:v>
                </c:pt>
                <c:pt idx="15">
                  <c:v>24.673999999999999</c:v>
                </c:pt>
                <c:pt idx="16">
                  <c:v>24.780999999999999</c:v>
                </c:pt>
                <c:pt idx="17">
                  <c:v>24.829000000000001</c:v>
                </c:pt>
                <c:pt idx="18">
                  <c:v>24.731000000000002</c:v>
                </c:pt>
                <c:pt idx="19">
                  <c:v>24.672999999999998</c:v>
                </c:pt>
                <c:pt idx="20">
                  <c:v>24.821999999999999</c:v>
                </c:pt>
                <c:pt idx="21">
                  <c:v>24.81</c:v>
                </c:pt>
                <c:pt idx="22">
                  <c:v>24.85</c:v>
                </c:pt>
                <c:pt idx="23">
                  <c:v>24.821999999999999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F198-49E7-AD95-D59FF319A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405136"/>
        <c:axId val="600406096"/>
      </c:areaChart>
      <c:lineChart>
        <c:grouping val="standard"/>
        <c:varyColors val="0"/>
        <c:ser>
          <c:idx val="4"/>
          <c:order val="3"/>
          <c:tx>
            <c:strRef>
              <c:f>Worksheet!$F$2</c:f>
              <c:strCache>
                <c:ptCount val="1"/>
                <c:pt idx="0">
                  <c:v>Actual national electricity consumption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Worksheet!$A$3:$A$26</c:f>
              <c:strCache>
                <c:ptCount val="24"/>
                <c:pt idx="0">
                  <c:v>2024-04-10 00:00:00</c:v>
                </c:pt>
                <c:pt idx="1">
                  <c:v>2024-04-10 01:00:00</c:v>
                </c:pt>
                <c:pt idx="2">
                  <c:v>2024-04-10 02:00:00</c:v>
                </c:pt>
                <c:pt idx="3">
                  <c:v>2024-04-10 03:00:00</c:v>
                </c:pt>
                <c:pt idx="4">
                  <c:v>2024-04-10 04:00:00</c:v>
                </c:pt>
                <c:pt idx="5">
                  <c:v>2024-04-10 05:00:00</c:v>
                </c:pt>
                <c:pt idx="6">
                  <c:v>2024-04-10 06:00:00</c:v>
                </c:pt>
                <c:pt idx="7">
                  <c:v>2024-04-10 07:00:00</c:v>
                </c:pt>
                <c:pt idx="8">
                  <c:v>2024-04-10 08:00:00</c:v>
                </c:pt>
                <c:pt idx="9">
                  <c:v>2024-04-10 09:00:00</c:v>
                </c:pt>
                <c:pt idx="10">
                  <c:v>2024-04-10 10:00:00</c:v>
                </c:pt>
                <c:pt idx="11">
                  <c:v>2024-04-10 11:00:00</c:v>
                </c:pt>
                <c:pt idx="12">
                  <c:v>2024-04-10 12:00:00</c:v>
                </c:pt>
                <c:pt idx="13">
                  <c:v>2024-04-10 13:00:00</c:v>
                </c:pt>
                <c:pt idx="14">
                  <c:v>2024-04-10 14:00:00</c:v>
                </c:pt>
                <c:pt idx="15">
                  <c:v>2024-04-10 15:00:00</c:v>
                </c:pt>
                <c:pt idx="16">
                  <c:v>2024-04-10 16:00:00</c:v>
                </c:pt>
                <c:pt idx="17">
                  <c:v>2024-04-10 17:00:00</c:v>
                </c:pt>
                <c:pt idx="18">
                  <c:v>2024-04-10 18:00:00</c:v>
                </c:pt>
                <c:pt idx="19">
                  <c:v>2024-04-10 19:00:00</c:v>
                </c:pt>
                <c:pt idx="20">
                  <c:v>2024-04-10 20:00:00</c:v>
                </c:pt>
                <c:pt idx="21">
                  <c:v>2024-04-10 21:00:00</c:v>
                </c:pt>
                <c:pt idx="22">
                  <c:v>2024-04-10 22:00:00</c:v>
                </c:pt>
                <c:pt idx="23">
                  <c:v>2024-04-10 23:00:00</c:v>
                </c:pt>
              </c:strCache>
            </c:strRef>
          </c:cat>
          <c:val>
            <c:numRef>
              <c:f>Worksheet!$F$3:$F$26</c:f>
              <c:numCache>
                <c:formatCode>General</c:formatCode>
                <c:ptCount val="24"/>
                <c:pt idx="0">
                  <c:v>1121.354</c:v>
                </c:pt>
                <c:pt idx="1">
                  <c:v>1076.6489999999999</c:v>
                </c:pt>
                <c:pt idx="2">
                  <c:v>1063.606</c:v>
                </c:pt>
                <c:pt idx="3">
                  <c:v>1062.2940000000001</c:v>
                </c:pt>
                <c:pt idx="4">
                  <c:v>1070.9459999999999</c:v>
                </c:pt>
                <c:pt idx="5">
                  <c:v>1121.8779999999999</c:v>
                </c:pt>
                <c:pt idx="6">
                  <c:v>1324.85</c:v>
                </c:pt>
                <c:pt idx="7">
                  <c:v>1472.752</c:v>
                </c:pt>
                <c:pt idx="8">
                  <c:v>1558.1980000000001</c:v>
                </c:pt>
                <c:pt idx="9">
                  <c:v>1552.442</c:v>
                </c:pt>
                <c:pt idx="10">
                  <c:v>1499.6610000000001</c:v>
                </c:pt>
                <c:pt idx="11">
                  <c:v>1517.588</c:v>
                </c:pt>
                <c:pt idx="12">
                  <c:v>1476.1859999999999</c:v>
                </c:pt>
                <c:pt idx="13">
                  <c:v>1405.942</c:v>
                </c:pt>
                <c:pt idx="14">
                  <c:v>1355.694</c:v>
                </c:pt>
                <c:pt idx="15">
                  <c:v>1333.895</c:v>
                </c:pt>
                <c:pt idx="16">
                  <c:v>1310.4549999999999</c:v>
                </c:pt>
                <c:pt idx="17">
                  <c:v>1352.5429999999999</c:v>
                </c:pt>
                <c:pt idx="18">
                  <c:v>1404.1210000000001</c:v>
                </c:pt>
                <c:pt idx="19">
                  <c:v>1430.9159999999999</c:v>
                </c:pt>
                <c:pt idx="20">
                  <c:v>1487.0989999999999</c:v>
                </c:pt>
                <c:pt idx="21">
                  <c:v>1453.3240000000001</c:v>
                </c:pt>
                <c:pt idx="22">
                  <c:v>1316.58</c:v>
                </c:pt>
                <c:pt idx="23">
                  <c:v>1192.71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F198-49E7-AD95-D59FF319A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0405136"/>
        <c:axId val="600406096"/>
      </c:lineChart>
      <c:lineChart>
        <c:grouping val="standard"/>
        <c:varyColors val="0"/>
        <c:ser>
          <c:idx val="5"/>
          <c:order val="4"/>
          <c:tx>
            <c:v>Electricity price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Worksheet!$H$3:$H$26</c:f>
              <c:numCache>
                <c:formatCode>General</c:formatCode>
                <c:ptCount val="24"/>
                <c:pt idx="0">
                  <c:v>0.44</c:v>
                </c:pt>
                <c:pt idx="1">
                  <c:v>22.24</c:v>
                </c:pt>
                <c:pt idx="2">
                  <c:v>4.0999999999999996</c:v>
                </c:pt>
                <c:pt idx="3">
                  <c:v>4.0599999999999996</c:v>
                </c:pt>
                <c:pt idx="4">
                  <c:v>4.08</c:v>
                </c:pt>
                <c:pt idx="5">
                  <c:v>24.66</c:v>
                </c:pt>
                <c:pt idx="6">
                  <c:v>15.08</c:v>
                </c:pt>
                <c:pt idx="7">
                  <c:v>76.02</c:v>
                </c:pt>
                <c:pt idx="8">
                  <c:v>99.63</c:v>
                </c:pt>
                <c:pt idx="9">
                  <c:v>70.09</c:v>
                </c:pt>
                <c:pt idx="10">
                  <c:v>70.010000000000005</c:v>
                </c:pt>
                <c:pt idx="11">
                  <c:v>1.5</c:v>
                </c:pt>
                <c:pt idx="12">
                  <c:v>0.42</c:v>
                </c:pt>
                <c:pt idx="13">
                  <c:v>0.65</c:v>
                </c:pt>
                <c:pt idx="14">
                  <c:v>0.47</c:v>
                </c:pt>
                <c:pt idx="15">
                  <c:v>0.67</c:v>
                </c:pt>
                <c:pt idx="16">
                  <c:v>0.3</c:v>
                </c:pt>
                <c:pt idx="17">
                  <c:v>0.44</c:v>
                </c:pt>
                <c:pt idx="18">
                  <c:v>0.45</c:v>
                </c:pt>
                <c:pt idx="19">
                  <c:v>4.01</c:v>
                </c:pt>
                <c:pt idx="20">
                  <c:v>4.03</c:v>
                </c:pt>
                <c:pt idx="21">
                  <c:v>4.01</c:v>
                </c:pt>
                <c:pt idx="22">
                  <c:v>0.43</c:v>
                </c:pt>
                <c:pt idx="23">
                  <c:v>0.4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4-F198-49E7-AD95-D59FF319A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656928"/>
        <c:axId val="1742660768"/>
      </c:lineChart>
      <c:catAx>
        <c:axId val="6004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0406096"/>
        <c:crosses val="autoZero"/>
        <c:auto val="1"/>
        <c:lblAlgn val="ctr"/>
        <c:lblOffset val="100"/>
        <c:noMultiLvlLbl val="0"/>
      </c:catAx>
      <c:valAx>
        <c:axId val="60040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0405136"/>
        <c:crosses val="autoZero"/>
        <c:crossBetween val="between"/>
      </c:valAx>
      <c:valAx>
        <c:axId val="17426607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EUR/MWh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2656928"/>
        <c:crosses val="max"/>
        <c:crossBetween val="between"/>
      </c:valAx>
      <c:catAx>
        <c:axId val="1742656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74266076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77946480726159E-2"/>
          <c:y val="0.894940806087407"/>
          <c:w val="0.96128381550344311"/>
          <c:h val="8.5302774085952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Generating capacities mix 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1-170F-4EBC-8E8A-316AEB706E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3-170F-4EBC-8E8A-316AEB706E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5-170F-4EBC-8E8A-316AEB706E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7-170F-4EBC-8E8A-316AEB706E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9-170F-4EBC-8E8A-316AEB706E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B-170F-4EBC-8E8A-316AEB706E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D-170F-4EBC-8E8A-316AEB706EE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F-170F-4EBC-8E8A-316AEB706EE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11-170F-4EBC-8E8A-316AEB706EE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13-170F-4EBC-8E8A-316AEB706EEA}"/>
              </c:ext>
            </c:extLst>
          </c:dPt>
          <c:dLbls>
            <c:dLbl>
              <c:idx val="0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F-4EBC-8E8A-316AEB706EEA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70F-4EBC-8E8A-316AEB706EEA}"/>
                </c:ext>
              </c:extLst>
            </c:dLbl>
            <c:dLbl>
              <c:idx val="2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0F-4EBC-8E8A-316AEB706EEA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70F-4EBC-8E8A-316AEB706EEA}"/>
                </c:ext>
              </c:extLst>
            </c:dLbl>
            <c:dLbl>
              <c:idx val="4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0F-4EBC-8E8A-316AEB706EEA}"/>
                </c:ext>
              </c:extLst>
            </c:dLbl>
            <c:dLbl>
              <c:idx val="5"/>
              <c:layout>
                <c:manualLayout>
                  <c:x val="-7.3257454406751063E-2"/>
                  <c:y val="-9.813390440014647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170F-4EBC-8E8A-316AEB706EEA}"/>
                </c:ext>
              </c:extLst>
            </c:dLbl>
            <c:dLbl>
              <c:idx val="6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170F-4EBC-8E8A-316AEB706EEA}"/>
                </c:ext>
              </c:extLst>
            </c:dLbl>
            <c:dLbl>
              <c:idx val="7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0F-4EBC-8E8A-316AEB706EEA}"/>
                </c:ext>
              </c:extLst>
            </c:dLbl>
            <c:dLbl>
              <c:idx val="8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0F-4EBC-8E8A-316AEB706EEA}"/>
                </c:ext>
              </c:extLst>
            </c:dLbl>
            <c:dLbl>
              <c:idx val="9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0F-4EBC-8E8A-316AEB706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/>
            </c:extLst>
          </c:dLbls>
          <c:cat>
            <c:strRef>
              <c:f>'[Įrengtosios galios nuo 2015.xlsx]2024'!$R$5:$R$14</c:f>
              <c:strCache>
                <c:ptCount val="10"/>
                <c:pt idx="0">
                  <c:v>Mišraus kuro elektrinės</c:v>
                </c:pt>
                <c:pt idx="1">
                  <c:v>Gamtinių dujų elektrinės</c:v>
                </c:pt>
                <c:pt idx="2">
                  <c:v>Atliekas deginančios elektrinės</c:v>
                </c:pt>
                <c:pt idx="3">
                  <c:v>Kruonio hidroakumuliacinė elektrinė</c:v>
                </c:pt>
                <c:pt idx="4">
                  <c:v>Kitos ne AEI elektrinės</c:v>
                </c:pt>
                <c:pt idx="5">
                  <c:v>Vėjo elektrinės</c:v>
                </c:pt>
                <c:pt idx="6">
                  <c:v>Saulės elektrinės</c:v>
                </c:pt>
                <c:pt idx="7">
                  <c:v>Hidroelektrinės</c:v>
                </c:pt>
                <c:pt idx="8">
                  <c:v>Biomasės elektrinės</c:v>
                </c:pt>
                <c:pt idx="9">
                  <c:v>Biodujų elektrinės</c:v>
                </c:pt>
              </c:strCache>
            </c:strRef>
          </c:cat>
          <c:val>
            <c:numRef>
              <c:f>'[Įrengtosios galios nuo 2015.xlsx]2024'!$S$5:$S$14</c:f>
              <c:numCache>
                <c:formatCode>0</c:formatCode>
                <c:ptCount val="10"/>
                <c:pt idx="0">
                  <c:v>338</c:v>
                </c:pt>
                <c:pt idx="1">
                  <c:v>1166</c:v>
                </c:pt>
                <c:pt idx="2">
                  <c:v>68</c:v>
                </c:pt>
                <c:pt idx="3">
                  <c:v>900</c:v>
                </c:pt>
                <c:pt idx="4">
                  <c:v>37</c:v>
                </c:pt>
                <c:pt idx="5">
                  <c:v>1288</c:v>
                </c:pt>
                <c:pt idx="6">
                  <c:v>1165</c:v>
                </c:pt>
                <c:pt idx="7">
                  <c:v>129</c:v>
                </c:pt>
                <c:pt idx="8">
                  <c:v>196</c:v>
                </c:pt>
                <c:pt idx="9">
                  <c:v>1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14-170F-4EBC-8E8A-316AEB706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605813200445474"/>
          <c:w val="1"/>
          <c:h val="0.1659995155513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Generating capacities mix 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1-C6CA-46E3-BDE7-49FE9ED28F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3-C6CA-46E3-BDE7-49FE9ED28F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5-C6CA-46E3-BDE7-49FE9ED28F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7-C6CA-46E3-BDE7-49FE9ED28F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9-C6CA-46E3-BDE7-49FE9ED28F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B-C6CA-46E3-BDE7-49FE9ED28F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D-C6CA-46E3-BDE7-49FE9ED28F3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F-C6CA-46E3-BDE7-49FE9ED28F3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11-C6CA-46E3-BDE7-49FE9ED28F3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13-C6CA-46E3-BDE7-49FE9ED28F3A}"/>
              </c:ext>
            </c:extLst>
          </c:dPt>
          <c:dLbls>
            <c:dLbl>
              <c:idx val="0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A-46E3-BDE7-49FE9ED28F3A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CA-46E3-BDE7-49FE9ED28F3A}"/>
                </c:ext>
              </c:extLst>
            </c:dLbl>
            <c:dLbl>
              <c:idx val="2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A-46E3-BDE7-49FE9ED28F3A}"/>
                </c:ext>
              </c:extLst>
            </c:dLbl>
            <c:dLbl>
              <c:idx val="3"/>
              <c:layout>
                <c:manualLayout>
                  <c:x val="0.1447076197652476"/>
                  <c:y val="-9.125067674591464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CA-46E3-BDE7-49FE9ED28F3A}"/>
                </c:ext>
              </c:extLst>
            </c:dLbl>
            <c:dLbl>
              <c:idx val="4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CA-46E3-BDE7-49FE9ED28F3A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CA-46E3-BDE7-49FE9ED28F3A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CA-46E3-BDE7-49FE9ED28F3A}"/>
                </c:ext>
              </c:extLst>
            </c:dLbl>
            <c:dLbl>
              <c:idx val="7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CA-46E3-BDE7-49FE9ED28F3A}"/>
                </c:ext>
              </c:extLst>
            </c:dLbl>
            <c:dLbl>
              <c:idx val="8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CA-46E3-BDE7-49FE9ED28F3A}"/>
                </c:ext>
              </c:extLst>
            </c:dLbl>
            <c:dLbl>
              <c:idx val="9"/>
              <c:delet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6CA-46E3-BDE7-49FE9ED28F3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'[Įrengtosios galios nuo 2015.xlsx]2023'!$S$6:$S$15</c:f>
              <c:strCache>
                <c:ptCount val="10"/>
                <c:pt idx="0">
                  <c:v>Mišraus kuro elektrinės</c:v>
                </c:pt>
                <c:pt idx="1">
                  <c:v>Gamtinių dujų elektrinės</c:v>
                </c:pt>
                <c:pt idx="2">
                  <c:v>Atliekas deginančios elektrinės</c:v>
                </c:pt>
                <c:pt idx="3">
                  <c:v>Kruonio hidroakumuliacinė elektrinė</c:v>
                </c:pt>
                <c:pt idx="4">
                  <c:v>Kitos ne AEI elektrinės</c:v>
                </c:pt>
                <c:pt idx="5">
                  <c:v>Vėjo elektrinės</c:v>
                </c:pt>
                <c:pt idx="6">
                  <c:v>Saulės elektrinės</c:v>
                </c:pt>
                <c:pt idx="7">
                  <c:v>Hidroelektrinės</c:v>
                </c:pt>
                <c:pt idx="8">
                  <c:v>Biomasės elektrinės</c:v>
                </c:pt>
                <c:pt idx="9">
                  <c:v>Biodujų elektrinės</c:v>
                </c:pt>
              </c:strCache>
            </c:strRef>
          </c:cat>
          <c:val>
            <c:numRef>
              <c:f>'[Įrengtosios galios nuo 2015.xlsx]2023'!$T$6:$T$15</c:f>
              <c:numCache>
                <c:formatCode>General</c:formatCode>
                <c:ptCount val="10"/>
                <c:pt idx="0">
                  <c:v>338</c:v>
                </c:pt>
                <c:pt idx="1">
                  <c:v>1180.1859999999999</c:v>
                </c:pt>
                <c:pt idx="2">
                  <c:v>70.040000000000006</c:v>
                </c:pt>
                <c:pt idx="3">
                  <c:v>900</c:v>
                </c:pt>
                <c:pt idx="4">
                  <c:v>37</c:v>
                </c:pt>
                <c:pt idx="5">
                  <c:v>946.52</c:v>
                </c:pt>
                <c:pt idx="6">
                  <c:v>572.29999999999995</c:v>
                </c:pt>
                <c:pt idx="7">
                  <c:v>127.70899999999999</c:v>
                </c:pt>
                <c:pt idx="8">
                  <c:v>61.8</c:v>
                </c:pt>
                <c:pt idx="9">
                  <c:v>37.089999999999996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14-C6CA-46E3-BDE7-49FE9ED28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56488782559599"/>
          <c:w val="1"/>
          <c:h val="0.1643511217440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Production </a:t>
            </a:r>
            <a:r>
              <a:rPr lang="lt-LT" baseline="0"/>
              <a:t>Imports Consumption 2023</a:t>
            </a:r>
            <a:endParaRPr lang="en-US"/>
          </a:p>
        </c:rich>
      </c:tx>
      <c:layout>
        <c:manualLayout>
          <c:xMode val="edge"/>
          <c:yMode val="edge"/>
          <c:x val="0.378608068013237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TWh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Sheet1!$B$1:$BG$1</c:f>
              <c:strCache>
                <c:ptCount val="10"/>
                <c:pt idx="0">
                  <c:v>2014m.</c:v>
                </c:pt>
                <c:pt idx="1">
                  <c:v>2015m.</c:v>
                </c:pt>
                <c:pt idx="2">
                  <c:v>2016m.</c:v>
                </c:pt>
                <c:pt idx="3">
                  <c:v>2017m.</c:v>
                </c:pt>
                <c:pt idx="4">
                  <c:v>2018m.</c:v>
                </c:pt>
                <c:pt idx="5">
                  <c:v>2019m.</c:v>
                </c:pt>
                <c:pt idx="6">
                  <c:v>2020m.</c:v>
                </c:pt>
                <c:pt idx="7">
                  <c:v>2021m.</c:v>
                </c:pt>
                <c:pt idx="8">
                  <c:v>2022m.</c:v>
                </c:pt>
                <c:pt idx="9">
                  <c:v>2023m.</c:v>
                </c:pt>
              </c:strCache>
            </c:strRef>
          </c:cat>
          <c:val>
            <c:numRef>
              <c:f>Sheet1!$B$2:$BG$2</c:f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9E5C-4D71-950E-D2017FB155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Electricity generation (Net)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Sheet1!$B$1:$BG$1</c:f>
              <c:strCache>
                <c:ptCount val="10"/>
                <c:pt idx="0">
                  <c:v>2014m.</c:v>
                </c:pt>
                <c:pt idx="1">
                  <c:v>2015m.</c:v>
                </c:pt>
                <c:pt idx="2">
                  <c:v>2016m.</c:v>
                </c:pt>
                <c:pt idx="3">
                  <c:v>2017m.</c:v>
                </c:pt>
                <c:pt idx="4">
                  <c:v>2018m.</c:v>
                </c:pt>
                <c:pt idx="5">
                  <c:v>2019m.</c:v>
                </c:pt>
                <c:pt idx="6">
                  <c:v>2020m.</c:v>
                </c:pt>
                <c:pt idx="7">
                  <c:v>2021m.</c:v>
                </c:pt>
                <c:pt idx="8">
                  <c:v>2022m.</c:v>
                </c:pt>
                <c:pt idx="9">
                  <c:v>2023m.</c:v>
                </c:pt>
              </c:strCache>
            </c:strRef>
          </c:cat>
          <c:val>
            <c:numRef>
              <c:f>Sheet1!$B$3:$BG$3</c:f>
              <c:numCache>
                <c:formatCode>0.000</c:formatCode>
                <c:ptCount val="10"/>
                <c:pt idx="0">
                  <c:v>4.0542303710000001</c:v>
                </c:pt>
                <c:pt idx="1">
                  <c:v>4.5984462883999999</c:v>
                </c:pt>
                <c:pt idx="2">
                  <c:v>3.9726855537489998</c:v>
                </c:pt>
                <c:pt idx="3">
                  <c:v>3.8655966090800002</c:v>
                </c:pt>
                <c:pt idx="4">
                  <c:v>3.2201101449</c:v>
                </c:pt>
                <c:pt idx="5">
                  <c:v>3.6397525262000001</c:v>
                </c:pt>
                <c:pt idx="6">
                  <c:v>5.1422639068499993</c:v>
                </c:pt>
                <c:pt idx="7">
                  <c:v>4.6927376860052421</c:v>
                </c:pt>
                <c:pt idx="8">
                  <c:v>4.2499119446736007</c:v>
                </c:pt>
                <c:pt idx="9">
                  <c:v>5.6648859731971379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9E5C-4D71-950E-D2017FB1559F}"/>
            </c:ext>
          </c:extLst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Wind power plants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Sheet1!$N$7:$BG$7</c:f>
              <c:numCache>
                <c:formatCode>0.000</c:formatCode>
                <c:ptCount val="10"/>
                <c:pt idx="0">
                  <c:v>0.63623609999999997</c:v>
                </c:pt>
                <c:pt idx="1">
                  <c:v>0.80679063599999989</c:v>
                </c:pt>
                <c:pt idx="2">
                  <c:v>1.1305324469999998</c:v>
                </c:pt>
                <c:pt idx="3">
                  <c:v>1.3570770370000003</c:v>
                </c:pt>
                <c:pt idx="4">
                  <c:v>1.1386027400000001</c:v>
                </c:pt>
                <c:pt idx="5">
                  <c:v>1.453430859</c:v>
                </c:pt>
                <c:pt idx="6">
                  <c:v>1.5442254159999997</c:v>
                </c:pt>
                <c:pt idx="7">
                  <c:v>1.3554569249999995</c:v>
                </c:pt>
                <c:pt idx="8">
                  <c:v>1.5131852080000001</c:v>
                </c:pt>
                <c:pt idx="9">
                  <c:v>2.5241314969999999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9E5C-4D71-950E-D2017FB1559F}"/>
            </c:ext>
          </c:extLst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     Solar power plants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Sheet1!$N$13:$BG$13</c:f>
              <c:numCache>
                <c:formatCode>0.000</c:formatCode>
                <c:ptCount val="10"/>
                <c:pt idx="0">
                  <c:v>7.2971911999999986E-2</c:v>
                </c:pt>
                <c:pt idx="1">
                  <c:v>7.3326987999999996E-2</c:v>
                </c:pt>
                <c:pt idx="2">
                  <c:v>6.7234391000000004E-2</c:v>
                </c:pt>
                <c:pt idx="3">
                  <c:v>6.7094475000000112E-2</c:v>
                </c:pt>
                <c:pt idx="4">
                  <c:v>8.0079181000000055E-2</c:v>
                </c:pt>
                <c:pt idx="5">
                  <c:v>8.4078844000000083E-2</c:v>
                </c:pt>
                <c:pt idx="6">
                  <c:v>0.10841812700000013</c:v>
                </c:pt>
                <c:pt idx="7">
                  <c:v>0.15728201200000019</c:v>
                </c:pt>
                <c:pt idx="8">
                  <c:v>0.27344059800000009</c:v>
                </c:pt>
                <c:pt idx="9">
                  <c:v>0.6328336972159998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9E5C-4D71-950E-D2017FB1559F}"/>
            </c:ext>
          </c:extLst>
        </c:ser>
        <c:ser>
          <c:idx val="4"/>
          <c:order val="4"/>
          <c:tx>
            <c:strRef>
              <c:f>Sheet1!$A$33</c:f>
              <c:strCache>
                <c:ptCount val="1"/>
                <c:pt idx="0">
                  <c:v>Total electricity demand in Lithuania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Sheet1!$N$33:$BG$33</c:f>
              <c:numCache>
                <c:formatCode>0.000</c:formatCode>
                <c:ptCount val="10"/>
                <c:pt idx="0">
                  <c:v>11.676953808</c:v>
                </c:pt>
                <c:pt idx="1">
                  <c:v>11.8061227444</c:v>
                </c:pt>
                <c:pt idx="2">
                  <c:v>12.247372660749001</c:v>
                </c:pt>
                <c:pt idx="3">
                  <c:v>12.542770369079999</c:v>
                </c:pt>
                <c:pt idx="4">
                  <c:v>12.852522477899999</c:v>
                </c:pt>
                <c:pt idx="5">
                  <c:v>12.983417888200005</c:v>
                </c:pt>
                <c:pt idx="6">
                  <c:v>13.050729565349998</c:v>
                </c:pt>
                <c:pt idx="7">
                  <c:v>13.736934352602447</c:v>
                </c:pt>
                <c:pt idx="8">
                  <c:v>12.817537914780983</c:v>
                </c:pt>
                <c:pt idx="9">
                  <c:v>12.582803732602569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4-9E5C-4D71-950E-D2017FB1559F}"/>
            </c:ext>
          </c:extLst>
        </c:ser>
        <c:ser>
          <c:idx val="5"/>
          <c:order val="5"/>
          <c:tx>
            <c:strRef>
              <c:f>Sheet1!$A$17</c:f>
              <c:strCache>
                <c:ptCount val="1"/>
                <c:pt idx="0">
                  <c:v>     Imports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Sheet1!$N$17:$BG$17</c:f>
              <c:numCache>
                <c:formatCode>0.000</c:formatCode>
                <c:ptCount val="10"/>
                <c:pt idx="0">
                  <c:v>7.7890006547499997</c:v>
                </c:pt>
                <c:pt idx="1">
                  <c:v>7.4602027179999997</c:v>
                </c:pt>
                <c:pt idx="2">
                  <c:v>10.101333630604691</c:v>
                </c:pt>
                <c:pt idx="3">
                  <c:v>11.167547958</c:v>
                </c:pt>
                <c:pt idx="4">
                  <c:v>12.437061807999999</c:v>
                </c:pt>
                <c:pt idx="5">
                  <c:v>13.356622905999998</c:v>
                </c:pt>
                <c:pt idx="6">
                  <c:v>11.260652585999999</c:v>
                </c:pt>
                <c:pt idx="7">
                  <c:v>11.915805672000001</c:v>
                </c:pt>
                <c:pt idx="8">
                  <c:v>11.219875673000002</c:v>
                </c:pt>
                <c:pt idx="9">
                  <c:v>9.7944038619999994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5-9E5C-4D71-950E-D2017FB15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80367"/>
        <c:axId val="142477487"/>
      </c:lineChart>
      <c:catAx>
        <c:axId val="14248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2477487"/>
        <c:crosses val="autoZero"/>
        <c:auto val="1"/>
        <c:lblAlgn val="ctr"/>
        <c:lblOffset val="100"/>
        <c:noMultiLvlLbl val="0"/>
      </c:catAx>
      <c:valAx>
        <c:axId val="14247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24803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39048-14C9-46DD-904F-8419434AFD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B144-F508-43A6-B4BC-A6558B0B8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4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32E03-1E02-4EFC-B049-1B33789F81F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9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3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5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0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3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4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7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65CD-3453-4D49-8ED4-D535999ECE7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7D8E0-5F5D-4D8C-A3E5-A50676E336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920" y="2954485"/>
            <a:ext cx="8298352" cy="2387600"/>
          </a:xfrm>
        </p:spPr>
        <p:txBody>
          <a:bodyPr anchor="ctr">
            <a:normAutofit fontScale="90000"/>
          </a:bodyPr>
          <a:lstStyle/>
          <a:p>
            <a:r>
              <a:rPr lang="lt-LT" sz="4400" dirty="0">
                <a:solidFill>
                  <a:schemeClr val="bg1"/>
                </a:solidFill>
              </a:rPr>
              <a:t>Wind energy potential in Lithuania: opportunities and challenges</a:t>
            </a:r>
            <a:br>
              <a:rPr lang="lt-LT" altLang="lt-LT" sz="4000" dirty="0">
                <a:solidFill>
                  <a:schemeClr val="bg1"/>
                </a:solidFill>
                <a:latin typeface="Myriad Pro" panose="020B0503030403020204"/>
              </a:rPr>
            </a:br>
            <a:br>
              <a:rPr lang="lt-LT" altLang="lt-LT" sz="4000" dirty="0">
                <a:solidFill>
                  <a:schemeClr val="bg1"/>
                </a:solidFill>
                <a:latin typeface="Myriad Pro" panose="020B0503030403020204"/>
              </a:rPr>
            </a:br>
            <a:br>
              <a:rPr lang="lt-LT" altLang="lt-LT" sz="4000" dirty="0">
                <a:solidFill>
                  <a:schemeClr val="bg1"/>
                </a:solidFill>
                <a:latin typeface="Myriad Pro" panose="020B0503030403020204"/>
              </a:rPr>
            </a:br>
            <a:br>
              <a:rPr lang="lt-LT" altLang="lt-LT" sz="4000" dirty="0">
                <a:solidFill>
                  <a:schemeClr val="bg1"/>
                </a:solidFill>
                <a:latin typeface="Myriad Pro" panose="020B0503030403020204"/>
              </a:rPr>
            </a:br>
            <a:br>
              <a:rPr lang="lt-LT" altLang="lt-LT" sz="1200" dirty="0">
                <a:solidFill>
                  <a:schemeClr val="bg1"/>
                </a:solidFill>
                <a:latin typeface="Myriad Pro" panose="020B0503030403020204"/>
              </a:rPr>
            </a:br>
            <a:r>
              <a:rPr lang="en-US" altLang="lt-LT" sz="1200" dirty="0">
                <a:solidFill>
                  <a:schemeClr val="bg1"/>
                </a:solidFill>
                <a:latin typeface="Myriad Pro" panose="020B0503030403020204"/>
              </a:rPr>
              <a:t>2024 </a:t>
            </a:r>
            <a:r>
              <a:rPr lang="lt-LT" altLang="lt-LT" sz="1200" dirty="0">
                <a:solidFill>
                  <a:schemeClr val="bg1"/>
                </a:solidFill>
                <a:latin typeface="Myriad Pro" panose="020B0503030403020204"/>
              </a:rPr>
              <a:t>04 12</a:t>
            </a:r>
            <a:br>
              <a:rPr lang="en-US" altLang="lt-LT" sz="1200" dirty="0">
                <a:solidFill>
                  <a:schemeClr val="bg1"/>
                </a:solidFill>
                <a:latin typeface="Myriad Pro" panose="020B0503030403020204"/>
              </a:rPr>
            </a:br>
            <a:r>
              <a:rPr lang="en-US" altLang="lt-LT" sz="1200" dirty="0">
                <a:solidFill>
                  <a:schemeClr val="bg1"/>
                </a:solidFill>
                <a:latin typeface="Myriad Pro" panose="020B0503030403020204"/>
              </a:rPr>
              <a:t>Vilnius</a:t>
            </a:r>
            <a:br>
              <a:rPr lang="en-US" altLang="lt-LT" sz="2800" dirty="0">
                <a:solidFill>
                  <a:schemeClr val="bg1"/>
                </a:solidFill>
                <a:latin typeface="Myriad Pro" panose="020B0503030403020204"/>
              </a:rPr>
            </a:br>
            <a:endParaRPr lang="en-US" sz="2800" dirty="0">
              <a:solidFill>
                <a:schemeClr val="bg1"/>
              </a:solidFill>
              <a:latin typeface="Myriad Pro" panose="020B050303040302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endParaRPr lang="en-US" altLang="lt-LT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6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E2CF-89F2-7F06-436F-8687847A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What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3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5DBC39-A61E-5826-EDC1-BA37053F0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60207"/>
              </p:ext>
            </p:extLst>
          </p:nvPr>
        </p:nvGraphicFramePr>
        <p:xfrm>
          <a:off x="838200" y="648929"/>
          <a:ext cx="4186084" cy="552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98FA66-4FE7-83D1-2629-B7931E4BF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056567"/>
              </p:ext>
            </p:extLst>
          </p:nvPr>
        </p:nvGraphicFramePr>
        <p:xfrm>
          <a:off x="6096000" y="648930"/>
          <a:ext cx="4925455" cy="534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910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D96D-8C79-6FC0-91DC-68EF2B0E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7715"/>
            <a:ext cx="10515600" cy="1325563"/>
          </a:xfrm>
        </p:spPr>
        <p:txBody>
          <a:bodyPr/>
          <a:lstStyle/>
          <a:p>
            <a:r>
              <a:rPr lang="lt-LT" dirty="0" err="1"/>
              <a:t>Production</a:t>
            </a:r>
            <a:r>
              <a:rPr lang="lt-LT" dirty="0"/>
              <a:t>, </a:t>
            </a:r>
            <a:r>
              <a:rPr lang="lt-LT" dirty="0" err="1"/>
              <a:t>imports</a:t>
            </a:r>
            <a:r>
              <a:rPr lang="lt-LT" dirty="0"/>
              <a:t>, </a:t>
            </a:r>
            <a:r>
              <a:rPr lang="lt-LT" dirty="0" err="1"/>
              <a:t>consumption </a:t>
            </a:r>
            <a:r>
              <a:rPr lang="lt-LT" dirty="0"/>
              <a:t>2023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092DC3-C74B-C181-A64B-69138E20E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58080"/>
              </p:ext>
            </p:extLst>
          </p:nvPr>
        </p:nvGraphicFramePr>
        <p:xfrm>
          <a:off x="838200" y="719848"/>
          <a:ext cx="10515600" cy="515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95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AF74-D580-8687-805B-E8E364A3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/>
              <a:t>Installed capacity in Lithuania by type of </a:t>
            </a:r>
            <a:r>
              <a:rPr lang="lt-LT" sz="4000" dirty="0" err="1"/>
              <a:t>power</a:t>
            </a:r>
            <a:r>
              <a:rPr lang="lt-LT" sz="4000" dirty="0"/>
              <a:t> </a:t>
            </a:r>
            <a:r>
              <a:rPr lang="lt-LT" sz="4000" dirty="0" err="1"/>
              <a:t>plant</a:t>
            </a:r>
            <a:r>
              <a:rPr lang="lt-LT" sz="4000" dirty="0"/>
              <a:t> 2015-2024/01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FD0FE4-258C-4D27-B83C-E6BDF151D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492451"/>
              </p:ext>
            </p:extLst>
          </p:nvPr>
        </p:nvGraphicFramePr>
        <p:xfrm>
          <a:off x="1126170" y="1356157"/>
          <a:ext cx="105156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FF4C9841-F132-21C1-42E5-5E00BBA29DAC}"/>
              </a:ext>
            </a:extLst>
          </p:cNvPr>
          <p:cNvSpPr/>
          <p:nvPr/>
        </p:nvSpPr>
        <p:spPr>
          <a:xfrm>
            <a:off x="6457854" y="1608307"/>
            <a:ext cx="169926" cy="3370634"/>
          </a:xfrm>
          <a:prstGeom prst="downArrow">
            <a:avLst>
              <a:gd name="adj1" fmla="val 2575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2469-6FCE-AD39-E950-7BD8D108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/>
              <a:t>Electricity generation 2015-2023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0FCD77-7F01-A2B0-587C-163C683A1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144163"/>
              </p:ext>
            </p:extLst>
          </p:nvPr>
        </p:nvGraphicFramePr>
        <p:xfrm>
          <a:off x="974388" y="1309991"/>
          <a:ext cx="10515600" cy="475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19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57D2-9B5F-FCEF-A6DD-20AABE74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Electricity </a:t>
            </a:r>
            <a:r>
              <a:rPr lang="lt-LT" baseline="0" dirty="0"/>
              <a:t>production and consumption </a:t>
            </a:r>
            <a:r>
              <a:rPr lang="lt-LT" baseline="0" dirty="0" err="1"/>
              <a:t>in Lithuania </a:t>
            </a:r>
            <a:r>
              <a:rPr lang="lt-LT" baseline="0" dirty="0"/>
              <a:t>2015-2023, </a:t>
            </a:r>
            <a:r>
              <a:rPr lang="lt-LT" baseline="0" dirty="0" err="1"/>
              <a:t>TWh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0FCD77-7F01-A2B0-587C-163C683A1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880950"/>
              </p:ext>
            </p:extLst>
          </p:nvPr>
        </p:nvGraphicFramePr>
        <p:xfrm>
          <a:off x="838200" y="1203158"/>
          <a:ext cx="10515600" cy="479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26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BE2C18-E1C5-D806-E8FA-48FB280A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58727"/>
              </p:ext>
            </p:extLst>
          </p:nvPr>
        </p:nvGraphicFramePr>
        <p:xfrm>
          <a:off x="1087545" y="1526291"/>
          <a:ext cx="10213092" cy="4509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78BEF8A-E2FD-E2B6-EEBD-E98205208873}"/>
              </a:ext>
            </a:extLst>
          </p:cNvPr>
          <p:cNvSpPr txBox="1">
            <a:spLocks/>
          </p:cNvSpPr>
          <p:nvPr/>
        </p:nvSpPr>
        <p:spPr>
          <a:xfrm>
            <a:off x="891363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4000" dirty="0"/>
              <a:t>Installed capacity in Lithuania by type of </a:t>
            </a:r>
            <a:r>
              <a:rPr lang="lt-LT" sz="4000" dirty="0" err="1"/>
              <a:t>power</a:t>
            </a:r>
            <a:r>
              <a:rPr lang="lt-LT" sz="4000" dirty="0"/>
              <a:t> </a:t>
            </a:r>
            <a:r>
              <a:rPr lang="lt-LT" sz="4000" dirty="0" err="1"/>
              <a:t>plant</a:t>
            </a:r>
            <a:r>
              <a:rPr lang="lt-LT" sz="4000" dirty="0"/>
              <a:t> 2015-2050</a:t>
            </a:r>
          </a:p>
        </p:txBody>
      </p:sp>
    </p:spTree>
    <p:extLst>
      <p:ext uri="{BB962C8B-B14F-4D97-AF65-F5344CB8AC3E}">
        <p14:creationId xmlns:p14="http://schemas.microsoft.com/office/powerpoint/2010/main" val="62015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F1017C2-244A-C276-C133-8D2BF6065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03032"/>
              </p:ext>
            </p:extLst>
          </p:nvPr>
        </p:nvGraphicFramePr>
        <p:xfrm>
          <a:off x="838199" y="1333786"/>
          <a:ext cx="10999381" cy="462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1976B2E-8AE6-6691-7694-9E5D90C9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dirty="0"/>
              <a:t>Electricity generation 2015 - 2050, </a:t>
            </a:r>
            <a:r>
              <a:rPr lang="lt-LT" sz="4000" dirty="0" err="1"/>
              <a:t>TWh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378110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410C-B3B9-2284-6CF8-941F2451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808368" cy="1325563"/>
          </a:xfrm>
        </p:spPr>
        <p:txBody>
          <a:bodyPr>
            <a:noAutofit/>
          </a:bodyPr>
          <a:lstStyle/>
          <a:p>
            <a:pPr algn="ctr"/>
            <a:r>
              <a:rPr lang="lt-LT" sz="3200" dirty="0"/>
              <a:t>Renewable energy generation, national consumption and the (day-ahead) electricity price 2024-04-10</a:t>
            </a:r>
            <a:br>
              <a:rPr lang="lt-LT" sz="3200" dirty="0"/>
            </a:br>
            <a:endParaRPr lang="en-US" sz="3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ACA81A-24DB-6391-1B40-6016799BB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53737"/>
              </p:ext>
            </p:extLst>
          </p:nvPr>
        </p:nvGraphicFramePr>
        <p:xfrm>
          <a:off x="838200" y="1472782"/>
          <a:ext cx="10430233" cy="443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388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F35A-EC74-59F1-4749-7572C73F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13" y="33230"/>
            <a:ext cx="10515600" cy="1325563"/>
          </a:xfrm>
        </p:spPr>
        <p:txBody>
          <a:bodyPr/>
          <a:lstStyle/>
          <a:p>
            <a:r>
              <a:rPr lang="lt-LT" dirty="0"/>
              <a:t>Energy and environment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970279-CC39-4430-9C84-AA43115914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99" y="1133839"/>
            <a:ext cx="7046736" cy="4121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D2CD40-F469-FFA8-7259-7F116FF4C9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48" y="1350545"/>
            <a:ext cx="6542075" cy="4411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C8682-7D81-D895-86A7-DC7EC70942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57" y="1453341"/>
            <a:ext cx="6446798" cy="4488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E942C8-55C9-597F-4F55-9D13951935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979" y="1396572"/>
            <a:ext cx="6416886" cy="4545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9E106B-C1BD-80CF-04CD-A0052C68BDEA}"/>
              </a:ext>
            </a:extLst>
          </p:cNvPr>
          <p:cNvSpPr txBox="1"/>
          <p:nvPr/>
        </p:nvSpPr>
        <p:spPr>
          <a:xfrm>
            <a:off x="8394605" y="1133839"/>
            <a:ext cx="368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Currently over 3TW of wind energy projects in Lithuania are stuck due to one or another constraint.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BB255-ACCA-2B93-9D12-A973D155178F}"/>
              </a:ext>
            </a:extLst>
          </p:cNvPr>
          <p:cNvSpPr txBox="1"/>
          <p:nvPr/>
        </p:nvSpPr>
        <p:spPr>
          <a:xfrm>
            <a:off x="8464786" y="2134819"/>
            <a:ext cx="35819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/>
              <a:t>Incompatibility with military objectives,</a:t>
            </a:r>
          </a:p>
          <a:p>
            <a:pPr algn="just"/>
            <a:r>
              <a:rPr lang="lt-LT" dirty="0"/>
              <a:t>Different assessments of environmental requirements and mitigation measures,</a:t>
            </a:r>
          </a:p>
          <a:p>
            <a:pPr algn="just"/>
            <a:r>
              <a:rPr lang="lt-LT" dirty="0"/>
              <a:t>Landscape requirements,</a:t>
            </a:r>
          </a:p>
          <a:p>
            <a:pPr algn="just"/>
            <a:r>
              <a:rPr lang="lt-LT" dirty="0"/>
              <a:t>Landowner requirements,</a:t>
            </a:r>
          </a:p>
          <a:p>
            <a:pPr algn="just"/>
            <a:r>
              <a:rPr lang="lt-LT" dirty="0"/>
              <a:t>Malicious undermining of various NGOs,</a:t>
            </a:r>
          </a:p>
          <a:p>
            <a:pPr algn="just"/>
            <a:r>
              <a:rPr lang="lt-LT" dirty="0"/>
              <a:t>Competition for equipment in the world (power stations, transformers, </a:t>
            </a:r>
            <a:r>
              <a:rPr lang="lt-LT" dirty="0" err="1"/>
              <a:t>etc.</a:t>
            </a:r>
            <a:r>
              <a:rPr lang="lt-LT" dirty="0"/>
              <a:t>),</a:t>
            </a:r>
          </a:p>
          <a:p>
            <a:pPr algn="just"/>
            <a:r>
              <a:rPr lang="lt-LT" dirty="0"/>
              <a:t>Export opportunities (</a:t>
            </a:r>
            <a:r>
              <a:rPr lang="lt-LT" dirty="0" err="1"/>
              <a:t>LitPolLink</a:t>
            </a:r>
            <a:r>
              <a:rPr lang="lt-LT" dirty="0"/>
              <a:t>, </a:t>
            </a:r>
            <a:r>
              <a:rPr lang="lt-LT" dirty="0" err="1"/>
              <a:t>Harmony </a:t>
            </a:r>
            <a:r>
              <a:rPr lang="lt-LT" dirty="0"/>
              <a:t>link, hydrogen?)</a:t>
            </a:r>
          </a:p>
          <a:p>
            <a:pPr algn="just"/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41665C-B993-C213-3061-CE0D7590E51D}"/>
              </a:ext>
            </a:extLst>
          </p:cNvPr>
          <p:cNvSpPr txBox="1">
            <a:spLocks/>
          </p:cNvSpPr>
          <p:nvPr/>
        </p:nvSpPr>
        <p:spPr>
          <a:xfrm>
            <a:off x="667466" y="2363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/>
              <a:t>Regulation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110F54-85A7-4002-514C-2DF41827E3EC}"/>
              </a:ext>
            </a:extLst>
          </p:cNvPr>
          <p:cNvSpPr txBox="1">
            <a:spLocks/>
          </p:cNvSpPr>
          <p:nvPr/>
        </p:nvSpPr>
        <p:spPr>
          <a:xfrm>
            <a:off x="1008934" y="1561949"/>
            <a:ext cx="105963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sz="2400" dirty="0"/>
              <a:t>Replaced several times a year (</a:t>
            </a:r>
            <a:r>
              <a:rPr lang="lt-LT" sz="2000" dirty="0"/>
              <a:t>both yes and no</a:t>
            </a:r>
            <a:r>
              <a:rPr lang="lt-LT" sz="2400" dirty="0"/>
              <a:t>)</a:t>
            </a:r>
          </a:p>
          <a:p>
            <a:pPr lvl="1" algn="just"/>
            <a:r>
              <a:rPr lang="lt-LT" dirty="0"/>
              <a:t>On average, a wind power project takes 5 years to complete,</a:t>
            </a:r>
          </a:p>
          <a:p>
            <a:pPr lvl="1" algn="just"/>
            <a:r>
              <a:rPr lang="lt-LT" dirty="0"/>
              <a:t>The land use for the power plant does not need to be changed, but the substation does,</a:t>
            </a:r>
          </a:p>
          <a:p>
            <a:pPr algn="just"/>
            <a:r>
              <a:rPr lang="en-US" sz="2400" dirty="0"/>
              <a:t>Changing the </a:t>
            </a:r>
            <a:r>
              <a:rPr lang="en-US" sz="2400" dirty="0" err="1"/>
              <a:t>realestate</a:t>
            </a:r>
            <a:r>
              <a:rPr lang="en-US" sz="2400" dirty="0"/>
              <a:t> tax base from </a:t>
            </a:r>
            <a:r>
              <a:rPr lang="lt-LT" sz="2400" dirty="0"/>
              <a:t>0.3 to </a:t>
            </a:r>
            <a:r>
              <a:rPr lang="en-US" sz="2400" dirty="0"/>
              <a:t>3% </a:t>
            </a:r>
            <a:r>
              <a:rPr lang="en-US" sz="1800" dirty="0"/>
              <a:t>(</a:t>
            </a:r>
            <a:r>
              <a:rPr lang="lt-LT" sz="1800" dirty="0"/>
              <a:t>as for derelict, unmaintained properties),</a:t>
            </a:r>
            <a:endParaRPr lang="lt-LT" dirty="0"/>
          </a:p>
          <a:p>
            <a:pPr algn="just"/>
            <a:r>
              <a:rPr lang="lt-LT" sz="2400" dirty="0"/>
              <a:t>In all cases, the risk of changes in the law is the developer's responsibility,</a:t>
            </a:r>
          </a:p>
          <a:p>
            <a:pPr algn="just"/>
            <a:r>
              <a:rPr lang="lt-LT" sz="2400" dirty="0"/>
              <a:t>Renewable electricity is taxed more (€1/MWh) than fossil fuels.</a:t>
            </a:r>
          </a:p>
          <a:p>
            <a:pPr lvl="1"/>
            <a:r>
              <a:rPr lang="lt-LT" dirty="0"/>
              <a:t>Network operator plans.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139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8CAAC0-E55D-46DF-859D-5B90F5ADC9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432E4E-DAD0-4F1F-B997-5B2CA040A0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Breitbild</PresentationFormat>
  <Paragraphs>38</Paragraphs>
  <Slides>12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Myriad Pro</vt:lpstr>
      <vt:lpstr>Times New Roman</vt:lpstr>
      <vt:lpstr>1_Office Theme</vt:lpstr>
      <vt:lpstr>Wind energy potential in Lithuania: opportunities and challenges     2024 04 12 Vilnius </vt:lpstr>
      <vt:lpstr>Installed capacity in Lithuania by type of power plant 2015-2024/01</vt:lpstr>
      <vt:lpstr>Electricity generation 2015-2023</vt:lpstr>
      <vt:lpstr>Electricity production and consumption in Lithuania 2015-2023, TWh </vt:lpstr>
      <vt:lpstr>PowerPoint-Präsentation</vt:lpstr>
      <vt:lpstr>Electricity generation 2015 - 2050, TWh</vt:lpstr>
      <vt:lpstr>Renewable energy generation, national consumption and the (day-ahead) electricity price 2024-04-10 </vt:lpstr>
      <vt:lpstr>Energy and environment</vt:lpstr>
      <vt:lpstr>PowerPoint-Präsentation</vt:lpstr>
      <vt:lpstr>What next?</vt:lpstr>
      <vt:lpstr>PowerPoint-Präsentation</vt:lpstr>
      <vt:lpstr>Production, imports, consumption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Linas Sabaliauskas</dc:creator>
  <cp:keywords>, docId:1A7B778E1320E71BDD6D865153ECCA54</cp:keywords>
  <cp:lastModifiedBy>Jan Geiss</cp:lastModifiedBy>
  <cp:revision>6</cp:revision>
  <dcterms:created xsi:type="dcterms:W3CDTF">2024-03-27T14:11:29Z</dcterms:created>
  <dcterms:modified xsi:type="dcterms:W3CDTF">2024-04-28T14:49:03Z</dcterms:modified>
</cp:coreProperties>
</file>